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8.xml" ContentType="application/vnd.openxmlformats-officedocument.presentationml.tags+xml"/>
  <Override PartName="/ppt/tags/tag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74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2" Type="http://schemas.openxmlformats.org/officeDocument/2006/relationships/tags" Target="../tags/tag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.xml" /><Relationship Id="rId2" Type="http://schemas.openxmlformats.org/officeDocument/2006/relationships/tags" Target="../tags/tag7.xml" /><Relationship Id="rId3" Type="http://schemas.openxmlformats.org/officeDocument/2006/relationships/tags" Target="../tags/tag8.xml" /><Relationship Id="rId4" Type="http://schemas.openxmlformats.org/officeDocument/2006/relationships/tags" Target="../tags/tag9.xml" /><Relationship Id="rId5" Type="http://schemas.openxmlformats.org/officeDocument/2006/relationships/tags" Target="../tags/tag10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1.xml" /><Relationship Id="rId2" Type="http://schemas.openxmlformats.org/officeDocument/2006/relationships/tags" Target="../tags/tag12.xml" /><Relationship Id="rId3" Type="http://schemas.openxmlformats.org/officeDocument/2006/relationships/tags" Target="../tags/tag13.xml" /><Relationship Id="rId4" Type="http://schemas.openxmlformats.org/officeDocument/2006/relationships/tags" Target="../tags/tag14.xml" /><Relationship Id="rId5" Type="http://schemas.openxmlformats.org/officeDocument/2006/relationships/tags" Target="../tags/tag15.xml" /><Relationship Id="rId6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tags" Target="../tags/tag24.xml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0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tags" Target="../tags/tag47.xml" /><Relationship Id="rId6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E6A0D7-6635-45AE-9C31-9780A095B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20DEBC-388A-49B1-9D8E-EF9BD955F3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49ACB4-5600-4A42-8CC8-B12EBC6313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2B2DA6-CB76-4991-9704-FBD9100B1E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5EAF911-AF0D-4E77-AB13-E462820DC8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BAE260-6278-4D25-B726-40AEED84C1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EC013E-E557-4D7C-AA0D-FC8E1B428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F8B6EB-A807-4FD1-8338-4AD9780D51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3834636-8C42-477E-93D5-F0BF8A8168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EC058B-BD5F-48CD-A167-E3EFD20F46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F32436E-6F2C-419F-AFC9-5688055C18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 hasCustomPrompt="1"/>
            <p:custDataLst>
              <p:tags r:id="rId1"/>
            </p:custDataLst>
          </p:nvPr>
        </p:nvSpPr>
        <p:spPr>
          <a:xfrm>
            <a:off x="1198800" y="914400"/>
            <a:ext cx="9799200" cy="2570400"/>
          </a:xfrm>
        </p:spPr>
        <p:txBody>
          <a:bodyPr lIns="90000" tIns="46800" rIns="90000" bIns="46800" anchor="b" anchorCtr="0">
            <a:normAutofit/>
          </a:bodyPr>
          <a:lstStyle>
            <a:lvl1pPr algn="ctr">
              <a:defRPr sz="60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 hasCustomPrompt="1"/>
            <p:custDataLst>
              <p:tags r:id="rId2"/>
            </p:custDataLst>
          </p:nvPr>
        </p:nvSpPr>
        <p:spPr>
          <a:xfrm>
            <a:off x="1198800" y="3560400"/>
            <a:ext cx="9799200" cy="1472400"/>
          </a:xfrm>
        </p:spPr>
        <p:txBody>
          <a:bodyPr lIns="90000" tIns="46800" rIns="90000" bIns="46800">
            <a:normAutofit/>
          </a:bodyPr>
          <a:lstStyle>
            <a:lvl1pPr marL="0" indent="0" algn="ctr">
              <a:lnSpc>
                <a:spcPct val="110000"/>
              </a:lnSpc>
              <a:buNone/>
              <a:defRPr sz="2400" spc="2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1"/>
            </p:custDataLst>
          </p:nvPr>
        </p:nvSpPr>
        <p:spPr>
          <a:xfrm>
            <a:off x="1990800" y="3848400"/>
            <a:ext cx="7768800" cy="766800"/>
          </a:xfrm>
        </p:spPr>
        <p:txBody>
          <a:bodyPr lIns="90000" tIns="46800" rIns="90000" bIns="46800" anchor="b" anchorCtr="0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990800" y="4615200"/>
            <a:ext cx="7768800" cy="867600"/>
          </a:xfrm>
        </p:spPr>
        <p:txBody>
          <a:bodyPr lIns="90000" tIns="46800" rIns="90000" bIns="46800">
            <a:normAutofit/>
          </a:bodyPr>
          <a:lstStyle>
            <a:lvl1pPr marL="0" indent="0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单击此处编辑文本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4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1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>
              <a:sym typeface="+mn-ea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2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1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2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4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198800" y="2484000"/>
            <a:ext cx="9799200" cy="1018800"/>
          </a:xfrm>
        </p:spPr>
        <p:txBody>
          <a:bodyPr vert="horz" lIns="90000" tIns="46800" rIns="90000" bIns="46800" rtlCol="0" anchor="t" anchorCtr="0">
            <a:normAutofit/>
          </a:bodyPr>
          <a:lstStyle>
            <a:lvl1pPr algn="ctr">
              <a:defRPr sz="6000"/>
            </a:lvl1pPr>
          </a:lstStyle>
          <a:p>
            <a:pPr lvl="0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文本占位符 6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1198800" y="3560400"/>
            <a:ext cx="9799200" cy="471600"/>
          </a:xfrm>
        </p:spPr>
        <p:txBody>
          <a:bodyPr lIns="90000" tIns="46800" rIns="90000" bIns="46800">
            <a:normAutofit/>
          </a:bodyPr>
          <a:lstStyle>
            <a:lvl1pPr algn="ctr">
              <a:lnSpc>
                <a:spcPct val="110000"/>
              </a:lnSpc>
              <a:buNone/>
              <a:defRPr sz="2400" spc="200"/>
            </a:lvl1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57.xml" /><Relationship Id="rId13" Type="http://schemas.openxmlformats.org/officeDocument/2006/relationships/tags" Target="../tags/tag58.xml" /><Relationship Id="rId14" Type="http://schemas.openxmlformats.org/officeDocument/2006/relationships/tags" Target="../tags/tag59.xml" /><Relationship Id="rId15" Type="http://schemas.openxmlformats.org/officeDocument/2006/relationships/tags" Target="../tags/tag60.xml" /><Relationship Id="rId16" Type="http://schemas.openxmlformats.org/officeDocument/2006/relationships/tags" Target="../tags/tag61.xml" /><Relationship Id="rId17" Type="http://schemas.openxmlformats.org/officeDocument/2006/relationships/tags" Target="../tags/tag62.xml" /><Relationship Id="rId18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000" kern="1200" baseline="0">
                <a:solidFill>
                  <a:schemeClr val="tx1">
                    <a:tint val="75000"/>
                  </a:schemeClr>
                </a:solidFill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>0</a:t>
            </a:fld>
            <a:endParaRPr lang="zh-CN" altLang="en-US"/>
          </a:p>
        </p:txBody>
      </p:sp>
    </p:spTree>
    <p:custDataLst>
      <p:tags r:id="rId17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1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Arial" pitchFamily="34" charset="0"/>
          <a:ea typeface="微软雅黑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63.xml" /><Relationship Id="rId3" Type="http://schemas.openxmlformats.org/officeDocument/2006/relationships/image" Target="../media/image1.jpeg" /><Relationship Id="rId4" Type="http://schemas.openxmlformats.org/officeDocument/2006/relationships/tags" Target="../tags/tag6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jpeg" /><Relationship Id="rId3" Type="http://schemas.openxmlformats.org/officeDocument/2006/relationships/tags" Target="../tags/tag6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6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6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6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6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1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7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8137012077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83205" y="358140"/>
            <a:ext cx="9799200" cy="2570400"/>
          </a:xfrm>
        </p:spPr>
        <p:txBody>
          <a:bodyPr/>
          <a:lstStyle/>
          <a:p>
            <a:r>
              <a:rPr lang="zh-CN" altLang="zh-CN">
                <a:solidFill>
                  <a:srgbClr val="FF0000"/>
                </a:solidFill>
              </a:rPr>
              <a:t>萨丽娃姐姐的春天    </a:t>
            </a:r>
            <a:br>
              <a:rPr lang="zh-CN" altLang="zh-CN">
                <a:solidFill>
                  <a:srgbClr val="FF0000"/>
                </a:solidFill>
              </a:rPr>
            </a:br>
            <a:r>
              <a:rPr lang="zh-CN" altLang="zh-CN">
                <a:solidFill>
                  <a:srgbClr val="FF0000"/>
                </a:solidFill>
              </a:rPr>
              <a:t>艾平</a:t>
            </a:r>
            <a:endParaRPr lang="zh-CN" altLang="zh-CN">
              <a:solidFill>
                <a:srgbClr val="FF0000"/>
              </a:solidFill>
            </a:endParaRPr>
          </a:p>
        </p:txBody>
      </p:sp>
      <p:pic>
        <p:nvPicPr>
          <p:cNvPr id="6" name="http://photo-static-api.fotomore.com/creative/vcg/400/new/VCG41N826194202.jpg" descr="&amp;pky270_sjzg_VCG41N826194202&amp;2&amp;src_toppic_inpsrchlx1&amp;"/>
          <p:cNvPicPr>
            <a:picLocks noChangeAspect="1"/>
          </p:cNvPicPr>
          <p:nvPr/>
        </p:nvPicPr>
        <p:blipFill>
          <a:blip r:embed="rId3">
            <a:alphaModFix amt="60000"/>
          </a:blip>
          <a:srcRect t="6731" b="6731"/>
          <a:stretch>
            <a:fillRect/>
          </a:stretch>
        </p:blipFill>
        <p:spPr>
          <a:xfrm>
            <a:off x="0" y="-86995"/>
            <a:ext cx="12192000" cy="7031990"/>
          </a:xfrm>
          <a:prstGeom prst="rect">
            <a:avLst/>
          </a:prstGeom>
        </p:spPr>
      </p:pic>
    </p:spTree>
    <p:custDataLst>
      <p:tags r:id="rId4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内容占位符 3"/>
          <p:cNvSpPr/>
          <p:nvPr>
            <p:ph idx="1"/>
          </p:nvPr>
        </p:nvSpPr>
        <p:spPr/>
        <p:txBody>
          <a:bodyPr/>
          <a:lstStyle/>
          <a:p>
            <a:endParaRPr lang="zh-CN" altLang="en-US"/>
          </a:p>
          <a:p>
            <a:endParaRPr lang="zh-CN" altLang="en-US"/>
          </a:p>
        </p:txBody>
      </p:sp>
      <p:grpSp>
        <p:nvGrpSpPr>
          <p:cNvPr id="25" name="组合 24"/>
          <p:cNvGrpSpPr/>
          <p:nvPr/>
        </p:nvGrpSpPr>
        <p:grpSpPr>
          <a:xfrm>
            <a:off x="129540" y="-173990"/>
            <a:ext cx="12192000" cy="7031990"/>
            <a:chOff x="0" y="2150"/>
            <a:chExt cx="19200" cy="11074"/>
          </a:xfrm>
        </p:grpSpPr>
        <p:pic>
          <p:nvPicPr>
            <p:cNvPr id="6" name="http://photo-static-api.fotomore.com/creative/vcg/400/new/VCG41N826194202.jpg" descr="&amp;pky270_sjzg_VCG41N826194202&amp;2&amp;src_toppic_inpsrchlx1&amp;"/>
            <p:cNvPicPr>
              <a:picLocks noChangeAspect="1"/>
            </p:cNvPicPr>
            <p:nvPr/>
          </p:nvPicPr>
          <p:blipFill>
            <a:blip r:embed="rId2">
              <a:alphaModFix amt="20000"/>
            </a:blip>
            <a:srcRect t="6731" b="6731"/>
            <a:stretch>
              <a:fillRect/>
            </a:stretch>
          </p:blipFill>
          <p:spPr>
            <a:xfrm>
              <a:off x="0" y="2150"/>
              <a:ext cx="19200" cy="11074"/>
            </a:xfrm>
            <a:prstGeom prst="rect">
              <a:avLst/>
            </a:prstGeom>
          </p:spPr>
        </p:pic>
        <p:sp>
          <p:nvSpPr>
            <p:cNvPr id="7" name="左箭头 6"/>
            <p:cNvSpPr/>
            <p:nvPr/>
          </p:nvSpPr>
          <p:spPr>
            <a:xfrm>
              <a:off x="4073" y="7852"/>
              <a:ext cx="3100" cy="1230"/>
            </a:xfrm>
            <a:prstGeom prst="lef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/>
                <a:t>标题的作用</a:t>
              </a:r>
              <a:endParaRPr lang="zh-CN" altLang="en-US" sz="2400" b="1"/>
            </a:p>
          </p:txBody>
        </p:sp>
        <p:sp>
          <p:nvSpPr>
            <p:cNvPr id="8" name="右箭头 7"/>
            <p:cNvSpPr/>
            <p:nvPr/>
          </p:nvSpPr>
          <p:spPr>
            <a:xfrm>
              <a:off x="10612" y="7930"/>
              <a:ext cx="3478" cy="1097"/>
            </a:xfrm>
            <a:prstGeom prst="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/>
                <a:t>标题的含义</a:t>
              </a:r>
              <a:endParaRPr lang="zh-CN" altLang="en-US" sz="2400" b="1"/>
            </a:p>
          </p:txBody>
        </p:sp>
        <p:sp>
          <p:nvSpPr>
            <p:cNvPr id="10" name="上箭头 9"/>
            <p:cNvSpPr/>
            <p:nvPr/>
          </p:nvSpPr>
          <p:spPr>
            <a:xfrm>
              <a:off x="8402" y="5328"/>
              <a:ext cx="933" cy="1938"/>
            </a:xfrm>
            <a:prstGeom prst="up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/>
                <a:t>人</a:t>
              </a:r>
              <a:endParaRPr lang="zh-CN" altLang="en-US" sz="2400" b="1"/>
            </a:p>
          </p:txBody>
        </p:sp>
        <p:sp>
          <p:nvSpPr>
            <p:cNvPr id="11" name="下箭头 10"/>
            <p:cNvSpPr/>
            <p:nvPr/>
          </p:nvSpPr>
          <p:spPr>
            <a:xfrm>
              <a:off x="8500" y="9626"/>
              <a:ext cx="933" cy="1637"/>
            </a:xfrm>
            <a:prstGeom prst="down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400" b="1"/>
                <a:t>物</a:t>
              </a:r>
              <a:endParaRPr lang="zh-CN" altLang="en-US" sz="2400" b="1"/>
            </a:p>
          </p:txBody>
        </p:sp>
      </p:grpSp>
      <p:sp>
        <p:nvSpPr>
          <p:cNvPr id="12" name="矩形 11"/>
          <p:cNvSpPr/>
          <p:nvPr/>
        </p:nvSpPr>
        <p:spPr>
          <a:xfrm>
            <a:off x="2799715" y="1049655"/>
            <a:ext cx="5787390" cy="76708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>
                <a:solidFill>
                  <a:srgbClr val="FF0000"/>
                </a:solidFill>
                <a:sym typeface="+mn-ea"/>
              </a:rPr>
              <a:t>萨丽娃姐姐：给人一种亲切感</a:t>
            </a:r>
            <a:endParaRPr lang="zh-CN" altLang="en-US" sz="3200" b="1">
              <a:solidFill>
                <a:schemeClr val="tx1"/>
              </a:solidFill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3054985" y="5612765"/>
            <a:ext cx="5567680" cy="76708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>
                <a:solidFill>
                  <a:srgbClr val="FF0000"/>
                </a:solidFill>
                <a:sym typeface="+mn-ea"/>
              </a:rPr>
              <a:t>春天，美好，给人希望和期待</a:t>
            </a:r>
            <a:endParaRPr lang="zh-CN" altLang="en-US" sz="3200" b="1">
              <a:solidFill>
                <a:schemeClr val="tx1"/>
              </a:solidFill>
            </a:endParaRPr>
          </a:p>
        </p:txBody>
      </p:sp>
      <p:sp>
        <p:nvSpPr>
          <p:cNvPr id="16" name="内容占位符 2"/>
          <p:cNvSpPr>
            <a:spLocks noGrp="1"/>
          </p:cNvSpPr>
          <p:nvPr/>
        </p:nvSpPr>
        <p:spPr>
          <a:xfrm>
            <a:off x="4684395" y="3101975"/>
            <a:ext cx="2346325" cy="1470660"/>
          </a:xfrm>
          <a:prstGeom prst="rect">
            <a:avLst/>
          </a:prstGeom>
          <a:solidFill>
            <a:schemeClr val="bg2"/>
          </a:solidFill>
          <a:ln w="38100">
            <a:solidFill>
              <a:srgbClr val="92D050"/>
            </a:solidFill>
          </a:ln>
        </p:spPr>
        <p:txBody>
          <a:bodyPr vert="horz" lIns="90000" tIns="46800" rIns="90000" bIns="46800" rtlCol="0">
            <a:noAutofit/>
          </a:bodyPr>
          <a:lstStyle>
            <a:defPPr>
              <a:defRPr lang="zh-CN"/>
            </a:defPPr>
            <a:lvl1pPr marL="22860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Font typeface="Arial" pitchFamily="34" charset="0"/>
              <a:buChar char="●"/>
              <a:defRPr sz="18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sz="16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sz="16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sz="14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sz="1400" u="none" strike="noStrike" kern="1200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Arial" pitchFamily="34" charset="0"/>
                <a:ea typeface="微软雅黑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200" b="1">
                <a:solidFill>
                  <a:srgbClr val="FF0000"/>
                </a:solidFill>
                <a:sym typeface="+mn-ea"/>
              </a:rPr>
              <a:t>萨丽娃姐姐的春天</a:t>
            </a:r>
            <a:endParaRPr lang="zh-CN" altLang="en-US" sz="3200" b="1">
              <a:solidFill>
                <a:srgbClr val="FF0000"/>
              </a:solidFill>
              <a:sym typeface="+mn-ea"/>
            </a:endParaRPr>
          </a:p>
        </p:txBody>
      </p:sp>
      <p:grpSp>
        <p:nvGrpSpPr>
          <p:cNvPr id="26" name="组合 25"/>
          <p:cNvGrpSpPr/>
          <p:nvPr/>
        </p:nvGrpSpPr>
        <p:grpSpPr>
          <a:xfrm>
            <a:off x="8856980" y="1097280"/>
            <a:ext cx="4397375" cy="5282565"/>
            <a:chOff x="13948" y="1728"/>
            <a:chExt cx="6925" cy="8319"/>
          </a:xfrm>
        </p:grpSpPr>
        <p:sp>
          <p:nvSpPr>
            <p:cNvPr id="15" name="左中括号 14"/>
            <p:cNvSpPr/>
            <p:nvPr/>
          </p:nvSpPr>
          <p:spPr>
            <a:xfrm>
              <a:off x="13948" y="1728"/>
              <a:ext cx="326" cy="7941"/>
            </a:xfrm>
            <a:prstGeom prst="leftBracket">
              <a:avLst/>
            </a:prstGeom>
            <a:ln w="571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矩形 16"/>
            <p:cNvSpPr/>
            <p:nvPr/>
          </p:nvSpPr>
          <p:spPr>
            <a:xfrm>
              <a:off x="14193" y="1759"/>
              <a:ext cx="5007" cy="1088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l"/>
              <a:r>
                <a:rPr lang="zh-CN" altLang="en-US" sz="2800" b="1">
                  <a:solidFill>
                    <a:schemeClr val="tx1"/>
                  </a:solidFill>
                </a:rPr>
                <a:t>草原大自然的春天</a:t>
              </a:r>
              <a:endParaRPr lang="zh-CN" altLang="en-US" sz="2800" b="1">
                <a:solidFill>
                  <a:schemeClr val="tx1"/>
                </a:solidFill>
              </a:endParaRPr>
            </a:p>
          </p:txBody>
        </p:sp>
        <p:sp>
          <p:nvSpPr>
            <p:cNvPr id="18" name="矩形 17"/>
            <p:cNvSpPr/>
            <p:nvPr/>
          </p:nvSpPr>
          <p:spPr>
            <a:xfrm>
              <a:off x="14193" y="3401"/>
              <a:ext cx="4631" cy="1088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l"/>
              <a:r>
                <a:rPr lang="zh-CN" altLang="en-US" sz="2800" b="1">
                  <a:solidFill>
                    <a:schemeClr val="tx1"/>
                  </a:solidFill>
                </a:rPr>
                <a:t>羊羔生长的春天</a:t>
              </a:r>
              <a:endParaRPr lang="zh-CN" altLang="en-US" sz="2800" b="1">
                <a:solidFill>
                  <a:schemeClr val="tx1"/>
                </a:solidFill>
              </a:endParaRPr>
            </a:p>
          </p:txBody>
        </p:sp>
        <p:sp>
          <p:nvSpPr>
            <p:cNvPr id="19" name="矩形 18"/>
            <p:cNvSpPr/>
            <p:nvPr/>
          </p:nvSpPr>
          <p:spPr>
            <a:xfrm>
              <a:off x="14294" y="4925"/>
              <a:ext cx="5510" cy="1088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l"/>
              <a:r>
                <a:rPr lang="zh-CN" altLang="en-US" sz="2800" b="1">
                  <a:solidFill>
                    <a:schemeClr val="tx1"/>
                  </a:solidFill>
                </a:rPr>
                <a:t>牧民未来生活的春天</a:t>
              </a:r>
              <a:endParaRPr lang="zh-CN" altLang="en-US" sz="2800" b="1">
                <a:solidFill>
                  <a:schemeClr val="tx1"/>
                </a:solidFill>
              </a:endParaRPr>
            </a:p>
          </p:txBody>
        </p:sp>
        <p:sp>
          <p:nvSpPr>
            <p:cNvPr id="20" name="矩形 19"/>
            <p:cNvSpPr/>
            <p:nvPr/>
          </p:nvSpPr>
          <p:spPr>
            <a:xfrm>
              <a:off x="14294" y="6315"/>
              <a:ext cx="5110" cy="1088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l"/>
              <a:r>
                <a:rPr lang="zh-CN" altLang="en-US" sz="2800" b="1">
                  <a:solidFill>
                    <a:schemeClr val="tx1"/>
                  </a:solidFill>
                </a:rPr>
                <a:t>萨丽娃事业的春天</a:t>
              </a:r>
              <a:endParaRPr lang="zh-CN" altLang="en-US" sz="2800" b="1">
                <a:solidFill>
                  <a:schemeClr val="tx1"/>
                </a:solidFill>
              </a:endParaRPr>
            </a:p>
          </p:txBody>
        </p:sp>
        <p:sp>
          <p:nvSpPr>
            <p:cNvPr id="21" name="矩形 20"/>
            <p:cNvSpPr/>
            <p:nvPr/>
          </p:nvSpPr>
          <p:spPr>
            <a:xfrm>
              <a:off x="14294" y="7704"/>
              <a:ext cx="6282" cy="1088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l"/>
              <a:r>
                <a:rPr lang="zh-CN" altLang="en-US" sz="2800" b="1">
                  <a:solidFill>
                    <a:schemeClr val="tx1"/>
                  </a:solidFill>
                </a:rPr>
                <a:t>萨丽娃记忆中的春天</a:t>
              </a:r>
              <a:endParaRPr lang="zh-CN" altLang="en-US" sz="2800" b="1">
                <a:solidFill>
                  <a:schemeClr val="tx1"/>
                </a:solidFill>
              </a:endParaRPr>
            </a:p>
          </p:txBody>
        </p:sp>
        <p:sp>
          <p:nvSpPr>
            <p:cNvPr id="22" name="矩形 21"/>
            <p:cNvSpPr/>
            <p:nvPr/>
          </p:nvSpPr>
          <p:spPr>
            <a:xfrm>
              <a:off x="14193" y="8959"/>
              <a:ext cx="6681" cy="1088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l"/>
              <a:r>
                <a:rPr lang="zh-CN" altLang="en-US" sz="2800" b="1">
                  <a:solidFill>
                    <a:schemeClr val="tx1"/>
                  </a:solidFill>
                </a:rPr>
                <a:t>萨丽娃与祖母生活的春天</a:t>
              </a:r>
              <a:endParaRPr lang="zh-CN" altLang="en-US" sz="2800" b="1">
                <a:solidFill>
                  <a:schemeClr val="tx1"/>
                </a:solidFill>
              </a:endParaRPr>
            </a:p>
          </p:txBody>
        </p:sp>
      </p:grpSp>
      <p:grpSp>
        <p:nvGrpSpPr>
          <p:cNvPr id="27" name="组合 26"/>
          <p:cNvGrpSpPr/>
          <p:nvPr/>
        </p:nvGrpSpPr>
        <p:grpSpPr>
          <a:xfrm>
            <a:off x="192405" y="1490345"/>
            <a:ext cx="2665730" cy="4913630"/>
            <a:chOff x="303" y="2347"/>
            <a:chExt cx="4198" cy="7738"/>
          </a:xfrm>
        </p:grpSpPr>
        <p:sp>
          <p:nvSpPr>
            <p:cNvPr id="14" name="右中括号 13"/>
            <p:cNvSpPr/>
            <p:nvPr/>
          </p:nvSpPr>
          <p:spPr>
            <a:xfrm>
              <a:off x="4161" y="2561"/>
              <a:ext cx="340" cy="7108"/>
            </a:xfrm>
            <a:prstGeom prst="rightBracket">
              <a:avLst/>
            </a:prstGeom>
            <a:ln w="5715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0000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矩形 22"/>
            <p:cNvSpPr/>
            <p:nvPr/>
          </p:nvSpPr>
          <p:spPr>
            <a:xfrm>
              <a:off x="344" y="2347"/>
              <a:ext cx="3852" cy="1088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l"/>
              <a:r>
                <a:rPr lang="zh-CN" altLang="en-US" sz="2800" b="1">
                  <a:solidFill>
                    <a:schemeClr val="tx1"/>
                  </a:solidFill>
                </a:rPr>
                <a:t>交代写作对象</a:t>
              </a:r>
              <a:endParaRPr lang="en-US" altLang="zh-CN" sz="2800" b="1">
                <a:solidFill>
                  <a:schemeClr val="tx1"/>
                </a:solidFill>
              </a:endParaRPr>
            </a:p>
          </p:txBody>
        </p:sp>
        <p:sp>
          <p:nvSpPr>
            <p:cNvPr id="2" name="矩形 1"/>
            <p:cNvSpPr/>
            <p:nvPr/>
          </p:nvSpPr>
          <p:spPr>
            <a:xfrm>
              <a:off x="303" y="4252"/>
              <a:ext cx="3852" cy="1088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l"/>
              <a:r>
                <a:rPr lang="zh-CN" altLang="en-US" sz="2800" b="1">
                  <a:solidFill>
                    <a:schemeClr val="tx1"/>
                  </a:solidFill>
                </a:rPr>
                <a:t>交代写作内容</a:t>
              </a:r>
              <a:endParaRPr lang="en-US" altLang="zh-CN" sz="2800" b="1">
                <a:solidFill>
                  <a:schemeClr val="tx1"/>
                </a:solidFill>
              </a:endParaRPr>
            </a:p>
          </p:txBody>
        </p:sp>
        <p:sp>
          <p:nvSpPr>
            <p:cNvPr id="3" name="矩形 2"/>
            <p:cNvSpPr/>
            <p:nvPr/>
          </p:nvSpPr>
          <p:spPr>
            <a:xfrm>
              <a:off x="303" y="5845"/>
              <a:ext cx="3852" cy="1088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l"/>
              <a:r>
                <a:rPr lang="zh-CN" altLang="en-US" sz="2800" b="1">
                  <a:solidFill>
                    <a:schemeClr val="tx1"/>
                  </a:solidFill>
                </a:rPr>
                <a:t>是文章的线索</a:t>
              </a:r>
              <a:endParaRPr lang="zh-CN" altLang="en-US" sz="2800" b="1">
                <a:solidFill>
                  <a:schemeClr val="tx1"/>
                </a:solidFill>
              </a:endParaRPr>
            </a:p>
          </p:txBody>
        </p:sp>
        <p:sp>
          <p:nvSpPr>
            <p:cNvPr id="5" name="矩形 4"/>
            <p:cNvSpPr/>
            <p:nvPr/>
          </p:nvSpPr>
          <p:spPr>
            <a:xfrm>
              <a:off x="303" y="7421"/>
              <a:ext cx="3852" cy="1088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l"/>
              <a:r>
                <a:rPr lang="zh-CN" altLang="en-US" sz="2800" b="1">
                  <a:solidFill>
                    <a:schemeClr val="tx1"/>
                  </a:solidFill>
                </a:rPr>
                <a:t>奠定文章基调</a:t>
              </a:r>
              <a:endParaRPr lang="zh-CN" altLang="en-US" sz="2800" b="1">
                <a:solidFill>
                  <a:schemeClr val="tx1"/>
                </a:solidFill>
              </a:endParaRPr>
            </a:p>
          </p:txBody>
        </p:sp>
        <p:sp>
          <p:nvSpPr>
            <p:cNvPr id="24" name="矩形 23"/>
            <p:cNvSpPr/>
            <p:nvPr/>
          </p:nvSpPr>
          <p:spPr>
            <a:xfrm>
              <a:off x="345" y="8997"/>
              <a:ext cx="3852" cy="1088"/>
            </a:xfrm>
            <a:prstGeom prst="rect">
              <a:avLst/>
            </a:prstGeom>
            <a:noFill/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l"/>
              <a:r>
                <a:rPr lang="zh-CN" altLang="en-US" sz="2800" b="1">
                  <a:solidFill>
                    <a:schemeClr val="tx1"/>
                  </a:solidFill>
                </a:rPr>
                <a:t>点明文章主题</a:t>
              </a:r>
              <a:endParaRPr lang="zh-CN" altLang="en-US" sz="2800" b="1">
                <a:solidFill>
                  <a:schemeClr val="tx1"/>
                </a:solidFill>
              </a:endParaRPr>
            </a:p>
          </p:txBody>
        </p:sp>
      </p:grpSp>
    </p:spTree>
    <p:custDataLst>
      <p:tags r:id="rId3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2" presetClass="entr" presetSubtype="4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4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0" presetClass="entr" presetSubtype="0" dur="78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818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9" dur="454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to="" calcmode="lin" valueType="num">
                                      <p:cBhvr>
                                        <p:cTn id="20" dur="454" fill="hold">
                                          <p:stCondLst>
                                            <p:cond delay="45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4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to="" calcmode="lin" valueType="num">
                                      <p:cBhvr>
                                        <p:cTn id="21" dur="354" fill="hold">
                                          <p:stCondLst>
                                            <p:cond delay="90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to="" calcmode="lin" valueType="num">
                                      <p:cBhvr>
                                        <p:cTn id="22" dur="278" fill="hold">
                                          <p:stCondLst>
                                            <p:cond delay="126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16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to="" calcmode="lin" valueType="num">
                                      <p:cBhvr>
                                        <p:cTn id="23" dur="214" fill="hold">
                                          <p:stCondLst>
                                            <p:cond delay="1541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2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to="" calcmode="lin" valueType="num">
                                      <p:cBhvr>
                                        <p:cTn id="24" dur="168" fill="hold">
                                          <p:stCondLst>
                                            <p:cond delay="1754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64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to="" calcmode="lin" valueType="num">
                                      <p:cBhvr>
                                        <p:cTn id="25" dur="78" fill="hold">
                                          <p:stCondLst>
                                            <p:cond delay="1922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128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3" presetClass="entr" presetSubtype="16" dur="2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6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3" presetClass="entr" presetSubtype="10" dur="5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4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" grpId="0"/>
      <p:bldP spid="12" grpId="1"/>
      <p:bldP spid="1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83870" y="304800"/>
            <a:ext cx="7477760" cy="5391150"/>
          </a:xfrm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US" altLang="zh-CN" sz="2800" b="1">
                <a:solidFill>
                  <a:schemeClr val="tx1"/>
                </a:solidFill>
              </a:rPr>
              <a:t>    </a:t>
            </a:r>
            <a:r>
              <a:rPr lang="en-US" altLang="zh-CN" sz="2800" b="1">
                <a:solidFill>
                  <a:schemeClr val="tx1"/>
                </a:solidFill>
                <a:latin typeface="Calibri"/>
              </a:rPr>
              <a:t>①</a:t>
            </a:r>
            <a:r>
              <a:rPr lang="zh-CN" altLang="en-US" sz="2800" b="1">
                <a:solidFill>
                  <a:schemeClr val="tx1"/>
                </a:solidFill>
              </a:rPr>
              <a:t>萨丽娃姐姐的春天在呼伦贝尔大草原。</a:t>
            </a:r>
            <a:endParaRPr lang="zh-CN" altLang="en-US" sz="2800" b="1">
              <a:solidFill>
                <a:schemeClr val="tx1"/>
              </a:solidFill>
            </a:endParaRPr>
          </a:p>
          <a:p>
            <a:pPr algn="just">
              <a:lnSpc>
                <a:spcPct val="150000"/>
              </a:lnSpc>
            </a:pPr>
            <a:r>
              <a:rPr lang="en-US" altLang="zh-CN" sz="2800" b="1">
                <a:solidFill>
                  <a:schemeClr val="tx1"/>
                </a:solidFill>
              </a:rPr>
              <a:t>    </a:t>
            </a:r>
            <a:r>
              <a:rPr lang="en-US" altLang="zh-CN" sz="2800" b="1">
                <a:solidFill>
                  <a:schemeClr val="tx1"/>
                </a:solidFill>
                <a:latin typeface="Calibri"/>
              </a:rPr>
              <a:t>②</a:t>
            </a:r>
            <a:r>
              <a:rPr lang="zh-CN" altLang="en-US" sz="2800" b="1">
                <a:solidFill>
                  <a:schemeClr val="tx1"/>
                </a:solidFill>
              </a:rPr>
              <a:t>冰雪将茫茫草原覆盖，仿佛一片亿万年的大水晶，解析了太阳的光谱，遍地熠熠生辉。这就是草原的春天，</a:t>
            </a:r>
            <a:r>
              <a:rPr lang="zh-CN" altLang="en-US" sz="2800" b="1" u="sng">
                <a:solidFill>
                  <a:srgbClr val="FF0000"/>
                </a:solidFill>
              </a:rPr>
              <a:t>明亮，寒冷，空旷，漫长</a:t>
            </a:r>
            <a:r>
              <a:rPr lang="zh-CN" altLang="en-US" sz="2800" b="1">
                <a:solidFill>
                  <a:schemeClr val="tx1"/>
                </a:solidFill>
              </a:rPr>
              <a:t>。</a:t>
            </a:r>
            <a:r>
              <a:rPr lang="zh-CN" altLang="en-US" sz="2800" b="1">
                <a:solidFill>
                  <a:srgbClr val="FF0000"/>
                </a:solidFill>
              </a:rPr>
              <a:t>（</a:t>
            </a:r>
            <a:r>
              <a:rPr lang="zh-CN" altLang="en-US" sz="2800" b="1">
                <a:solidFill>
                  <a:schemeClr val="tx1"/>
                </a:solidFill>
              </a:rPr>
              <a:t>呼伦贝尔草原不知“清明时节雨纷纷”、“烟花三月下扬州”为何物，沉寂始于十月、十一月，延至次年的五月，直到了六月才肯葳蕤（wēi ruí）。</a:t>
            </a:r>
            <a:r>
              <a:rPr lang="zh-CN" altLang="en-US" sz="2800" b="1">
                <a:solidFill>
                  <a:srgbClr val="FF0000"/>
                </a:solidFill>
              </a:rPr>
              <a:t>）</a:t>
            </a:r>
            <a:endParaRPr lang="zh-CN" altLang="en-US" sz="2800" b="1">
              <a:solidFill>
                <a:srgbClr val="FF0000"/>
              </a:solidFill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7849235" y="491490"/>
            <a:ext cx="3930650" cy="5969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>
                <a:solidFill>
                  <a:srgbClr val="FF0000"/>
                </a:solidFill>
              </a:rPr>
              <a:t>开篇点题，交代地点</a:t>
            </a:r>
            <a:endParaRPr lang="zh-CN" altLang="en-US" sz="3200" b="1">
              <a:solidFill>
                <a:srgbClr val="FF0000"/>
              </a:solidFill>
            </a:endParaRPr>
          </a:p>
        </p:txBody>
      </p:sp>
      <p:sp>
        <p:nvSpPr>
          <p:cNvPr id="5" name="线形标注 1 4"/>
          <p:cNvSpPr/>
          <p:nvPr/>
        </p:nvSpPr>
        <p:spPr>
          <a:xfrm>
            <a:off x="8961120" y="1580515"/>
            <a:ext cx="2015490" cy="611505"/>
          </a:xfrm>
          <a:prstGeom prst="borderCallout1">
            <a:avLst>
              <a:gd name="adj1" fmla="val 18750"/>
              <a:gd name="adj2" fmla="val -8333"/>
              <a:gd name="adj3" fmla="val 184008"/>
              <a:gd name="adj4" fmla="val -76637"/>
            </a:avLst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rgbClr val="FF0000"/>
                </a:solidFill>
                <a:sym typeface="+mn-ea"/>
              </a:rPr>
              <a:t>草原特点</a:t>
            </a:r>
            <a:endParaRPr lang="en-US" altLang="zh-CN" sz="2800"/>
          </a:p>
        </p:txBody>
      </p:sp>
      <p:sp>
        <p:nvSpPr>
          <p:cNvPr id="7" name="线形标注 1 6"/>
          <p:cNvSpPr/>
          <p:nvPr/>
        </p:nvSpPr>
        <p:spPr>
          <a:xfrm>
            <a:off x="8651240" y="3274695"/>
            <a:ext cx="3041650" cy="1449070"/>
          </a:xfrm>
          <a:prstGeom prst="borderCallout1">
            <a:avLst>
              <a:gd name="adj1" fmla="val 18750"/>
              <a:gd name="adj2" fmla="val -8333"/>
              <a:gd name="adj3" fmla="val 84311"/>
              <a:gd name="adj4" fmla="val -73048"/>
            </a:avLst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solidFill>
                  <a:srgbClr val="FF0000"/>
                </a:solidFill>
                <a:sym typeface="+mn-ea"/>
              </a:rPr>
              <a:t>草原冰雪覆盖时间长，照应上文</a:t>
            </a:r>
            <a:r>
              <a:rPr lang="en-US" altLang="zh-CN" sz="2800" b="1">
                <a:solidFill>
                  <a:srgbClr val="FF0000"/>
                </a:solidFill>
                <a:sym typeface="+mn-ea"/>
              </a:rPr>
              <a:t>“</a:t>
            </a:r>
            <a:r>
              <a:rPr lang="zh-CN" altLang="en-US" sz="2800" b="1">
                <a:solidFill>
                  <a:srgbClr val="FF0000"/>
                </a:solidFill>
                <a:sym typeface="+mn-ea"/>
              </a:rPr>
              <a:t>漫长</a:t>
            </a:r>
            <a:r>
              <a:rPr lang="en-US" altLang="zh-CN" sz="2800" b="1">
                <a:solidFill>
                  <a:srgbClr val="FF0000"/>
                </a:solidFill>
                <a:sym typeface="+mn-ea"/>
              </a:rPr>
              <a:t>”</a:t>
            </a:r>
            <a:endParaRPr lang="en-US" altLang="zh-CN" sz="2800" b="1">
              <a:solidFill>
                <a:srgbClr val="FF0000"/>
              </a:solidFill>
              <a:sym typeface="+mn-ea"/>
            </a:endParaRP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  <p:bldP spid="5" grpId="0"/>
      <p:bldP spid="7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250190" y="358775"/>
            <a:ext cx="7256780" cy="6237605"/>
          </a:xfrm>
        </p:spPr>
        <p:txBody>
          <a:bodyPr>
            <a:noAutofit/>
          </a:bodyPr>
          <a:lstStyle/>
          <a:p>
            <a:pPr algn="just"/>
            <a:r>
              <a:rPr lang="en-US" altLang="zh-CN" sz="2800" b="1">
                <a:solidFill>
                  <a:schemeClr val="tx1"/>
                </a:solidFill>
              </a:rPr>
              <a:t>     </a:t>
            </a:r>
            <a:r>
              <a:rPr lang="en-US" altLang="zh-CN" sz="2800" b="1">
                <a:solidFill>
                  <a:schemeClr val="tx1"/>
                </a:solidFill>
                <a:latin typeface="Calibri"/>
              </a:rPr>
              <a:t>③</a:t>
            </a:r>
            <a:r>
              <a:rPr lang="en-US" altLang="zh-CN" sz="2800" b="1">
                <a:solidFill>
                  <a:schemeClr val="tx1"/>
                </a:solidFill>
              </a:rPr>
              <a:t> </a:t>
            </a:r>
            <a:r>
              <a:rPr lang="zh-CN" altLang="en-US" sz="2800" b="1">
                <a:solidFill>
                  <a:schemeClr val="tx1"/>
                </a:solidFill>
              </a:rPr>
              <a:t>呼伦贝尔在北纬53度到北纬47度之间，几近冻土带，一年只有不足一百天的无霜期，</a:t>
            </a:r>
            <a:r>
              <a:rPr lang="zh-CN" altLang="en-US" sz="2800" b="1">
                <a:solidFill>
                  <a:srgbClr val="FF0000"/>
                </a:solidFill>
              </a:rPr>
              <a:t>（</a:t>
            </a:r>
            <a:r>
              <a:rPr lang="zh-CN" altLang="en-US" sz="2800" b="1" u="sng">
                <a:solidFill>
                  <a:srgbClr val="FF0000"/>
                </a:solidFill>
              </a:rPr>
              <a:t>春、夏、秋三个季节便挤在这一百天里奔跑，每一种植物都是百米冲刺的运动员，奔跑着发芽，奔跑着开花，奔跑着打籽，奔跑着完成生命基因的使命。</a:t>
            </a:r>
            <a:r>
              <a:rPr lang="zh-CN" altLang="en-US" sz="2800" b="1">
                <a:solidFill>
                  <a:srgbClr val="FF0000"/>
                </a:solidFill>
              </a:rPr>
              <a:t>）</a:t>
            </a:r>
            <a:r>
              <a:rPr lang="zh-CN" altLang="en-US" sz="2800" b="1">
                <a:solidFill>
                  <a:schemeClr val="tx1"/>
                </a:solidFill>
              </a:rPr>
              <a:t>你若细看草原上的那些芍药、萱草、百合、野玫瑰，就会发现它们都比内地的同类开得弱小、开得简单;那些毛发一样附在原野上的草类，更是生得低矮硕壮，因为它们没有时间拔高，必须快快成熟。</a:t>
            </a:r>
            <a:endParaRPr lang="zh-CN" altLang="en-US" sz="2800" b="1">
              <a:solidFill>
                <a:schemeClr val="tx1"/>
              </a:solidFill>
            </a:endParaRPr>
          </a:p>
        </p:txBody>
      </p:sp>
      <p:sp>
        <p:nvSpPr>
          <p:cNvPr id="7" name="线形标注 1 6"/>
          <p:cNvSpPr/>
          <p:nvPr/>
        </p:nvSpPr>
        <p:spPr>
          <a:xfrm>
            <a:off x="8299450" y="286385"/>
            <a:ext cx="3502025" cy="1449070"/>
          </a:xfrm>
          <a:prstGeom prst="borderCallout1">
            <a:avLst>
              <a:gd name="adj1" fmla="val 18750"/>
              <a:gd name="adj2" fmla="val -8333"/>
              <a:gd name="adj3" fmla="val 62532"/>
              <a:gd name="adj4" fmla="val -49439"/>
            </a:avLst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solidFill>
                  <a:srgbClr val="FF0000"/>
                </a:solidFill>
                <a:sym typeface="+mn-ea"/>
              </a:rPr>
              <a:t>进一步详细地介绍呼伦贝尔的地理位置突出寒冷漫长等特点。</a:t>
            </a:r>
            <a:endParaRPr lang="zh-CN" altLang="en-US" sz="2800" b="1">
              <a:solidFill>
                <a:srgbClr val="FF0000"/>
              </a:solidFill>
              <a:sym typeface="+mn-ea"/>
            </a:endParaRPr>
          </a:p>
        </p:txBody>
      </p:sp>
      <p:sp>
        <p:nvSpPr>
          <p:cNvPr id="2" name="线形标注 1 1"/>
          <p:cNvSpPr/>
          <p:nvPr/>
        </p:nvSpPr>
        <p:spPr>
          <a:xfrm>
            <a:off x="8105775" y="2035810"/>
            <a:ext cx="3834765" cy="3137535"/>
          </a:xfrm>
          <a:prstGeom prst="borderCallout1">
            <a:avLst>
              <a:gd name="adj1" fmla="val 18750"/>
              <a:gd name="adj2" fmla="val -8333"/>
              <a:gd name="adj3" fmla="val 42604"/>
              <a:gd name="adj4" fmla="val -39588"/>
            </a:avLst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just"/>
            <a:r>
              <a:rPr lang="zh-CN" altLang="en-US" sz="2800" b="1">
                <a:solidFill>
                  <a:srgbClr val="FF0000"/>
                </a:solidFill>
                <a:sym typeface="+mn-ea"/>
              </a:rPr>
              <a:t>运用了拟人、比喻、排比、夸张等修辞方法,突出呼伦贝尔草原无霜期短暂的特点,生动形象地描绘植物竞相生长的情景,赞美大草原旺盛、顽强的生命力。</a:t>
            </a:r>
            <a:endParaRPr lang="en-US" altLang="zh-CN" sz="2800" b="1">
              <a:solidFill>
                <a:srgbClr val="FF0000"/>
              </a:solidFill>
              <a:sym typeface="+mn-ea"/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7684770" y="5473700"/>
            <a:ext cx="4507230" cy="596900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3200" b="1">
                <a:solidFill>
                  <a:srgbClr val="FF0000"/>
                </a:solidFill>
              </a:rPr>
              <a:t>散发着浓浓地草原气息</a:t>
            </a:r>
            <a:endParaRPr lang="zh-CN" altLang="en-US" sz="3200" b="1">
              <a:solidFill>
                <a:srgbClr val="FF0000"/>
              </a:solidFill>
            </a:endParaRP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2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12115" y="420370"/>
            <a:ext cx="8556625" cy="6341745"/>
          </a:xfrm>
        </p:spPr>
        <p:txBody>
          <a:bodyPr>
            <a:normAutofit/>
          </a:bodyPr>
          <a:lstStyle/>
          <a:p>
            <a:r>
              <a:rPr lang="zh-CN" altLang="en-US" sz="2800" b="1">
                <a:solidFill>
                  <a:schemeClr val="tx1"/>
                </a:solidFill>
                <a:sym typeface="+mn-ea"/>
              </a:rPr>
              <a:t>乍暖还寒，草色遥看近却无，呼伦贝尔的春天在残雪中闪出，</a:t>
            </a:r>
            <a:r>
              <a:rPr lang="zh-CN" altLang="en-US" sz="2800" b="1">
                <a:solidFill>
                  <a:srgbClr val="FF0000"/>
                </a:solidFill>
                <a:sym typeface="+mn-ea"/>
              </a:rPr>
              <a:t>莞尔一笑，转瞬即逝。</a:t>
            </a:r>
            <a:r>
              <a:rPr lang="zh-CN" altLang="en-US" sz="2800" b="1">
                <a:solidFill>
                  <a:schemeClr val="tx1"/>
                </a:solidFill>
                <a:sym typeface="+mn-ea"/>
              </a:rPr>
              <a:t>一夜南风，醒来时百草猛然长高了半尺，草原焕然碧透千里，如深深的海洋，波动在阳光下，泛起绸缎般的华丽。</a:t>
            </a:r>
            <a:r>
              <a:rPr lang="zh-CN" altLang="en-US" sz="2800" b="1">
                <a:solidFill>
                  <a:srgbClr val="FF0000"/>
                </a:solidFill>
                <a:sym typeface="+mn-ea"/>
              </a:rPr>
              <a:t>（</a:t>
            </a:r>
            <a:r>
              <a:rPr lang="zh-CN" altLang="en-US" sz="2800" b="1">
                <a:solidFill>
                  <a:schemeClr val="tx1"/>
                </a:solidFill>
                <a:sym typeface="+mn-ea"/>
              </a:rPr>
              <a:t>花朵们忙了一夜，终于捯饬一新，佩戴着天上的彩霞和地上的雨露，跟着绿浪摇曳曼舞。游人醉入花丛，欢喜得忘乎所以，浪漫地比照远方的场景，直把这草原夏日叫做草原的春天。</a:t>
            </a:r>
            <a:r>
              <a:rPr lang="zh-CN" altLang="en-US" sz="2800" b="1">
                <a:solidFill>
                  <a:srgbClr val="FF0000"/>
                </a:solidFill>
                <a:sym typeface="+mn-ea"/>
              </a:rPr>
              <a:t>）</a:t>
            </a:r>
            <a:r>
              <a:rPr lang="zh-CN" altLang="en-US" sz="2800" b="1">
                <a:solidFill>
                  <a:schemeClr val="tx1"/>
                </a:solidFill>
                <a:sym typeface="+mn-ea"/>
              </a:rPr>
              <a:t>他们不曾体验，因此不懂，草原的春天是一场望眼欲穿的期盼，而最终让你看到的却永远是结尾的那一瞬。</a:t>
            </a:r>
            <a:endParaRPr lang="zh-CN" altLang="en-US" sz="2800" b="1">
              <a:solidFill>
                <a:schemeClr val="tx1"/>
              </a:solidFill>
            </a:endParaRPr>
          </a:p>
          <a:p>
            <a:endParaRPr lang="zh-CN" altLang="en-US" sz="2800"/>
          </a:p>
        </p:txBody>
      </p:sp>
      <p:sp>
        <p:nvSpPr>
          <p:cNvPr id="5" name="线形标注 1 4"/>
          <p:cNvSpPr/>
          <p:nvPr/>
        </p:nvSpPr>
        <p:spPr>
          <a:xfrm>
            <a:off x="9787255" y="342265"/>
            <a:ext cx="1979930" cy="1539875"/>
          </a:xfrm>
          <a:prstGeom prst="borderCallout1">
            <a:avLst>
              <a:gd name="adj1" fmla="val 18750"/>
              <a:gd name="adj2" fmla="val -8333"/>
              <a:gd name="adj3" fmla="val 95175"/>
              <a:gd name="adj4" fmla="val -177806"/>
            </a:avLst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800" b="1">
                <a:solidFill>
                  <a:srgbClr val="FF0000"/>
                </a:solidFill>
              </a:rPr>
              <a:t>运用拟人手法突出呼春天的短暂。</a:t>
            </a:r>
            <a:endParaRPr lang="zh-CN" altLang="en-US" sz="2800" b="1">
              <a:solidFill>
                <a:srgbClr val="FF0000"/>
              </a:solidFill>
            </a:endParaRPr>
          </a:p>
        </p:txBody>
      </p:sp>
      <p:sp>
        <p:nvSpPr>
          <p:cNvPr id="2" name="线形标注 1 1"/>
          <p:cNvSpPr/>
          <p:nvPr/>
        </p:nvSpPr>
        <p:spPr>
          <a:xfrm>
            <a:off x="9865360" y="2654935"/>
            <a:ext cx="1979930" cy="1321435"/>
          </a:xfrm>
          <a:prstGeom prst="borderCallout1">
            <a:avLst>
              <a:gd name="adj1" fmla="val 18750"/>
              <a:gd name="adj2" fmla="val -8333"/>
              <a:gd name="adj3" fmla="val 95175"/>
              <a:gd name="adj4" fmla="val -177806"/>
            </a:avLst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solidFill>
                  <a:srgbClr val="FF0000"/>
                </a:solidFill>
              </a:rPr>
              <a:t>语言轻快明丽。</a:t>
            </a:r>
            <a:endParaRPr lang="zh-CN" altLang="en-US" sz="2800" b="1">
              <a:solidFill>
                <a:srgbClr val="FF0000"/>
              </a:solidFill>
            </a:endParaRPr>
          </a:p>
        </p:txBody>
      </p:sp>
      <p:sp>
        <p:nvSpPr>
          <p:cNvPr id="4" name="矩形 3"/>
          <p:cNvSpPr/>
          <p:nvPr/>
        </p:nvSpPr>
        <p:spPr>
          <a:xfrm>
            <a:off x="8968740" y="4538345"/>
            <a:ext cx="3103880" cy="1918335"/>
          </a:xfrm>
          <a:prstGeom prst="rect">
            <a:avLst/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3200" b="1">
                <a:solidFill>
                  <a:srgbClr val="FF0000"/>
                </a:solidFill>
              </a:rPr>
              <a:t>第三段描写草原的春天为下文写祖母和萨丽娃作铺垫</a:t>
            </a:r>
            <a:endParaRPr lang="zh-CN" altLang="en-US" sz="3200" b="1">
              <a:solidFill>
                <a:srgbClr val="FF0000"/>
              </a:solidFill>
            </a:endParaRP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" grpId="0"/>
      <p:bldP spid="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36550" y="358775"/>
            <a:ext cx="8615045" cy="6916420"/>
          </a:xfrm>
        </p:spPr>
        <p:txBody>
          <a:bodyPr>
            <a:noAutofit/>
          </a:bodyPr>
          <a:lstStyle/>
          <a:p>
            <a:pPr algn="just"/>
            <a:r>
              <a:rPr lang="en-US" altLang="zh-CN" sz="2800" b="1">
                <a:solidFill>
                  <a:schemeClr val="tx1"/>
                </a:solidFill>
                <a:latin typeface="方正仿宋_GB2312" panose="02000000000000000000" charset="-122"/>
                <a:ea typeface="方正仿宋_GB2312" panose="02000000000000000000" charset="-122"/>
              </a:rPr>
              <a:t>    </a:t>
            </a:r>
            <a:r>
              <a:rPr lang="zh-CN" altLang="en-US" sz="2800" b="1">
                <a:solidFill>
                  <a:schemeClr val="tx1"/>
                </a:solidFill>
                <a:latin typeface="方正仿宋_GB2312" panose="02000000000000000000" charset="-122"/>
                <a:ea typeface="方正仿宋_GB2312" panose="02000000000000000000" charset="-122"/>
              </a:rPr>
              <a:t>④</a:t>
            </a:r>
            <a:r>
              <a:rPr lang="zh-CN" altLang="en-US" sz="2800" b="1" u="sng">
                <a:solidFill>
                  <a:srgbClr val="FF0000"/>
                </a:solidFill>
              </a:rPr>
              <a:t>萨丽娃姐姐和大地一起记忆着春天。</a:t>
            </a:r>
            <a:endParaRPr lang="zh-CN" altLang="en-US" sz="2800" b="1">
              <a:solidFill>
                <a:schemeClr val="tx1"/>
              </a:solidFill>
            </a:endParaRPr>
          </a:p>
          <a:p>
            <a:pPr algn="just"/>
            <a:r>
              <a:rPr lang="zh-CN" altLang="en-US" sz="2800" b="1">
                <a:solidFill>
                  <a:schemeClr val="tx1"/>
                </a:solidFill>
              </a:rPr>
              <a:t> </a:t>
            </a:r>
            <a:r>
              <a:rPr lang="en-US" altLang="zh-CN" sz="2800" b="1">
                <a:solidFill>
                  <a:schemeClr val="tx1"/>
                </a:solidFill>
              </a:rPr>
              <a:t>     </a:t>
            </a:r>
            <a:r>
              <a:rPr lang="zh-CN" altLang="en-US" sz="2800" b="1">
                <a:solidFill>
                  <a:schemeClr val="tx1"/>
                </a:solidFill>
                <a:latin typeface="方正仿宋_GB2312" panose="02000000000000000000" charset="-122"/>
                <a:ea typeface="方正仿宋_GB2312" panose="02000000000000000000" charset="-122"/>
                <a:sym typeface="+mn-ea"/>
              </a:rPr>
              <a:t>⑤</a:t>
            </a:r>
            <a:r>
              <a:rPr lang="zh-CN" altLang="en-US" sz="2800" b="1">
                <a:solidFill>
                  <a:schemeClr val="tx1"/>
                </a:solidFill>
              </a:rPr>
              <a:t>草原的春天是妇女们</a:t>
            </a:r>
            <a:r>
              <a:rPr lang="zh-CN" altLang="en-US" sz="2800" b="1">
                <a:solidFill>
                  <a:srgbClr val="FF0000"/>
                </a:solidFill>
              </a:rPr>
              <a:t>含辛茹苦</a:t>
            </a:r>
            <a:r>
              <a:rPr lang="zh-CN" altLang="en-US" sz="2800" b="1">
                <a:solidFill>
                  <a:schemeClr val="tx1"/>
                </a:solidFill>
              </a:rPr>
              <a:t>的季节。萨丽娃看见老祖母</a:t>
            </a:r>
            <a:r>
              <a:rPr lang="zh-CN" altLang="en-US" sz="2800" b="1">
                <a:solidFill>
                  <a:srgbClr val="FF0000"/>
                </a:solidFill>
              </a:rPr>
              <a:t>蹒跚</a:t>
            </a:r>
            <a:r>
              <a:rPr lang="zh-CN" altLang="en-US" sz="2800" b="1">
                <a:solidFill>
                  <a:schemeClr val="tx1"/>
                </a:solidFill>
              </a:rPr>
              <a:t>在纷扬的春雪中，靴子</a:t>
            </a:r>
            <a:r>
              <a:rPr lang="zh-CN" altLang="en-US" sz="2800" b="1">
                <a:solidFill>
                  <a:srgbClr val="FF0000"/>
                </a:solidFill>
              </a:rPr>
              <a:t>艰难</a:t>
            </a:r>
            <a:r>
              <a:rPr lang="zh-CN" altLang="en-US" sz="2800" b="1">
                <a:solidFill>
                  <a:schemeClr val="tx1"/>
                </a:solidFill>
              </a:rPr>
              <a:t>地从冰泥里拔出来，又踩下去，湿漉漉的蒙古袍大襟冻成硬邦邦的冰片，在冷风中</a:t>
            </a:r>
            <a:r>
              <a:rPr lang="zh-CN" altLang="en-US" sz="2800" b="1">
                <a:solidFill>
                  <a:srgbClr val="FF0000"/>
                </a:solidFill>
              </a:rPr>
              <a:t>咔咔</a:t>
            </a:r>
            <a:r>
              <a:rPr lang="zh-CN" altLang="en-US" sz="2800" b="1">
                <a:solidFill>
                  <a:schemeClr val="tx1"/>
                </a:solidFill>
              </a:rPr>
              <a:t>作响;她看见</a:t>
            </a:r>
            <a:r>
              <a:rPr lang="zh-CN" altLang="en-US" sz="2800" b="1">
                <a:solidFill>
                  <a:srgbClr val="FF0000"/>
                </a:solidFill>
              </a:rPr>
              <a:t>太阳的手指</a:t>
            </a:r>
            <a:r>
              <a:rPr lang="zh-CN" altLang="en-US" sz="2800" b="1">
                <a:solidFill>
                  <a:schemeClr val="tx1"/>
                </a:solidFill>
              </a:rPr>
              <a:t>伸过来，轻轻地梳拢老祖母的银发，落在那只</a:t>
            </a:r>
            <a:r>
              <a:rPr lang="zh-CN" altLang="en-US" sz="2800" b="1">
                <a:solidFill>
                  <a:srgbClr val="FF0000"/>
                </a:solidFill>
              </a:rPr>
              <a:t>暗红的珊瑚耳环</a:t>
            </a:r>
            <a:r>
              <a:rPr lang="zh-CN" altLang="en-US" sz="2800" b="1">
                <a:solidFill>
                  <a:schemeClr val="tx1"/>
                </a:solidFill>
              </a:rPr>
              <a:t>上，老祖母汗水淋漓的脸颊，布满了岁月的光芒。小羊羔总是走在大野芳菲之前，一个接一个降生在冰碴密布的草地上，然后它们站起来，</a:t>
            </a:r>
            <a:r>
              <a:rPr lang="zh-CN" altLang="en-US" sz="2800" b="1">
                <a:solidFill>
                  <a:srgbClr val="FF0000"/>
                </a:solidFill>
              </a:rPr>
              <a:t>像洁白的云朵一样</a:t>
            </a:r>
            <a:r>
              <a:rPr lang="zh-CN" altLang="en-US" sz="2800" b="1">
                <a:solidFill>
                  <a:schemeClr val="tx1"/>
                </a:solidFill>
              </a:rPr>
              <a:t>缭绕着老祖母“</a:t>
            </a:r>
            <a:r>
              <a:rPr lang="zh-CN" altLang="en-US" sz="2800" b="1">
                <a:solidFill>
                  <a:srgbClr val="FF0000"/>
                </a:solidFill>
              </a:rPr>
              <a:t>咩……咩……</a:t>
            </a:r>
            <a:r>
              <a:rPr lang="zh-CN" altLang="en-US" sz="2800" b="1">
                <a:solidFill>
                  <a:schemeClr val="tx1"/>
                </a:solidFill>
              </a:rPr>
              <a:t>”嚷着饥饿。</a:t>
            </a:r>
            <a:endParaRPr lang="zh-CN" altLang="en-US" sz="2800" b="1">
              <a:solidFill>
                <a:schemeClr val="tx1"/>
              </a:solidFill>
            </a:endParaRPr>
          </a:p>
        </p:txBody>
      </p:sp>
      <p:sp>
        <p:nvSpPr>
          <p:cNvPr id="2" name="线形标注 1 1"/>
          <p:cNvSpPr/>
          <p:nvPr/>
        </p:nvSpPr>
        <p:spPr>
          <a:xfrm>
            <a:off x="9634855" y="358775"/>
            <a:ext cx="1979930" cy="884555"/>
          </a:xfrm>
          <a:prstGeom prst="borderCallout1">
            <a:avLst>
              <a:gd name="adj1" fmla="val 18750"/>
              <a:gd name="adj2" fmla="val -8333"/>
              <a:gd name="adj3" fmla="val 29024"/>
              <a:gd name="adj4" fmla="val -111545"/>
            </a:avLst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solidFill>
                  <a:srgbClr val="FF0000"/>
                </a:solidFill>
              </a:rPr>
              <a:t>由景及人，承上启下。</a:t>
            </a:r>
            <a:endParaRPr lang="zh-CN" altLang="en-US" sz="2800" b="1">
              <a:solidFill>
                <a:srgbClr val="FF0000"/>
              </a:solidFill>
            </a:endParaRPr>
          </a:p>
        </p:txBody>
      </p:sp>
      <p:sp>
        <p:nvSpPr>
          <p:cNvPr id="4" name="线形标注 1 3"/>
          <p:cNvSpPr/>
          <p:nvPr/>
        </p:nvSpPr>
        <p:spPr>
          <a:xfrm>
            <a:off x="10137775" y="1590675"/>
            <a:ext cx="1979930" cy="751205"/>
          </a:xfrm>
          <a:prstGeom prst="borderCallout1">
            <a:avLst>
              <a:gd name="adj1" fmla="val 18750"/>
              <a:gd name="adj2" fmla="val -8333"/>
              <a:gd name="adj3" fmla="val 54860"/>
              <a:gd name="adj4" fmla="val -109717"/>
            </a:avLst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solidFill>
                  <a:srgbClr val="FF0000"/>
                </a:solidFill>
              </a:rPr>
              <a:t>语言沉重</a:t>
            </a:r>
            <a:endParaRPr lang="zh-CN" altLang="en-US" sz="2800" b="1">
              <a:solidFill>
                <a:srgbClr val="FF0000"/>
              </a:solidFill>
            </a:endParaRPr>
          </a:p>
        </p:txBody>
      </p:sp>
      <p:sp>
        <p:nvSpPr>
          <p:cNvPr id="5" name="线形标注 1 4"/>
          <p:cNvSpPr/>
          <p:nvPr/>
        </p:nvSpPr>
        <p:spPr>
          <a:xfrm>
            <a:off x="10137775" y="2689225"/>
            <a:ext cx="1979930" cy="751205"/>
          </a:xfrm>
          <a:prstGeom prst="borderCallout1">
            <a:avLst>
              <a:gd name="adj1" fmla="val 18750"/>
              <a:gd name="adj2" fmla="val -8333"/>
              <a:gd name="adj3" fmla="val 54860"/>
              <a:gd name="adj4" fmla="val -109717"/>
            </a:avLst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solidFill>
                  <a:srgbClr val="FF0000"/>
                </a:solidFill>
              </a:rPr>
              <a:t>拟声词</a:t>
            </a:r>
            <a:endParaRPr lang="zh-CN" altLang="en-US" sz="2800" b="1">
              <a:solidFill>
                <a:srgbClr val="FF0000"/>
              </a:solidFill>
            </a:endParaRPr>
          </a:p>
        </p:txBody>
      </p:sp>
      <p:sp>
        <p:nvSpPr>
          <p:cNvPr id="6" name="线形标注 1 5"/>
          <p:cNvSpPr/>
          <p:nvPr/>
        </p:nvSpPr>
        <p:spPr>
          <a:xfrm>
            <a:off x="9802495" y="3933190"/>
            <a:ext cx="1991360" cy="1115060"/>
          </a:xfrm>
          <a:prstGeom prst="borderCallout1">
            <a:avLst>
              <a:gd name="adj1" fmla="val 18750"/>
              <a:gd name="adj2" fmla="val -8333"/>
              <a:gd name="adj3" fmla="val 32004"/>
              <a:gd name="adj4" fmla="val -126817"/>
            </a:avLst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solidFill>
                  <a:srgbClr val="FF0000"/>
                </a:solidFill>
              </a:rPr>
              <a:t>物象的出现有什么作用</a:t>
            </a:r>
            <a:endParaRPr lang="zh-CN" altLang="en-US" sz="2800" b="1">
              <a:solidFill>
                <a:srgbClr val="FF0000"/>
              </a:solidFill>
            </a:endParaRP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5295" y="666115"/>
            <a:ext cx="7452360" cy="5499735"/>
          </a:xfrm>
        </p:spPr>
        <p:txBody>
          <a:bodyPr>
            <a:normAutofit/>
          </a:bodyPr>
          <a:lstStyle/>
          <a:p>
            <a:pPr algn="just"/>
            <a:r>
              <a:rPr lang="zh-CN" altLang="en-US" sz="2800" b="1">
                <a:solidFill>
                  <a:schemeClr val="tx1"/>
                </a:solidFill>
                <a:latin typeface="微软雅黑" panose="020b0503020204020204" pitchFamily="34" charset="-122"/>
                <a:sym typeface="+mn-ea"/>
              </a:rPr>
              <a:t>⑥百代千年，游牧人家在春季里寻找朝阳的地方接羔，一辈辈把长生天的</a:t>
            </a:r>
            <a:r>
              <a:rPr lang="zh-CN" altLang="en-US" sz="2800" b="1">
                <a:solidFill>
                  <a:srgbClr val="FF0000"/>
                </a:solidFill>
                <a:latin typeface="微软雅黑" panose="020b0503020204020204" pitchFamily="34" charset="-122"/>
                <a:sym typeface="+mn-ea"/>
              </a:rPr>
              <a:t>教诲</a:t>
            </a:r>
            <a:r>
              <a:rPr lang="zh-CN" altLang="en-US" sz="2800" b="1">
                <a:solidFill>
                  <a:schemeClr val="tx1"/>
                </a:solidFill>
                <a:latin typeface="微软雅黑" panose="020b0503020204020204" pitchFamily="34" charset="-122"/>
                <a:sym typeface="+mn-ea"/>
              </a:rPr>
              <a:t>变成了不可更改的习惯，留在了老祖母的银发上。长生天不是传说之中的老天爷，是万物生存的法则，是必须敬畏的大自然。</a:t>
            </a:r>
            <a:r>
              <a:rPr lang="zh-CN" altLang="en-US" sz="2800" b="1" u="sng">
                <a:solidFill>
                  <a:schemeClr val="tx1"/>
                </a:solidFill>
                <a:latin typeface="微软雅黑" panose="020b0503020204020204" pitchFamily="34" charset="-122"/>
                <a:sym typeface="+mn-ea"/>
              </a:rPr>
              <a:t>四月接羔，羊羔吃着母乳等待青草，青草和它们的乳牙一起长出来，它们开始</a:t>
            </a:r>
            <a:r>
              <a:rPr lang="zh-CN" altLang="en-US" sz="2800" b="1" u="sng">
                <a:solidFill>
                  <a:srgbClr val="FF0000"/>
                </a:solidFill>
                <a:latin typeface="微软雅黑" panose="020b0503020204020204" pitchFamily="34" charset="-122"/>
                <a:sym typeface="+mn-ea"/>
              </a:rPr>
              <a:t>奔跑</a:t>
            </a:r>
            <a:r>
              <a:rPr lang="zh-CN" altLang="en-US" sz="2800" b="1" u="sng">
                <a:solidFill>
                  <a:schemeClr val="tx1"/>
                </a:solidFill>
                <a:latin typeface="微软雅黑" panose="020b0503020204020204" pitchFamily="34" charset="-122"/>
                <a:sym typeface="+mn-ea"/>
              </a:rPr>
              <a:t>，从此变成了原野的</a:t>
            </a:r>
            <a:r>
              <a:rPr lang="zh-CN" altLang="en-US" sz="2800" b="1" u="sng">
                <a:solidFill>
                  <a:srgbClr val="FF0000"/>
                </a:solidFill>
                <a:latin typeface="微软雅黑" panose="020b0503020204020204" pitchFamily="34" charset="-122"/>
                <a:sym typeface="+mn-ea"/>
              </a:rPr>
              <a:t>孩子</a:t>
            </a:r>
            <a:r>
              <a:rPr lang="zh-CN" altLang="en-US" sz="2800" b="1" u="sng">
                <a:solidFill>
                  <a:schemeClr val="tx1"/>
                </a:solidFill>
                <a:latin typeface="微软雅黑" panose="020b0503020204020204" pitchFamily="34" charset="-122"/>
                <a:sym typeface="+mn-ea"/>
              </a:rPr>
              <a:t>，栉风沐雨，爬冰卧雪，生命就这样周而复始，生生不息。</a:t>
            </a:r>
            <a:endParaRPr lang="zh-CN" altLang="en-US" sz="2800" b="1">
              <a:solidFill>
                <a:schemeClr val="tx1"/>
              </a:solidFill>
              <a:latin typeface="微软雅黑" panose="020b0503020204020204" pitchFamily="34" charset="-122"/>
              <a:sym typeface="+mn-ea"/>
            </a:endParaRPr>
          </a:p>
          <a:p>
            <a:pPr algn="just"/>
            <a:endParaRPr lang="zh-CN" altLang="en-US" sz="2800">
              <a:latin typeface="微软雅黑" panose="020b0503020204020204" pitchFamily="34" charset="-122"/>
            </a:endParaRPr>
          </a:p>
        </p:txBody>
      </p:sp>
      <p:sp>
        <p:nvSpPr>
          <p:cNvPr id="6" name="线形标注 1 5"/>
          <p:cNvSpPr/>
          <p:nvPr/>
        </p:nvSpPr>
        <p:spPr>
          <a:xfrm>
            <a:off x="9062720" y="3812540"/>
            <a:ext cx="2792095" cy="1781810"/>
          </a:xfrm>
          <a:prstGeom prst="borderCallout1">
            <a:avLst>
              <a:gd name="adj1" fmla="val 18750"/>
              <a:gd name="adj2" fmla="val -8333"/>
              <a:gd name="adj3" fmla="val 47683"/>
              <a:gd name="adj4" fmla="val -112463"/>
            </a:avLst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solidFill>
                  <a:srgbClr val="FF0000"/>
                </a:solidFill>
              </a:rPr>
              <a:t>运用拟人的修辞手法，形象生动地表现了羊羔的成长过程。</a:t>
            </a:r>
            <a:endParaRPr lang="zh-CN" altLang="en-US" sz="2800" b="1">
              <a:solidFill>
                <a:srgbClr val="FF0000"/>
              </a:solidFill>
            </a:endParaRP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42595" y="465455"/>
            <a:ext cx="7212330" cy="6130925"/>
          </a:xfrm>
        </p:spPr>
        <p:txBody>
          <a:bodyPr>
            <a:noAutofit/>
          </a:bodyPr>
          <a:lstStyle/>
          <a:p>
            <a:r>
              <a:rPr lang="zh-CN" altLang="en-US" sz="2700" b="1">
                <a:solidFill>
                  <a:schemeClr val="tx1"/>
                </a:solidFill>
                <a:latin typeface="微软雅黑" panose="020b0503020204020204" pitchFamily="34" charset="-122"/>
                <a:sym typeface="+mn-ea"/>
              </a:rPr>
              <a:t>⑦老祖母的腰是在春天累弯腰的，老祖母的</a:t>
            </a:r>
            <a:r>
              <a:rPr lang="zh-CN" altLang="en-US" sz="2700" b="1">
                <a:solidFill>
                  <a:srgbClr val="FF0000"/>
                </a:solidFill>
                <a:latin typeface="微软雅黑" panose="020b0503020204020204" pitchFamily="34" charset="-122"/>
                <a:sym typeface="+mn-ea"/>
              </a:rPr>
              <a:t>劝奶歌</a:t>
            </a:r>
            <a:r>
              <a:rPr lang="zh-CN" altLang="en-US" sz="2700" b="1">
                <a:solidFill>
                  <a:schemeClr val="tx1"/>
                </a:solidFill>
                <a:latin typeface="微软雅黑" panose="020b0503020204020204" pitchFamily="34" charset="-122"/>
                <a:sym typeface="+mn-ea"/>
              </a:rPr>
              <a:t>是在春天里传给萨丽娃姐姐的。</a:t>
            </a:r>
            <a:endParaRPr lang="zh-CN" altLang="en-US" sz="2700" b="1">
              <a:solidFill>
                <a:schemeClr val="tx1"/>
              </a:solidFill>
              <a:latin typeface="微软雅黑" panose="020b0503020204020204" pitchFamily="34" charset="-122"/>
              <a:sym typeface="+mn-ea"/>
            </a:endParaRPr>
          </a:p>
          <a:p>
            <a:r>
              <a:rPr lang="zh-CN" altLang="en-US" sz="2700" b="1">
                <a:solidFill>
                  <a:schemeClr val="tx1"/>
                </a:solidFill>
                <a:latin typeface="微软雅黑" panose="020b0503020204020204" pitchFamily="34" charset="-122"/>
                <a:sym typeface="+mn-ea"/>
              </a:rPr>
              <a:t>⑧“陶爱格……陶爱格……你的孩子在哭泣，你这当母亲给它吃奶吧……”老祖母的劝奶歌升起来，回响环绕，哀婉之中，苍穹附以和声，母体般的温暖笼罩草原，万物生灵的母性开始苏醒。母羊含泪站起身来，羊羔纷纷跪乳。</a:t>
            </a:r>
            <a:r>
              <a:rPr lang="zh-CN" altLang="en-US" sz="2700" b="1" u="sng">
                <a:solidFill>
                  <a:schemeClr val="tx1"/>
                </a:solidFill>
                <a:latin typeface="微软雅黑" panose="020b0503020204020204" pitchFamily="34" charset="-122"/>
                <a:sym typeface="+mn-ea"/>
              </a:rPr>
              <a:t>饱食的羊羔肆意喧闹嬉戏，</a:t>
            </a:r>
            <a:r>
              <a:rPr lang="zh-CN" altLang="en-US" sz="2700" b="1" u="sng">
                <a:solidFill>
                  <a:srgbClr val="FF0000"/>
                </a:solidFill>
                <a:latin typeface="微软雅黑" panose="020b0503020204020204" pitchFamily="34" charset="-122"/>
                <a:sym typeface="+mn-ea"/>
              </a:rPr>
              <a:t>洁白的云朵</a:t>
            </a:r>
            <a:r>
              <a:rPr lang="zh-CN" altLang="en-US" sz="2700" b="1" u="sng">
                <a:solidFill>
                  <a:schemeClr val="tx1"/>
                </a:solidFill>
                <a:latin typeface="微软雅黑" panose="020b0503020204020204" pitchFamily="34" charset="-122"/>
                <a:sym typeface="+mn-ea"/>
              </a:rPr>
              <a:t>在阳光里打滚儿，然后撒开四蹄奔跑，进入季节的深处。</a:t>
            </a:r>
            <a:endParaRPr lang="zh-CN" altLang="en-US" sz="2700" b="1" u="sng">
              <a:solidFill>
                <a:schemeClr val="tx1"/>
              </a:solidFill>
              <a:latin typeface="微软雅黑" panose="020b0503020204020204" pitchFamily="34" charset="-122"/>
              <a:sym typeface="+mn-ea"/>
            </a:endParaRPr>
          </a:p>
          <a:p>
            <a:endParaRPr lang="zh-CN" altLang="en-US" sz="2700" b="1" u="sng">
              <a:solidFill>
                <a:schemeClr val="tx1"/>
              </a:solidFill>
              <a:latin typeface="微软雅黑" panose="020b0503020204020204" pitchFamily="34" charset="-122"/>
              <a:sym typeface="+mn-ea"/>
            </a:endParaRPr>
          </a:p>
        </p:txBody>
      </p:sp>
      <p:sp>
        <p:nvSpPr>
          <p:cNvPr id="6" name="线形标注 1 5"/>
          <p:cNvSpPr/>
          <p:nvPr/>
        </p:nvSpPr>
        <p:spPr>
          <a:xfrm>
            <a:off x="8468360" y="853440"/>
            <a:ext cx="2695575" cy="738505"/>
          </a:xfrm>
          <a:prstGeom prst="borderCallout1">
            <a:avLst>
              <a:gd name="adj1" fmla="val 18750"/>
              <a:gd name="adj2" fmla="val -8333"/>
              <a:gd name="adj3" fmla="val 41553"/>
              <a:gd name="adj4" fmla="val -68315"/>
            </a:avLst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solidFill>
                  <a:srgbClr val="FF0000"/>
                </a:solidFill>
              </a:rPr>
              <a:t>民族文化的传承</a:t>
            </a:r>
            <a:endParaRPr lang="zh-CN" altLang="en-US" sz="2800" b="1">
              <a:solidFill>
                <a:srgbClr val="FF0000"/>
              </a:solidFill>
            </a:endParaRPr>
          </a:p>
        </p:txBody>
      </p:sp>
      <p:sp>
        <p:nvSpPr>
          <p:cNvPr id="2" name="线形标注 1 1"/>
          <p:cNvSpPr/>
          <p:nvPr/>
        </p:nvSpPr>
        <p:spPr>
          <a:xfrm>
            <a:off x="8631555" y="2425700"/>
            <a:ext cx="2695575" cy="1259840"/>
          </a:xfrm>
          <a:prstGeom prst="borderCallout1">
            <a:avLst>
              <a:gd name="adj1" fmla="val 18750"/>
              <a:gd name="adj2" fmla="val -8333"/>
              <a:gd name="adj3" fmla="val 41553"/>
              <a:gd name="adj4" fmla="val -68315"/>
            </a:avLst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solidFill>
                  <a:srgbClr val="FF0000"/>
                </a:solidFill>
              </a:rPr>
              <a:t>游牧民族的文化气息扑鼻而来。</a:t>
            </a:r>
            <a:endParaRPr lang="zh-CN" altLang="en-US" sz="2800" b="1">
              <a:solidFill>
                <a:srgbClr val="FF0000"/>
              </a:solidFill>
            </a:endParaRPr>
          </a:p>
        </p:txBody>
      </p:sp>
      <p:sp>
        <p:nvSpPr>
          <p:cNvPr id="4" name="线形标注 1 3"/>
          <p:cNvSpPr/>
          <p:nvPr/>
        </p:nvSpPr>
        <p:spPr>
          <a:xfrm>
            <a:off x="8631555" y="4519295"/>
            <a:ext cx="2694940" cy="1260475"/>
          </a:xfrm>
          <a:prstGeom prst="borderCallout1">
            <a:avLst>
              <a:gd name="adj1" fmla="val 18750"/>
              <a:gd name="adj2" fmla="val -8333"/>
              <a:gd name="adj3" fmla="val 41553"/>
              <a:gd name="adj4" fmla="val -68315"/>
            </a:avLst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solidFill>
                  <a:srgbClr val="FF0000"/>
                </a:solidFill>
              </a:rPr>
              <a:t>运用了什么修辞手法，有什么作用。</a:t>
            </a:r>
            <a:endParaRPr lang="zh-CN" altLang="en-US" sz="2800" b="1">
              <a:solidFill>
                <a:srgbClr val="FF0000"/>
              </a:solidFill>
            </a:endParaRP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" grpId="0"/>
      <p:bldP spid="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67030" y="600075"/>
            <a:ext cx="7332345" cy="5040630"/>
          </a:xfrm>
        </p:spPr>
        <p:txBody>
          <a:bodyPr>
            <a:normAutofit lnSpcReduction="20000"/>
          </a:bodyPr>
          <a:lstStyle/>
          <a:p>
            <a:r>
              <a:rPr lang="zh-CN" altLang="en-US" sz="2800" b="1">
                <a:solidFill>
                  <a:schemeClr val="tx1"/>
                </a:solidFill>
                <a:latin typeface="微软雅黑" panose="020b0503020204020204" pitchFamily="34" charset="-122"/>
                <a:sym typeface="+mn-ea"/>
              </a:rPr>
              <a:t>⑨每年十月之后，老祖母把种公羊放进母羊群，母羊怀胎六个月，到次年四月或者五月分娩，完成一个春天的轮回。那前一年的接下的羊羔，由于仅仅吃过一个夏天的青草，骨头还未坚硬，脂肪仍然豆腐般多汁，头上卷曲的绒毛里才露出细小的犄角。老祖母仍然叫它们羔子，风雪夜里把它们放进蒙古包庇护，为了它们暖和，半夜起来给炉子加牛粪。</a:t>
            </a:r>
            <a:r>
              <a:rPr lang="zh-CN" altLang="en-US" sz="2800" b="1">
                <a:solidFill>
                  <a:srgbClr val="FF0000"/>
                </a:solidFill>
                <a:latin typeface="微软雅黑" panose="020b0503020204020204" pitchFamily="34" charset="-122"/>
                <a:sym typeface="+mn-ea"/>
              </a:rPr>
              <a:t>萨丽娃姐姐依偎在老祖母的怀里说，好像羔子是你的亲孙女。</a:t>
            </a:r>
            <a:endParaRPr lang="zh-CN" altLang="en-US" sz="2800" b="1">
              <a:solidFill>
                <a:srgbClr val="FF0000"/>
              </a:solidFill>
              <a:latin typeface="微软雅黑" panose="020b0503020204020204" pitchFamily="34" charset="-122"/>
              <a:sym typeface="+mn-ea"/>
            </a:endParaRPr>
          </a:p>
        </p:txBody>
      </p:sp>
      <p:sp>
        <p:nvSpPr>
          <p:cNvPr id="4" name="线形标注 1 3"/>
          <p:cNvSpPr/>
          <p:nvPr/>
        </p:nvSpPr>
        <p:spPr>
          <a:xfrm>
            <a:off x="8947150" y="755015"/>
            <a:ext cx="2731135" cy="2073910"/>
          </a:xfrm>
          <a:prstGeom prst="borderCallout1">
            <a:avLst>
              <a:gd name="adj1" fmla="val 18750"/>
              <a:gd name="adj2" fmla="val -8333"/>
              <a:gd name="adj3" fmla="val 41553"/>
              <a:gd name="adj4" fmla="val -68315"/>
            </a:avLst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solidFill>
                  <a:srgbClr val="FF0000"/>
                </a:solidFill>
              </a:rPr>
              <a:t>老祖母是一位勤劳、坚忍、慈爱、敬畏自然的传统牧民形象。</a:t>
            </a:r>
            <a:endParaRPr lang="zh-CN" altLang="en-US" sz="2800" b="1">
              <a:solidFill>
                <a:srgbClr val="FF0000"/>
              </a:solidFill>
            </a:endParaRPr>
          </a:p>
        </p:txBody>
      </p:sp>
      <p:sp>
        <p:nvSpPr>
          <p:cNvPr id="2" name="线形标注 1 1"/>
          <p:cNvSpPr/>
          <p:nvPr/>
        </p:nvSpPr>
        <p:spPr>
          <a:xfrm>
            <a:off x="8758555" y="4646295"/>
            <a:ext cx="2694940" cy="1260475"/>
          </a:xfrm>
          <a:prstGeom prst="borderCallout1">
            <a:avLst>
              <a:gd name="adj1" fmla="val 18750"/>
              <a:gd name="adj2" fmla="val -8333"/>
              <a:gd name="adj3" fmla="val 41553"/>
              <a:gd name="adj4" fmla="val -68315"/>
            </a:avLst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solidFill>
                  <a:srgbClr val="FF0000"/>
                </a:solidFill>
              </a:rPr>
              <a:t>请分析此句的含意。</a:t>
            </a:r>
            <a:endParaRPr lang="zh-CN" altLang="en-US" sz="2800" b="1">
              <a:solidFill>
                <a:srgbClr val="FF0000"/>
              </a:solidFill>
            </a:endParaRP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66395" y="521335"/>
            <a:ext cx="6533515" cy="5981700"/>
          </a:xfrm>
        </p:spPr>
        <p:txBody>
          <a:bodyPr>
            <a:normAutofit fontScale="90000"/>
          </a:bodyPr>
          <a:lstStyle/>
          <a:p>
            <a:pPr algn="just"/>
            <a:r>
              <a:rPr lang="zh-CN" altLang="en-US" sz="2800" b="1">
                <a:solidFill>
                  <a:schemeClr val="tx1"/>
                </a:solidFill>
                <a:latin typeface="微软雅黑" panose="020b0503020204020204" pitchFamily="34" charset="-122"/>
                <a:sym typeface="+mn-ea"/>
              </a:rPr>
              <a:t>⑩后来萨丽娃姐姐戴着老祖母的</a:t>
            </a:r>
            <a:r>
              <a:rPr lang="zh-CN" altLang="en-US" sz="2800" b="1">
                <a:solidFill>
                  <a:srgbClr val="FF0000"/>
                </a:solidFill>
                <a:latin typeface="微软雅黑" panose="020b0503020204020204" pitchFamily="34" charset="-122"/>
                <a:sym typeface="+mn-ea"/>
              </a:rPr>
              <a:t>红珊瑚耳环</a:t>
            </a:r>
            <a:r>
              <a:rPr lang="zh-CN" altLang="en-US" sz="2800" b="1">
                <a:solidFill>
                  <a:schemeClr val="tx1"/>
                </a:solidFill>
                <a:latin typeface="微软雅黑" panose="020b0503020204020204" pitchFamily="34" charset="-122"/>
                <a:sym typeface="+mn-ea"/>
              </a:rPr>
              <a:t>离开了家。因为城里的暖气和热水，因为城里的漂亮和时尚，城里的楼房虽然很舒适，可那是租来的，不是家;萨丽娃姐姐思念</a:t>
            </a:r>
            <a:r>
              <a:rPr lang="zh-CN" altLang="en-US" sz="2800" b="1">
                <a:solidFill>
                  <a:srgbClr val="FF0000"/>
                </a:solidFill>
                <a:latin typeface="微软雅黑" panose="020b0503020204020204" pitchFamily="34" charset="-122"/>
                <a:sym typeface="+mn-ea"/>
              </a:rPr>
              <a:t>阿妈的奶茶、阿爸的手把肉，好想好想骑上骏马变成草原的风，好想好想放开嗓子变成蒙古包前奔流的河</a:t>
            </a:r>
            <a:r>
              <a:rPr lang="zh-CN" altLang="en-US" sz="2800" b="1">
                <a:solidFill>
                  <a:schemeClr val="tx1"/>
                </a:solidFill>
                <a:latin typeface="微软雅黑" panose="020b0503020204020204" pitchFamily="34" charset="-122"/>
                <a:sym typeface="+mn-ea"/>
              </a:rPr>
              <a:t>。萨丽娃姐姐总觉得老祖母的</a:t>
            </a:r>
            <a:r>
              <a:rPr lang="zh-CN" altLang="en-US" sz="2800" b="1">
                <a:solidFill>
                  <a:srgbClr val="FF0000"/>
                </a:solidFill>
                <a:latin typeface="微软雅黑" panose="020b0503020204020204" pitchFamily="34" charset="-122"/>
                <a:sym typeface="+mn-ea"/>
              </a:rPr>
              <a:t>红珊瑚耳环</a:t>
            </a:r>
            <a:r>
              <a:rPr lang="zh-CN" altLang="en-US" sz="2800" b="1">
                <a:solidFill>
                  <a:schemeClr val="tx1"/>
                </a:solidFill>
                <a:latin typeface="微软雅黑" panose="020b0503020204020204" pitchFamily="34" charset="-122"/>
                <a:sym typeface="+mn-ea"/>
              </a:rPr>
              <a:t>会说话，一天天在她耳边说个不停，只是那些古老的话，就像飞来飞去的鸟，有点听不懂，想留也留不下。</a:t>
            </a:r>
            <a:endParaRPr lang="zh-CN" altLang="en-US" sz="2800" b="1">
              <a:solidFill>
                <a:schemeClr val="tx1"/>
              </a:solidFill>
              <a:latin typeface="微软雅黑" panose="020b0503020204020204" pitchFamily="34" charset="-122"/>
              <a:sym typeface="+mn-ea"/>
            </a:endParaRPr>
          </a:p>
        </p:txBody>
      </p:sp>
      <p:sp>
        <p:nvSpPr>
          <p:cNvPr id="4" name="线形标注 1 3"/>
          <p:cNvSpPr/>
          <p:nvPr/>
        </p:nvSpPr>
        <p:spPr>
          <a:xfrm>
            <a:off x="8849995" y="440690"/>
            <a:ext cx="2694940" cy="1369060"/>
          </a:xfrm>
          <a:prstGeom prst="borderCallout1">
            <a:avLst>
              <a:gd name="adj1" fmla="val 18750"/>
              <a:gd name="adj2" fmla="val -8333"/>
              <a:gd name="adj3" fmla="val 41553"/>
              <a:gd name="adj4" fmla="val -68315"/>
            </a:avLst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solidFill>
                  <a:srgbClr val="FF0000"/>
                </a:solidFill>
              </a:rPr>
              <a:t>思考：文中三次提到</a:t>
            </a:r>
            <a:r>
              <a:rPr lang="zh-CN" altLang="en-US" sz="2800" b="1">
                <a:solidFill>
                  <a:srgbClr val="FF0000"/>
                </a:solidFill>
                <a:latin typeface="微软雅黑" panose="020b0503020204020204" pitchFamily="34" charset="-122"/>
                <a:sym typeface="+mn-ea"/>
              </a:rPr>
              <a:t>红珊瑚耳环有哪些作用？</a:t>
            </a:r>
            <a:endParaRPr lang="zh-CN" altLang="en-US" sz="2800" b="1">
              <a:solidFill>
                <a:srgbClr val="FF0000"/>
              </a:solidFill>
            </a:endParaRPr>
          </a:p>
        </p:txBody>
      </p:sp>
      <p:sp>
        <p:nvSpPr>
          <p:cNvPr id="2" name="线形标注 1 1"/>
          <p:cNvSpPr/>
          <p:nvPr/>
        </p:nvSpPr>
        <p:spPr>
          <a:xfrm>
            <a:off x="8589010" y="3470275"/>
            <a:ext cx="3112770" cy="2267585"/>
          </a:xfrm>
          <a:prstGeom prst="borderCallout1">
            <a:avLst>
              <a:gd name="adj1" fmla="val 18750"/>
              <a:gd name="adj2" fmla="val -8333"/>
              <a:gd name="adj3" fmla="val -9879"/>
              <a:gd name="adj4" fmla="val -133647"/>
            </a:avLst>
          </a:prstGeom>
          <a:noFill/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solidFill>
                  <a:srgbClr val="FF0000"/>
                </a:solidFill>
              </a:rPr>
              <a:t>表明萨丽娃同老祖母一样对故乡、对草原有着深厚的、割舍不断的感情。</a:t>
            </a:r>
            <a:endParaRPr lang="zh-CN" altLang="en-US" sz="2800" b="1">
              <a:solidFill>
                <a:srgbClr val="FF0000"/>
              </a:solidFill>
            </a:endParaRPr>
          </a:p>
        </p:txBody>
      </p:sp>
    </p:spTree>
    <p:custDataLst>
      <p:tags r:id="rId2"/>
    </p:custData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https://d.book118.com/978137012077006025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05081"/>
  <p:tag name="KSO_WM_UNIT_COMPATIBLE" val="0"/>
  <p:tag name="KSO_WM_UNIT_DIAGRAM_ISNUMVISUAL" val="0"/>
  <p:tag name="KSO_WM_UNIT_DIAGRAM_ISREFERUNIT" val="0"/>
  <p:tag name="KSO_WM_UNIT_HIGHLIGHT" val="0"/>
  <p:tag name="KSO_WM_UNIT_ID" val="custom20205081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空白演示"/>
  <p:tag name="KSO_WM_UNIT_SHOW_EDIT_AREA_INDICATION" val="1"/>
  <p:tag name="KSO_WM_UNIT_TYPE" val="a"/>
  <p:tag name="KSO_WM_UNIT_VALUE" val="28"/>
</p:tagLst>
</file>

<file path=ppt/tags/tag64.xml><?xml version="1.0" encoding="utf-8"?>
<p:tagLst xmlns:p="http://schemas.openxmlformats.org/presentationml/2006/main">
  <p:tag name="KSO_WM_BEAUTIFY_FLAG" val="#wm#"/>
  <p:tag name="KSO_WM_SLIDE_ID" val="custom20205081_1"/>
  <p:tag name="KSO_WM_SLIDE_INDEX" val="1"/>
  <p:tag name="KSO_WM_SLIDE_ITEM_CNT" val="0"/>
  <p:tag name="KSO_WM_SLIDE_LAYOUT" val="a_b"/>
  <p:tag name="KSO_WM_SLIDE_LAYOUT_CNT" val="1_1"/>
  <p:tag name="KSO_WM_SLIDE_SUBTYPE" val="defaultBlank"/>
  <p:tag name="KSO_WM_SLIDE_TYPE" val="title"/>
  <p:tag name="KSO_WM_TAG_VERSION" val="1.0"/>
  <p:tag name="KSO_WM_TEMPLATE_CATEGORY" val="custom"/>
  <p:tag name="KSO_WM_TEMPLATE_COLOR_TYPE" val="1"/>
  <p:tag name="KSO_WM_TEMPLATE_INDEX" val="20205081"/>
  <p:tag name="KSO_WM_TEMPLATE_MASTER_TYPE" val="0"/>
  <p:tag name="KSO_WM_TEMPLATE_SUBCATEGORY" val="19"/>
  <p:tag name="KSO_WM_TEMPLATE_THUMBS_INDEX" val="1、4、7、12、13、14、15、16、17、18、20、24、25、28、33、36、40、43、44"/>
  <p:tag name="KSO_WM_UNIT_SHOW_EDIT_AREA_INDICATION" val="1"/>
</p:tagLst>
</file>

<file path=ppt/tags/tag65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66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67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68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69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70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71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72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73.xml><?xml version="1.0" encoding="utf-8"?>
<p:tagLst xmlns:p="http://schemas.openxmlformats.org/presentationml/2006/main">
  <p:tag name="KSO_WM_BEAUTIFY_FLAG" val="#wm#"/>
  <p:tag name="KSO_WM_TEMPLATE_CATEGORY" val="custom"/>
  <p:tag name="KSO_WM_TEMPLATE_INDEX" val="20205081"/>
</p:tagLst>
</file>

<file path=ppt/tags/tag7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新版空白演示配色">
      <a:dk1>
        <a:srgbClr val="000000"/>
      </a:dk1>
      <a:lt1>
        <a:srgbClr val="FFFFFF"/>
      </a:lt1>
      <a:dk2>
        <a:srgbClr val="0F1423"/>
      </a:dk2>
      <a:lt2>
        <a:srgbClr val="FFFFFF"/>
      </a:lt2>
      <a:accent1>
        <a:srgbClr val="6096E6"/>
      </a:accent1>
      <a:accent2>
        <a:srgbClr val="58B6E5"/>
      </a:accent2>
      <a:accent3>
        <a:srgbClr val="56CA95"/>
      </a:accent3>
      <a:accent4>
        <a:srgbClr val="FFBA55"/>
      </a:accent4>
      <a:accent5>
        <a:srgbClr val="F18870"/>
      </a:accent5>
      <a:accent6>
        <a:srgbClr val="EC5F74"/>
      </a:accent6>
      <a:hlink>
        <a:srgbClr val="0563C1"/>
      </a:hlink>
      <a:folHlink>
        <a:srgbClr val="954D72"/>
      </a:folHlink>
    </a:clrScheme>
    <a:fontScheme name="自定义 9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7">
      <vt:lpstr>Arial</vt:lpstr>
      <vt:lpstr>Calibri</vt:lpstr>
      <vt:lpstr>微软雅黑</vt:lpstr>
      <vt:lpstr>Wingdings</vt:lpstr>
      <vt:lpstr>方正仿宋_GB2312</vt:lpstr>
      <vt:lpstr>Office Theme</vt:lpstr>
      <vt:lpstr>萨丽娃姐姐的春天    艾平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2024-09-02T07:13:28.658</cp:lastPrinted>
  <dcterms:created xsi:type="dcterms:W3CDTF">2024-09-01T23:13:28Z</dcterms:created>
  <dcterms:modified xsi:type="dcterms:W3CDTF">2024-09-01T23:13:30Z</dcterms:modified>
</cp:coreProperties>
</file>