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7972198-801B-4809-99F9-4D7719BC2F7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CC55B0-ABCC-4611-BDBC-08CD4E205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8B9CBF-49FF-4510-9632-E79399F28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EA8925-30A2-4617-9A05-280FE1E6C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71289F-A8F5-4484-89C7-66ACA068D4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6D5F3F-7E69-4117-93C6-5168C80B57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5E5C41-1089-4920-8D1D-A085191F71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6C9599-9E6F-48B8-82BE-84EF786AC9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7282BE-F5EF-4B15-B862-E79DA2FE1D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FE1C70-22AE-4405-B21F-5F96AA282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45DFE0-2AAF-4E04-8584-D3F4C0D4D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7EF9FC-10B0-4635-BFA5-33756C80D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18772C8-45F4-4489-AE05-68F35D640D4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FBE4253-682E-482C-9CF4-C62CF996F8A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4003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安全生产培训效果检查</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安全生产培训内容分析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安全生产培训方法探讨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安全生产培训效果检查方法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安全生产培训效果检查的完善措施</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什么是安全生产培训效果检查</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安全生产培训效果检查是对企业员工进行的安全生产培训进行评估和检查，以确保培训效果达到预期目标。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基础</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保障员工生命财产安全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发现和解决安全隐患</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预防事故发生</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提高员工安全意识</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安全生产培训效果检查的目的</a:t>
            </a:r>
            <a:endParaRPr lang="en-US" sz="3600" b="0" strike="noStrike" spc="-1">
              <a:solidFill>
                <a:schemeClr val="dk1"/>
              </a:solidFill>
              <a:latin typeface="Arial"/>
            </a:endParaRPr>
          </a:p>
        </p:txBody>
      </p:sp>
      <p:sp>
        <p:nvSpPr>
          <p:cNvPr id="9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安全生产培训效果检查的目的是确保员工掌握了相关安全知识和操作技能，提高安全意识和应急处理能力，减少安全事故发生概率。</a:t>
            </a:r>
            <a:endParaRPr lang="en-US" sz="2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安全生产培训效果检查的范围</a:t>
            </a:r>
            <a:endParaRPr lang="en-US" sz="3600" b="0" strike="noStrike" spc="-1">
              <a:solidFill>
                <a:schemeClr val="dk1"/>
              </a:solidFill>
              <a:latin typeface="Arial"/>
            </a:endParaRPr>
          </a:p>
        </p:txBody>
      </p:sp>
      <p:sp>
        <p:nvSpPr>
          <p:cNvPr id="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全面检查</a:t>
            </a:r>
            <a:endParaRPr lang="en-US" sz="2000" b="0" strike="noStrike" spc="-1">
              <a:solidFill>
                <a:srgbClr val="000000"/>
              </a:solidFill>
              <a:latin typeface="Arial"/>
            </a:endParaRPr>
          </a:p>
        </p:txBody>
      </p:sp>
      <p:sp>
        <p:nvSpPr>
          <p:cNvPr id="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培训内容的覆盖程度</a:t>
            </a:r>
            <a:endParaRPr lang="en-US" sz="3000" b="0" strike="noStrike" spc="-1">
              <a:solidFill>
                <a:srgbClr val="000000"/>
              </a:solidFill>
              <a:latin typeface="Arial"/>
            </a:endParaRPr>
          </a:p>
        </p:txBody>
      </p:sp>
      <p:sp>
        <p:nvSpPr>
          <p:cNvPr id="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检验</a:t>
            </a:r>
            <a:endParaRPr lang="en-US" sz="2000" b="0" strike="noStrike" spc="-1">
              <a:solidFill>
                <a:srgbClr val="000000"/>
              </a:solidFill>
              <a:latin typeface="Arial"/>
            </a:endParaRPr>
          </a:p>
        </p:txBody>
      </p:sp>
      <p:sp>
        <p:nvSpPr>
          <p:cNvPr id="1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培训材料的准确性</a:t>
            </a:r>
            <a:endParaRPr lang="en-US" sz="3000" b="0" strike="noStrike" spc="-1">
              <a:solidFill>
                <a:srgbClr val="000000"/>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评估</a:t>
            </a:r>
            <a:endParaRPr lang="en-US" sz="2000" b="0" strike="noStrike" spc="-1">
              <a:solidFill>
                <a:srgbClr val="000000"/>
              </a:solidFill>
              <a:latin typeface="Arial"/>
            </a:endParaRPr>
          </a:p>
        </p:txBody>
      </p:sp>
      <p:sp>
        <p:nvSpPr>
          <p:cNvPr id="1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培训方式的有效性</a:t>
            </a:r>
            <a:endParaRPr lang="en-US" sz="3000" b="0" strike="noStrike" spc="-1">
              <a:solidFill>
                <a:srgbClr val="000000"/>
              </a:solidFill>
              <a:latin typeface="Arial"/>
            </a:endParaRPr>
          </a:p>
        </p:txBody>
      </p:sp>
      <p:sp>
        <p:nvSpPr>
          <p:cNvPr id="10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评估标准</a:t>
            </a:r>
            <a:endParaRPr lang="en-US" sz="3600" b="0" strike="noStrike" spc="-1">
              <a:solidFill>
                <a:schemeClr val="dk1"/>
              </a:solidFill>
              <a:latin typeface="Arial"/>
            </a:endParaRPr>
          </a:p>
        </p:txBody>
      </p:sp>
      <p:sp>
        <p:nvSpPr>
          <p:cNvPr id="1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考核</a:t>
            </a:r>
            <a:endParaRPr lang="en-US" sz="1500" b="0" strike="noStrike" spc="-1">
              <a:solidFill>
                <a:srgbClr val="000000"/>
              </a:solidFill>
              <a:latin typeface="Arial"/>
            </a:endParaRPr>
          </a:p>
        </p:txBody>
      </p:sp>
      <p:sp>
        <p:nvSpPr>
          <p:cNvPr id="1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员工掌握情况</a:t>
            </a:r>
            <a:endParaRPr lang="en-US" sz="2200" b="0" strike="noStrike" spc="-1">
              <a:solidFill>
                <a:srgbClr val="000000"/>
              </a:solidFill>
              <a:latin typeface="Arial"/>
            </a:endParaRPr>
          </a:p>
        </p:txBody>
      </p:sp>
      <p:sp>
        <p:nvSpPr>
          <p:cNvPr id="1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检查</a:t>
            </a:r>
            <a:endParaRPr lang="en-US" sz="1500" b="0" strike="noStrike" spc="-1">
              <a:solidFill>
                <a:srgbClr val="000000"/>
              </a:solidFill>
              <a:latin typeface="Arial"/>
            </a:endParaRPr>
          </a:p>
        </p:txBody>
      </p:sp>
      <p:sp>
        <p:nvSpPr>
          <p:cNvPr id="1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应急演练效果</a:t>
            </a:r>
            <a:endParaRPr lang="en-US" sz="2200" b="0" strike="noStrike" spc="-1">
              <a:solidFill>
                <a:srgbClr val="000000"/>
              </a:solidFill>
              <a:latin typeface="Arial"/>
            </a:endParaRPr>
          </a:p>
        </p:txBody>
      </p:sp>
      <p:sp>
        <p:nvSpPr>
          <p:cNvPr id="1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观察</a:t>
            </a:r>
            <a:endParaRPr lang="en-US" sz="1500" b="0" strike="noStrike" spc="-1">
              <a:solidFill>
                <a:srgbClr val="000000"/>
              </a:solidFill>
              <a:latin typeface="Arial"/>
            </a:endParaRPr>
          </a:p>
        </p:txBody>
      </p:sp>
      <p:sp>
        <p:nvSpPr>
          <p:cNvPr id="1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安全操作规程遵守情况</a:t>
            </a:r>
            <a:endParaRPr lang="en-US" sz="2200" b="0" strike="noStrike" spc="-1">
              <a:solidFill>
                <a:srgbClr val="000000"/>
              </a:solidFill>
              <a:latin typeface="Arial"/>
            </a:endParaRPr>
          </a:p>
        </p:txBody>
      </p:sp>
      <p:sp>
        <p:nvSpPr>
          <p:cNvPr id="1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总结</a:t>
            </a:r>
            <a:endParaRPr lang="en-US" sz="1500" b="0" strike="noStrike" spc="-1">
              <a:solidFill>
                <a:srgbClr val="000000"/>
              </a:solidFill>
              <a:latin typeface="Arial"/>
            </a:endParaRPr>
          </a:p>
        </p:txBody>
      </p:sp>
      <p:sp>
        <p:nvSpPr>
          <p:cNvPr id="1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安全事故报告情况</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安全生产培训内容分析</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安全生产法律法规培训</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安全生产法律法规培训是企业安全生产培训中的重要环节。通过深入讲解国家安全生产法律法规、标准规范等内容，让员工充分了解法律法规的要求，增强安全意识，提高遵守法规的能力。</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安全操作规程培训</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详细介绍各类机械设备的安全操作流程</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机械设备操作</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讲解化学品的正确使用方法和注意事项</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化学品使用</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指导员工正确操作各种电气设备的方法</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电气设备操作</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应急预案演练</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通过模拟情况让员工熟悉应急预案的执行流程</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模拟情况下演练</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强调团队协作在应急预案中的重要性</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训练员工应对突发事件的应急处置能力</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突发事件处理</a:t>
            </a:r>
            <a:endParaRPr lang="en-US" sz="3000" b="0" strike="noStrike" spc="-1">
              <a:solidFill>
                <a:srgbClr val="000000"/>
              </a:solidFill>
              <a:latin typeface="Arial"/>
            </a:endParaRPr>
          </a:p>
        </p:txBody>
      </p:sp>
      <p:sp>
        <p:nvSpPr>
          <p:cNvPr id="13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作风建设</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培养员工良好的安全生产作风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提升企业的安全文化</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安全意识</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强化员工的安全意识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预防各类安全事故</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施工流程</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讲解安全生产文明施工的具体流程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强调每个环节的安全重要性</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安全生产文明施工培训</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文明施工标准</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讲解文明施工的标准要求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提倡员工保持施工现场整洁</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安全生产培训内容分析，可以看出培训的重要性。只有充分了解法律法规、掌握操作规程、熟悉应急预案、遵守文明施工标准，才能确保企业安全生产的顺利进行。安全生产是企业的生命线，培训是提升员工安全意识和能力的重要途径。</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安全生产培训方法探讨</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理论教育与实践结合</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在安全生产培训中，理论教育和实践结合至关重要。员工不仅需要掌握安全生产的理论知识，还需要通过实际操作实践来巩固所学内容，让培训内容更具实用性和可操作性。</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互动式培训</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通过案例分析让员工深入了解事故原因和如何避免类似情况发生。</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通过角色扮演让员工身临其境，体会安全生产中的重要性，增强学习效果。</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组织小组讨论，促进员工之间的交流和学习，共同提高安全意识。</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小组讨论</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PPT</a:t>
            </a:r>
            <a:r>
              <a:rPr lang="zh-CN" sz="2200" b="1" strike="noStrike" spc="-1">
                <a:solidFill>
                  <a:schemeClr val="dk1"/>
                </a:solidFill>
                <a:latin typeface="微软雅黑"/>
                <a:ea typeface="微软雅黑"/>
              </a:rPr>
              <a:t>演示</a:t>
            </a:r>
            <a:endParaRPr lang="en-US" sz="2200" b="0" strike="noStrike" spc="-1">
              <a:solidFill>
                <a:srgbClr val="000000"/>
              </a:solidFill>
              <a:latin typeface="Arial"/>
            </a:endParaRPr>
          </a:p>
        </p:txBody>
      </p:sp>
      <p:sp>
        <p:nvSpPr>
          <p:cNvPr id="17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a:t>
            </a:r>
            <a:r>
              <a:rPr lang="en-US" sz="1500" b="0" strike="noStrike" spc="-1">
                <a:solidFill>
                  <a:schemeClr val="dk1">
                    <a:lumMod val="85000"/>
                    <a:lumOff val="15000"/>
                  </a:schemeClr>
                </a:solidFill>
                <a:latin typeface="微软雅黑"/>
                <a:ea typeface="微软雅黑"/>
              </a:rPr>
              <a:t>PPT</a:t>
            </a:r>
            <a:r>
              <a:rPr lang="zh-CN" sz="1500" b="0" strike="noStrike" spc="-1">
                <a:solidFill>
                  <a:schemeClr val="dk1">
                    <a:lumMod val="85000"/>
                    <a:lumOff val="15000"/>
                  </a:schemeClr>
                </a:solidFill>
                <a:latin typeface="微软雅黑"/>
                <a:ea typeface="微软雅黑"/>
              </a:rPr>
              <a:t>演示展示培训内容，结构清晰，便于员工记忆。</a:t>
            </a:r>
            <a:endParaRPr lang="en-US" sz="1500" b="0" strike="noStrike" spc="-1">
              <a:solidFill>
                <a:srgbClr val="000000"/>
              </a:solidFill>
              <a:latin typeface="Arial"/>
            </a:endParaRPr>
          </a:p>
          <a:p>
            <a:pPr defTabSz="914400">
              <a:lnSpc>
                <a:spcPct val="150000"/>
              </a:lnSpc>
              <a:tabLst>
                <a:tab pos="0"/>
              </a:tabLst>
            </a:pPr>
            <a:r>
              <a:rPr lang="en-US" sz="1500" b="0" strike="noStrike" spc="-1">
                <a:solidFill>
                  <a:schemeClr val="dk1">
                    <a:lumMod val="85000"/>
                    <a:lumOff val="15000"/>
                  </a:schemeClr>
                </a:solidFill>
                <a:latin typeface="微软雅黑"/>
                <a:ea typeface="微软雅黑"/>
              </a:rPr>
              <a:t>PPT</a:t>
            </a:r>
            <a:r>
              <a:rPr lang="zh-CN" sz="1500" b="0" strike="noStrike" spc="-1">
                <a:solidFill>
                  <a:schemeClr val="dk1">
                    <a:lumMod val="85000"/>
                    <a:lumOff val="15000"/>
                  </a:schemeClr>
                </a:solidFill>
                <a:latin typeface="微软雅黑"/>
                <a:ea typeface="微软雅黑"/>
              </a:rPr>
              <a:t>制作精美，配合文字和图片，让培训更生动。</a:t>
            </a:r>
            <a:endParaRPr lang="en-US" sz="1500" b="0" strike="noStrike" spc="-1">
              <a:solidFill>
                <a:srgbClr val="000000"/>
              </a:solidFill>
              <a:latin typeface="Arial"/>
            </a:endParaRPr>
          </a:p>
        </p:txBody>
      </p:sp>
      <p:sp>
        <p:nvSpPr>
          <p:cNvPr id="17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在线学习平台</a:t>
            </a:r>
            <a:endParaRPr lang="en-US" sz="2200" b="0" strike="noStrike" spc="-1">
              <a:solidFill>
                <a:srgbClr val="000000"/>
              </a:solidFill>
              <a:latin typeface="Arial"/>
            </a:endParaRPr>
          </a:p>
        </p:txBody>
      </p:sp>
      <p:sp>
        <p:nvSpPr>
          <p:cNvPr id="17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借助在线学习平台，员工可以随时随地进行培训学习，提高学习效率。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在线学习资源丰富，员工可以根据自身需求选择学习内容。</a:t>
            </a:r>
            <a:endParaRPr lang="en-US" sz="1500" b="0" strike="noStrike" spc="-1">
              <a:solidFill>
                <a:srgbClr val="000000"/>
              </a:solidFill>
              <a:latin typeface="Arial"/>
            </a:endParaRPr>
          </a:p>
        </p:txBody>
      </p:sp>
      <p:sp>
        <p:nvSpPr>
          <p:cNvPr id="17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互动式课程</a:t>
            </a:r>
            <a:endParaRPr lang="en-US" sz="2200" b="0" strike="noStrike" spc="-1">
              <a:solidFill>
                <a:srgbClr val="000000"/>
              </a:solidFill>
              <a:latin typeface="Arial"/>
            </a:endParaRPr>
          </a:p>
        </p:txBody>
      </p:sp>
      <p:sp>
        <p:nvSpPr>
          <p:cNvPr id="17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设计互动式课程，让员工参与其中，增强学习乐趣和学习效果。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互动课程能够激发员工学习兴趣，提高学习的参与度。</a:t>
            </a:r>
            <a:endParaRPr lang="en-US" sz="1500" b="0" strike="noStrike" spc="-1">
              <a:solidFill>
                <a:srgbClr val="000000"/>
              </a:solidFill>
              <a:latin typeface="Arial"/>
            </a:endParaRPr>
          </a:p>
        </p:txBody>
      </p:sp>
      <p:sp>
        <p:nvSpPr>
          <p:cNvPr id="18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多媒体辅助培训</a:t>
            </a:r>
            <a:endParaRPr lang="en-US" sz="3600" b="0" strike="noStrike" spc="-1">
              <a:solidFill>
                <a:schemeClr val="dk1"/>
              </a:solidFill>
              <a:latin typeface="Arial"/>
            </a:endParaRPr>
          </a:p>
        </p:txBody>
      </p:sp>
      <p:sp>
        <p:nvSpPr>
          <p:cNvPr id="18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视频教学</a:t>
            </a:r>
            <a:endParaRPr lang="en-US" sz="2200" b="0" strike="noStrike" spc="-1">
              <a:solidFill>
                <a:srgbClr val="000000"/>
              </a:solidFill>
              <a:latin typeface="Arial"/>
            </a:endParaRPr>
          </a:p>
        </p:txBody>
      </p:sp>
      <p:sp>
        <p:nvSpPr>
          <p:cNvPr id="18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利用生动有趣的视频教学，提高员工的学习积极性。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视频内容丰富多彩，生动形象，易于理解。</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在岗培训</a:t>
            </a:r>
            <a:endParaRPr lang="en-US" sz="3500" b="0" strike="noStrike" spc="-1">
              <a:solidFill>
                <a:srgbClr val="000000"/>
              </a:solidFill>
              <a:latin typeface="Arial"/>
            </a:endParaRPr>
          </a:p>
        </p:txBody>
      </p:sp>
      <p:sp>
        <p:nvSpPr>
          <p:cNvPr id="1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在岗培训是一种有效的培训方式，通过专业人员对员工进行现场指导和培训，可以及时解决问题，提高员工的实际操作能力和安全意识。在岗培训能够确保培训效果，让员工更加熟练地应对各种安全生产情况。</a:t>
            </a:r>
            <a:endParaRPr lang="en-US" sz="25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安全培训效果检查</a:t>
            </a:r>
            <a:endParaRPr lang="en-US" sz="3600" b="0" strike="noStrike" spc="-1">
              <a:solidFill>
                <a:schemeClr val="dk1"/>
              </a:solidFill>
              <a:latin typeface="Arial"/>
            </a:endParaRPr>
          </a:p>
        </p:txBody>
      </p:sp>
      <p:sp>
        <p:nvSpPr>
          <p:cNvPr id="18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定期对员工进行安全培训效果检查，评估培训的实际效果和学习成果。</a:t>
            </a:r>
            <a:endParaRPr lang="en-US" sz="1500" b="0" strike="noStrike" spc="-1">
              <a:solidFill>
                <a:srgbClr val="000000"/>
              </a:solidFill>
              <a:latin typeface="Arial"/>
            </a:endParaRPr>
          </a:p>
        </p:txBody>
      </p:sp>
      <p:sp>
        <p:nvSpPr>
          <p:cNvPr id="19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定期考核</a:t>
            </a:r>
            <a:endParaRPr lang="en-US" sz="2200" b="0" strike="noStrike" spc="-1">
              <a:solidFill>
                <a:srgbClr val="000000"/>
              </a:solidFill>
              <a:latin typeface="Arial"/>
            </a:endParaRPr>
          </a:p>
        </p:txBody>
      </p:sp>
      <p:sp>
        <p:nvSpPr>
          <p:cNvPr id="19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及时收集员工对培训的反馈意见和问题，积极改进培训方式，提高效果。</a:t>
            </a:r>
            <a:endParaRPr lang="en-US" sz="1500" b="0" strike="noStrike" spc="-1">
              <a:solidFill>
                <a:srgbClr val="000000"/>
              </a:solidFill>
              <a:latin typeface="Arial"/>
            </a:endParaRPr>
          </a:p>
        </p:txBody>
      </p:sp>
      <p:sp>
        <p:nvSpPr>
          <p:cNvPr id="19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问题反馈</a:t>
            </a:r>
            <a:endParaRPr lang="en-US" sz="2200" b="0" strike="noStrike" spc="-1">
              <a:solidFill>
                <a:srgbClr val="000000"/>
              </a:solidFill>
              <a:latin typeface="Arial"/>
            </a:endParaRPr>
          </a:p>
        </p:txBody>
      </p:sp>
      <p:sp>
        <p:nvSpPr>
          <p:cNvPr id="19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不断改进安全生产培训的方式和内容，保持学习的新鲜感，提高效果。</a:t>
            </a:r>
            <a:endParaRPr lang="en-US" sz="1500" b="0" strike="noStrike" spc="-1">
              <a:solidFill>
                <a:srgbClr val="000000"/>
              </a:solidFill>
              <a:latin typeface="Arial"/>
            </a:endParaRPr>
          </a:p>
        </p:txBody>
      </p:sp>
      <p:sp>
        <p:nvSpPr>
          <p:cNvPr id="19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19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https://d.book118.com/978140033010006050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安全生产培训效果检查</vt:lpstr>
      <vt:lpstr>目录</vt:lpstr>
      <vt:lpstr>第一章 简介</vt:lpstr>
      <vt:lpstr> </vt:lpstr>
      <vt:lpstr>安全生产培训的重要性</vt:lpstr>
      <vt:lpstr>安全生产培训效果检查的目的</vt:lpstr>
      <vt:lpstr>安全生产培训效果检查的范围</vt:lpstr>
      <vt:lpstr>评估标准</vt:lpstr>
      <vt:lpstr>第2章 安全生产培训内容分析</vt:lpstr>
      <vt:lpstr> </vt:lpstr>
      <vt:lpstr>安全操作规程培训</vt:lpstr>
      <vt:lpstr>应急预案演练</vt:lpstr>
      <vt:lpstr>安全生产文明施工培训</vt:lpstr>
      <vt:lpstr>总结</vt:lpstr>
      <vt:lpstr>第3章 安全生产培训方法探讨</vt:lpstr>
      <vt:lpstr> </vt:lpstr>
      <vt:lpstr>互动式培训</vt:lpstr>
      <vt:lpstr>多媒体辅助培训</vt:lpstr>
      <vt:lpstr> </vt:lpstr>
      <vt:lpstr>安全培训效果检查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2024-09-29T14:41:36.286</cp:lastPrinted>
  <dcterms:created xsi:type="dcterms:W3CDTF">2024-09-29T06:41:36Z</dcterms:created>
  <dcterms:modified xsi:type="dcterms:W3CDTF">2024-09-29T06:41:38Z</dcterms:modified>
</cp:coreProperties>
</file>