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0A45B8-1C4F-4A3F-BE03-694AEF6F0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48D7C-3FB7-4467-8050-679EB3EC2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60CC99-FDA3-41C2-9B8F-DD32A3C9F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B27F16-666B-40C2-8B73-A6B2089084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CCB8A-7310-494C-8D6A-456D018E49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7760AF-BB12-4639-8068-8AEBC36CFD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8E1DD0-4545-4A75-BFC8-A4EC5C5891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47DEC5-2DDB-46C0-879E-1EE8EEBCE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07366-BF67-4A0D-BCAB-F86C0001D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CA903-F514-4590-9A5E-68B0DDAEF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9FD00-9C4C-45D8-A658-D48F9BD6A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40041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货币金融学课件-资本市场</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汇报人：AA</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资本市场概述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股票市场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债券市场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证券投资基金市场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金融衍生品市场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资本市场与货币政策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资本市场概述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23" r="332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资本市场是指期限在一年以上各种资金借贷和证券交易的场所，包括股票市场、债券市场、基金市场等。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长期性、高风险性、高收益性、流动性相对较差。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资本市场的功能</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为企业提供长期资金来源，支持企业扩大规模和进行技术创新。</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为投资者提供多元化的投资渠道，满足其不同的风险偏好和收益需求。</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引导资金流向效益好的企业和行业，优化资源配置，提高资金使用效率。</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通过市场交易形成证券价格，反映企业的内在价值和市场供求状况。</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融资功能</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投资功能</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资源配置功能</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价格发现功能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包括主板市场、中小板市场、创业板市场等，为企业提供股权融资平台。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股票市场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债券市场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基金市场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衍生品市场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包括国债市场、企业债市场、金融债市场等，为企业提供债权融资平台。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包括证券投资基金、股权投资基金等，为投资者提供集合投资、分散风险的工具。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包括期货市场、期权市场等，为投资者提供风险管理和套期保值的工具。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股票市场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股票是公司发行的一种所有权凭证，代表股东对公司的一部分所有权。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收益性、风险性、流动性、永久性、参与性。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股票特点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股票定义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发行人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投资者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中介机构</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监管机构</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股票市场的参与者</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即上市公司，是股票的发行主体，通过发行股票筹集资金。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包括证券公司、律师事务所、会计师事务所等，为股票发行和交易提供专业服务。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包括个人投资者和机构投资者，通过购买股票成为公司的股东，享有公司利润分配等权益。</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负责对股票市场进行监管，维护市场秩序和投资者权益。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公司通过发行股票筹集资金，需要经过审批、定价、发行等环节。</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发行机制</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股票在证券交易所上市交易，投资者通过证券公司进行买卖，交易价格由市场供求关系决定。</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交易机制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上市公司需要定期披露财务报告和重大事项，以便投资者了解公司经营状况和未来发展。</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信息披露机制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监管机构对股票市场进行监管，打击违法违规行为，保护投资者权益。</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监管机制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股票市场的运行机制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债券市场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77205" y="4863179"/>
            <a:ext cx="8993373" cy="1238250"/>
            <a:chOff x="2377205" y="4863179"/>
            <a:chExt cx="8993373" cy="1238250"/>
          </a:xfrm>
        </p:grpSpPr>
        <p:sp>
          <p:nvSpPr>
            <p:cNvPr id="3" name="Freeform 3"/>
            <p:cNvSpPr/>
            <p:nvPr/>
          </p:nvSpPr>
          <p:spPr>
            <a:xfrm rot="10800000">
              <a:off x="9159730" y="486317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377205" y="486317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rot="10800000">
            <a:off x="1070238"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959322" y="3116485"/>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2377205" y="1384839"/>
            <a:ext cx="8993373" cy="1238250"/>
            <a:chOff x="2377205" y="1384839"/>
            <a:chExt cx="8993373" cy="1238250"/>
          </a:xfrm>
        </p:grpSpPr>
        <p:sp>
          <p:nvSpPr>
            <p:cNvPr id="8" name="Freeform 8"/>
            <p:cNvSpPr/>
            <p:nvPr/>
          </p:nvSpPr>
          <p:spPr>
            <a:xfrm rot="10800000">
              <a:off x="9159730"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377205" y="138483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rot="10800000">
            <a:off x="1103852"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935480" y="1735788"/>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4863179"/>
            <a:ext cx="2210848" cy="1222613"/>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9936399" y="3300698"/>
            <a:ext cx="685705" cy="695706"/>
            <a:chOff x="9936399" y="3300698"/>
            <a:chExt cx="685705" cy="695706"/>
          </a:xfrm>
        </p:grpSpPr>
        <p:sp>
          <p:nvSpPr>
            <p:cNvPr id="15" name="Freeform 15"/>
            <p:cNvSpPr/>
            <p:nvPr/>
          </p:nvSpPr>
          <p:spPr>
            <a:xfrm>
              <a:off x="9973356" y="3747897"/>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16326" y="3658076"/>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259296" y="3658076"/>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399028" y="3571494"/>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9950591" y="3418332"/>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36399" y="3300698"/>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75414" y="5167551"/>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债券的定义与特点</a:t>
              </a:r>
            </a:p>
          </p:txBody>
        </p:sp>
      </p:grpSp>
      <p:sp>
        <p:nvSpPr>
          <p:cNvPr id="44" name="TextBox 44"/>
          <p:cNvSpPr txBox="1"/>
          <p:nvPr/>
        </p:nvSpPr>
        <p:spPr>
          <a:xfrm>
            <a:off x="3456760" y="14148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1500">
                <a:solidFill>
                  <a:srgbClr val="000000">
                    <a:alpha val="100000"/>
                  </a:srgbClr>
                </a:solidFill>
                <a:latin typeface="Microsoft Yahei"/>
                <a:ea typeface="Microsoft Yahei"/>
                <a:cs typeface="Microsoft Yahei"/>
              </a:rPr>
              <a:t>债券是一种金融契约，是政府、金融机构、工商企业等直接向社会借债筹借资金时，向投资者发行，同时承诺按一定利率支付利息并按约定条件偿还本金的债权债务凭证。</a:t>
            </a:r>
          </a:p>
        </p:txBody>
      </p:sp>
      <p:sp>
        <p:nvSpPr>
          <p:cNvPr id="45" name="TextBox 45"/>
          <p:cNvSpPr txBox="1"/>
          <p:nvPr/>
        </p:nvSpPr>
        <p:spPr>
          <a:xfrm>
            <a:off x="1777855" y="3129799"/>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债券的本质是债的证明书，具有法律效力。债券购买者或投资者与发行者之间是一种债权债务关系，债券发行人即债务人，投资者（债券购买者）即债权人。</a:t>
            </a:r>
          </a:p>
        </p:txBody>
      </p:sp>
      <p:sp>
        <p:nvSpPr>
          <p:cNvPr id="46" name="TextBox 46"/>
          <p:cNvSpPr txBox="1"/>
          <p:nvPr/>
        </p:nvSpPr>
        <p:spPr>
          <a:xfrm>
            <a:off x="3437710" y="48769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债券作为一种有价证券，具有偿还性、流动性、安全性、收益性等特点。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根据债券的运行过程和市场的基本功能，可将债券市场分为发行市场和流通市场。</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根据市场组织形式，债券流通市场又可进一步分为场内交易市场和场外交易市场。</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根据债券发行地点的不同，债券市场可以划分为国内债券市场和国际债券市场。</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根据债券发行主体的不同，可将债券划分为政府债券、金融债券、公司债券等类型。</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1" name="Picture 11"/>
          <p:cNvPicPr>
            <a:picLocks noChangeAspect="1"/>
          </p:cNvPicPr>
          <p:nvPr/>
        </p:nvPicPr>
        <p:blipFill>
          <a:blip r:embed="rId2"/>
          <a:srcRect t="1881" b="188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81" b="188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62" b="206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债券市场的分类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https://d.book118.com/978140041045006034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2024-09-12T16:46:39.168</cp:lastPrinted>
  <dcterms:created xsi:type="dcterms:W3CDTF">2024-09-12T08:46:39Z</dcterms:created>
  <dcterms:modified xsi:type="dcterms:W3CDTF">2024-09-12T08:46:41Z</dcterms:modified>
</cp:coreProperties>
</file>