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image" Target="../media/image1.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1A1F73-AB3A-41F1-9E9C-DAC1F4CE6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952420-690D-4795-8A1A-1B9EEA02E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91F064-372E-4706-A451-0F96C3D19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E45849-5925-4D7C-83A1-6FA494CFA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4CF7F0-7A7E-4E56-965B-8037826A89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6A4B03-D511-4C68-A96F-99D494DB11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554D7A-388C-4D31-BC02-25874319AC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35D0AD-AD55-4C6A-8C34-58A080C16A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EB8033-9D1D-4E70-97A1-E0E989850B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9AFFA2-688B-47D5-A00A-A763CC60D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5234D9-D583-4B0F-BB01-53FB27AB0C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3" name="矩形 5">
            <a:extLst>
              <a:ext uri="{FF2B5EF4-FFF2-40B4-BE49-F238E27FC236}">
                <a16:creationId xmlns:a16="http://schemas.microsoft.com/office/drawing/2014/main" id="{BCD7621F-E78B-EB07-B6C9-9DE43C90AE26}"/>
              </a:ext>
            </a:extLst>
          </p:cNvPr>
          <p:cNvSpPr/>
          <p:nvPr userDrawn="1"/>
        </p:nvSpPr>
        <p:spPr>
          <a:xfrm>
            <a:off x="1" y="4389120"/>
            <a:ext cx="12192000" cy="2468880"/>
          </a:xfrm>
          <a:prstGeom prst="rect">
            <a:avLst/>
          </a:prstGeom>
          <a:solidFill>
            <a:srgbClr val="C12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Arial"/>
              <a:ea typeface="黑体" panose="02010609060101010101" pitchFamily="49" charset="-122"/>
              <a:cs typeface="+mn-cs"/>
            </a:endParaRPr>
          </a:p>
        </p:txBody>
      </p:sp>
      <p:sp>
        <p:nvSpPr>
          <p:cNvPr id="4" name="object 10">
            <a:extLst>
              <a:ext uri="{FF2B5EF4-FFF2-40B4-BE49-F238E27FC236}">
                <a16:creationId xmlns:a16="http://schemas.microsoft.com/office/drawing/2014/main" id="{67A1BC9C-E62A-C864-A532-F2890BAB146B}"/>
              </a:ext>
            </a:extLst>
          </p:cNvPr>
          <p:cNvSpPr txBox="1"/>
          <p:nvPr userDrawn="1"/>
        </p:nvSpPr>
        <p:spPr>
          <a:xfrm>
            <a:off x="280130" y="4751232"/>
            <a:ext cx="6796017" cy="569386"/>
          </a:xfrm>
          <a:prstGeom prst="rect">
            <a:avLst/>
          </a:prstGeom>
        </p:spPr>
        <p:txBody>
          <a:bodyPr vert="horz" wrap="square" lIns="0" tIns="15239"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699" marR="0" lvl="0" indent="0" algn="l" defTabSz="914358" rtl="0" eaLnBrk="1" fontAlgn="auto" latinLnBrk="0" hangingPunct="1">
              <a:lnSpc>
                <a:spcPct val="100000"/>
              </a:lnSpc>
              <a:spcBef>
                <a:spcPts val="120"/>
              </a:spcBef>
              <a:spcAft>
                <a:spcPct val="0"/>
              </a:spcAft>
              <a:buClrTx/>
              <a:buSzTx/>
              <a:buFontTx/>
              <a:buNone/>
              <a:defRPr/>
            </a:pPr>
            <a:endParaRPr kumimoji="0" sz="36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微软雅黑"/>
            </a:endParaRPr>
          </a:p>
        </p:txBody>
      </p:sp>
      <p:sp>
        <p:nvSpPr>
          <p:cNvPr id="6" name="object 12">
            <a:extLst>
              <a:ext uri="{FF2B5EF4-FFF2-40B4-BE49-F238E27FC236}">
                <a16:creationId xmlns:a16="http://schemas.microsoft.com/office/drawing/2014/main" id="{2CFC7E2C-BD73-2480-4010-1BB7F5C43F6F}"/>
              </a:ext>
            </a:extLst>
          </p:cNvPr>
          <p:cNvSpPr/>
          <p:nvPr userDrawn="1"/>
        </p:nvSpPr>
        <p:spPr>
          <a:xfrm>
            <a:off x="280130" y="5630404"/>
            <a:ext cx="7199495" cy="0"/>
          </a:xfrm>
          <a:custGeom>
            <a:rect l="l" t="t" r="r" b="b"/>
            <a:pathLst>
              <a:path w="6318884">
                <a:moveTo>
                  <a:pt x="0" y="0"/>
                </a:moveTo>
                <a:lnTo>
                  <a:pt x="6318859" y="0"/>
                </a:lnTo>
              </a:path>
            </a:pathLst>
          </a:custGeom>
          <a:ln w="7619">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358" rtl="0" eaLnBrk="1" fontAlgn="auto" latinLnBrk="0" hangingPunct="1">
              <a:lnSpc>
                <a:spcPct val="100000"/>
              </a:lnSpc>
              <a:spcBef>
                <a:spcPct val="0"/>
              </a:spcBef>
              <a:spcAft>
                <a:spcPct val="0"/>
              </a:spcAft>
              <a:buClrTx/>
              <a:buSzTx/>
              <a:buFontTx/>
              <a:buNone/>
              <a:defRPr/>
            </a:pPr>
            <a:endParaRPr kumimoji="0" sz="18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p:txBody>
      </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80130" y="4850892"/>
            <a:ext cx="1107626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335542" y="5892043"/>
            <a:ext cx="10959896"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1600">
                <a:solidFill>
                  <a:srgbClr val="FFFFFF"/>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2" name="矩形 1">
            <a:extLst>
              <a:ext uri="{FF2B5EF4-FFF2-40B4-BE49-F238E27FC236}">
                <a16:creationId xmlns:a16="http://schemas.microsoft.com/office/drawing/2014/main" id="{5A7DCFDC-1B2C-294F-837B-F26CE4EE6B76}"/>
              </a:ext>
            </a:extLst>
          </p:cNvPr>
          <p:cNvSpPr/>
          <p:nvPr userDrawn="1"/>
        </p:nvSpPr>
        <p:spPr>
          <a:xfrm>
            <a:off x="-18415" y="0"/>
            <a:ext cx="12210415" cy="3523637"/>
          </a:xfrm>
          <a:prstGeom prst="rect">
            <a:avLst/>
          </a:prstGeom>
          <a:blipFill rotWithShape="1">
            <a:blip r:embed="rId1"/>
            <a:stretch>
              <a:fillRect t="-83343" b="-8242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 name="矩形 5">
            <a:extLst>
              <a:ext uri="{FF2B5EF4-FFF2-40B4-BE49-F238E27FC236}">
                <a16:creationId xmlns:a16="http://schemas.microsoft.com/office/drawing/2014/main" id="{2642620C-95CC-4B16-4B35-DF1524DC3D73}"/>
              </a:ext>
            </a:extLst>
          </p:cNvPr>
          <p:cNvSpPr/>
          <p:nvPr userDrawn="1"/>
        </p:nvSpPr>
        <p:spPr>
          <a:xfrm>
            <a:off x="-18415" y="3523637"/>
            <a:ext cx="12210415" cy="210820"/>
          </a:xfrm>
          <a:prstGeom prst="rect">
            <a:avLst/>
          </a:prstGeom>
          <a:solidFill>
            <a:srgbClr val="C12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42" presetClass="entr" presetSubtype="0" dur="100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5" grpId="0" bldLvl="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C12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chemeClr val="tx1"/>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653616"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D36C6E"/>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671904"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D36C6E"/>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583620" y="1096513"/>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292256" y="1743386"/>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2" name="组合 34">
            <a:extLst>
              <a:ext uri="{FF2B5EF4-FFF2-40B4-BE49-F238E27FC236}">
                <a16:creationId xmlns:a16="http://schemas.microsoft.com/office/drawing/2014/main" id="{DB6E4F62-9474-9054-9A1C-7D10F22D08D1}"/>
              </a:ext>
            </a:extLst>
          </p:cNvPr>
          <p:cNvGrpSpPr/>
          <p:nvPr userDrawn="1"/>
        </p:nvGrpSpPr>
        <p:grpSpPr>
          <a:xfrm>
            <a:off x="99978" y="369535"/>
            <a:ext cx="672568" cy="384324"/>
            <a:chOff x="395536" y="339502"/>
            <a:chExt cx="504056" cy="288032"/>
          </a:xfrm>
        </p:grpSpPr>
        <p:sp>
          <p:nvSpPr>
            <p:cNvPr id="3" name="燕尾形 7">
              <a:extLst>
                <a:ext uri="{FF2B5EF4-FFF2-40B4-BE49-F238E27FC236}">
                  <a16:creationId xmlns:a16="http://schemas.microsoft.com/office/drawing/2014/main" id="{B113F3B3-A903-647D-CC3C-FDFCEA0FD424}"/>
                </a:ext>
              </a:extLst>
            </p:cNvPr>
            <p:cNvSpPr/>
            <p:nvPr/>
          </p:nvSpPr>
          <p:spPr>
            <a:xfrm>
              <a:off x="395536" y="339502"/>
              <a:ext cx="288032" cy="288032"/>
            </a:xfrm>
            <a:prstGeom prst="chevron">
              <a:avLst/>
            </a:prstGeom>
            <a:solidFill>
              <a:srgbClr val="C12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sp>
          <p:nvSpPr>
            <p:cNvPr id="26" name="燕尾形 8">
              <a:extLst>
                <a:ext uri="{FF2B5EF4-FFF2-40B4-BE49-F238E27FC236}">
                  <a16:creationId xmlns:a16="http://schemas.microsoft.com/office/drawing/2014/main" id="{ACAAD7ED-BD4E-CC13-7AC9-F4288D4007A3}"/>
                </a:ext>
              </a:extLst>
            </p:cNvPr>
            <p:cNvSpPr/>
            <p:nvPr/>
          </p:nvSpPr>
          <p:spPr>
            <a:xfrm>
              <a:off x="611560" y="339502"/>
              <a:ext cx="288032" cy="288032"/>
            </a:xfrm>
            <a:prstGeom prst="chevron">
              <a:avLst/>
            </a:prstGeom>
            <a:solidFill>
              <a:srgbClr val="C12E31">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grpSp>
      <p:grpSp>
        <p:nvGrpSpPr>
          <p:cNvPr id="27" name="Group 26">
            <a:extLst>
              <a:ext uri="{FF2B5EF4-FFF2-40B4-BE49-F238E27FC236}">
                <a16:creationId xmlns:a16="http://schemas.microsoft.com/office/drawing/2014/main" id="{6CF62CD6-BA58-4B0A-F10F-8573ED317801}"/>
              </a:ext>
            </a:extLst>
          </p:cNvPr>
          <p:cNvGrpSpPr/>
          <p:nvPr userDrawn="1"/>
        </p:nvGrpSpPr>
        <p:grpSpPr>
          <a:xfrm>
            <a:off x="580383" y="2187152"/>
            <a:ext cx="3715385" cy="3338195"/>
            <a:chOff x="3470852" y="2343150"/>
            <a:chExt cx="2198112" cy="1974851"/>
          </a:xfrm>
        </p:grpSpPr>
        <p:sp>
          <p:nvSpPr>
            <p:cNvPr id="28" name="Freeform 5">
              <a:extLst>
                <a:ext uri="{FF2B5EF4-FFF2-40B4-BE49-F238E27FC236}">
                  <a16:creationId xmlns:a16="http://schemas.microsoft.com/office/drawing/2014/main" id="{9FB57E12-2FF4-80DA-81A7-5F08008E9D8A}"/>
                </a:ext>
              </a:extLst>
            </p:cNvPr>
            <p:cNvSpPr/>
            <p:nvPr/>
          </p:nvSpPr>
          <p:spPr bwMode="auto">
            <a:xfrm>
              <a:off x="3476626" y="2381250"/>
              <a:ext cx="2192338" cy="1495425"/>
            </a:xfrm>
            <a:custGeom>
              <a:cxnLst>
                <a:cxn ang="0">
                  <a:pos x="1202" y="800"/>
                </a:cxn>
                <a:cxn ang="0">
                  <a:pos x="1182" y="820"/>
                </a:cxn>
                <a:cxn ang="0">
                  <a:pos x="20" y="820"/>
                </a:cxn>
                <a:cxn ang="0">
                  <a:pos x="0" y="800"/>
                </a:cxn>
                <a:cxn ang="0">
                  <a:pos x="0" y="20"/>
                </a:cxn>
                <a:cxn ang="0">
                  <a:pos x="20" y="0"/>
                </a:cxn>
                <a:cxn ang="0">
                  <a:pos x="1182" y="0"/>
                </a:cxn>
                <a:cxn ang="0">
                  <a:pos x="1202" y="20"/>
                </a:cxn>
                <a:cxn ang="0">
                  <a:pos x="1202" y="800"/>
                </a:cxn>
              </a:cxnLst>
              <a:rect l="0" t="0" r="r" b="b"/>
              <a:pathLst>
                <a:path w="1202" h="820">
                  <a:moveTo>
                    <a:pt x="1202" y="800"/>
                  </a:moveTo>
                  <a:cubicBezTo>
                    <a:pt x="1202" y="811"/>
                    <a:pt x="1193" y="820"/>
                    <a:pt x="1182" y="820"/>
                  </a:cubicBezTo>
                  <a:cubicBezTo>
                    <a:pt x="20" y="820"/>
                    <a:pt x="20" y="820"/>
                    <a:pt x="20" y="820"/>
                  </a:cubicBezTo>
                  <a:cubicBezTo>
                    <a:pt x="9" y="820"/>
                    <a:pt x="0" y="811"/>
                    <a:pt x="0" y="800"/>
                  </a:cubicBezTo>
                  <a:cubicBezTo>
                    <a:pt x="0" y="20"/>
                    <a:pt x="0" y="20"/>
                    <a:pt x="0" y="20"/>
                  </a:cubicBezTo>
                  <a:cubicBezTo>
                    <a:pt x="0" y="9"/>
                    <a:pt x="9" y="0"/>
                    <a:pt x="20" y="0"/>
                  </a:cubicBezTo>
                  <a:cubicBezTo>
                    <a:pt x="1182" y="0"/>
                    <a:pt x="1182" y="0"/>
                    <a:pt x="1182" y="0"/>
                  </a:cubicBezTo>
                  <a:cubicBezTo>
                    <a:pt x="1193" y="0"/>
                    <a:pt x="1202" y="9"/>
                    <a:pt x="1202" y="20"/>
                  </a:cubicBezTo>
                  <a:lnTo>
                    <a:pt x="1202" y="800"/>
                  </a:lnTo>
                  <a:close/>
                </a:path>
              </a:pathLst>
            </a:custGeom>
            <a:solidFill>
              <a:srgbClr val="C12E31"/>
            </a:solidFill>
            <a:ln w="9525">
              <a:noFill/>
              <a:round/>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29" name="Rectangle 28">
              <a:extLst>
                <a:ext uri="{FF2B5EF4-FFF2-40B4-BE49-F238E27FC236}">
                  <a16:creationId xmlns:a16="http://schemas.microsoft.com/office/drawing/2014/main" id="{6749B974-AB2B-478D-B668-7AF89316EAF1}"/>
                </a:ext>
              </a:extLst>
            </p:cNvPr>
            <p:cNvSpPr>
              <a:spLocks noChangeArrowheads="1"/>
            </p:cNvSpPr>
            <p:nvPr/>
          </p:nvSpPr>
          <p:spPr bwMode="auto">
            <a:xfrm>
              <a:off x="3563938" y="3713163"/>
              <a:ext cx="2019300" cy="90488"/>
            </a:xfrm>
            <a:prstGeom prst="rect">
              <a:avLst/>
            </a:prstGeom>
            <a:solidFill>
              <a:schemeClr val="accent1">
                <a:lumMod val="40000"/>
                <a:lumOff val="60000"/>
              </a:schemeClr>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30" name="Freeform 7">
              <a:extLst>
                <a:ext uri="{FF2B5EF4-FFF2-40B4-BE49-F238E27FC236}">
                  <a16:creationId xmlns:a16="http://schemas.microsoft.com/office/drawing/2014/main" id="{14AD0E1B-9650-B886-4E83-90998AC974B3}"/>
                </a:ext>
              </a:extLst>
            </p:cNvPr>
            <p:cNvSpPr/>
            <p:nvPr/>
          </p:nvSpPr>
          <p:spPr bwMode="auto">
            <a:xfrm>
              <a:off x="4573587" y="2343150"/>
              <a:ext cx="1009650" cy="1460500"/>
            </a:xfrm>
            <a:custGeom>
              <a:cxnLst>
                <a:cxn ang="0">
                  <a:pos x="0" y="801"/>
                </a:cxn>
                <a:cxn ang="0">
                  <a:pos x="0" y="73"/>
                </a:cxn>
                <a:cxn ang="0">
                  <a:pos x="1" y="71"/>
                </a:cxn>
                <a:cxn ang="0">
                  <a:pos x="1" y="65"/>
                </a:cxn>
                <a:cxn ang="0">
                  <a:pos x="70" y="0"/>
                </a:cxn>
                <a:cxn ang="0">
                  <a:pos x="554" y="0"/>
                </a:cxn>
                <a:cxn ang="0">
                  <a:pos x="554" y="758"/>
                </a:cxn>
                <a:cxn ang="0">
                  <a:pos x="70" y="758"/>
                </a:cxn>
                <a:cxn ang="0">
                  <a:pos x="0" y="801"/>
                </a:cxn>
              </a:cxnLst>
              <a:rect l="0" t="0" r="r" b="b"/>
              <a:pathLst>
                <a:path w="554" h="801">
                  <a:moveTo>
                    <a:pt x="0" y="801"/>
                  </a:moveTo>
                  <a:cubicBezTo>
                    <a:pt x="0" y="73"/>
                    <a:pt x="0" y="73"/>
                    <a:pt x="0" y="73"/>
                  </a:cubicBezTo>
                  <a:cubicBezTo>
                    <a:pt x="1" y="72"/>
                    <a:pt x="1" y="71"/>
                    <a:pt x="1" y="71"/>
                  </a:cubicBezTo>
                  <a:cubicBezTo>
                    <a:pt x="1" y="69"/>
                    <a:pt x="1" y="67"/>
                    <a:pt x="1" y="65"/>
                  </a:cubicBezTo>
                  <a:cubicBezTo>
                    <a:pt x="4" y="29"/>
                    <a:pt x="34" y="0"/>
                    <a:pt x="70" y="0"/>
                  </a:cubicBezTo>
                  <a:cubicBezTo>
                    <a:pt x="554" y="0"/>
                    <a:pt x="554" y="0"/>
                    <a:pt x="554" y="0"/>
                  </a:cubicBezTo>
                  <a:cubicBezTo>
                    <a:pt x="554" y="758"/>
                    <a:pt x="554" y="758"/>
                    <a:pt x="554" y="758"/>
                  </a:cubicBezTo>
                  <a:cubicBezTo>
                    <a:pt x="70" y="758"/>
                    <a:pt x="70" y="758"/>
                    <a:pt x="70" y="758"/>
                  </a:cubicBezTo>
                  <a:cubicBezTo>
                    <a:pt x="40" y="758"/>
                    <a:pt x="13" y="775"/>
                    <a:pt x="0" y="801"/>
                  </a:cubicBezTo>
                  <a:close/>
                </a:path>
              </a:pathLst>
            </a:custGeom>
            <a:solidFill>
              <a:schemeClr val="bg1">
                <a:lumMod val="95000"/>
              </a:schemeClr>
            </a:solidFill>
            <a:ln w="9525">
              <a:noFill/>
              <a:round/>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31" name="Freeform 8">
              <a:extLst>
                <a:ext uri="{FF2B5EF4-FFF2-40B4-BE49-F238E27FC236}">
                  <a16:creationId xmlns:a16="http://schemas.microsoft.com/office/drawing/2014/main" id="{864FCF47-7F27-AA17-86A8-549A0A63980B}"/>
                </a:ext>
              </a:extLst>
            </p:cNvPr>
            <p:cNvSpPr/>
            <p:nvPr/>
          </p:nvSpPr>
          <p:spPr bwMode="auto">
            <a:xfrm>
              <a:off x="3563938" y="2343150"/>
              <a:ext cx="1011238" cy="1460500"/>
            </a:xfrm>
            <a:custGeom>
              <a:cxnLst>
                <a:cxn ang="0">
                  <a:pos x="554" y="801"/>
                </a:cxn>
                <a:cxn ang="0">
                  <a:pos x="554" y="73"/>
                </a:cxn>
                <a:cxn ang="0">
                  <a:pos x="553" y="71"/>
                </a:cxn>
                <a:cxn ang="0">
                  <a:pos x="553" y="65"/>
                </a:cxn>
                <a:cxn ang="0">
                  <a:pos x="483" y="0"/>
                </a:cxn>
                <a:cxn ang="0">
                  <a:pos x="0" y="0"/>
                </a:cxn>
                <a:cxn ang="0">
                  <a:pos x="0" y="758"/>
                </a:cxn>
                <a:cxn ang="0">
                  <a:pos x="483" y="758"/>
                </a:cxn>
                <a:cxn ang="0">
                  <a:pos x="554" y="801"/>
                </a:cxn>
              </a:cxnLst>
              <a:rect l="0" t="0" r="r" b="b"/>
              <a:pathLst>
                <a:path w="554" h="801">
                  <a:moveTo>
                    <a:pt x="554" y="801"/>
                  </a:moveTo>
                  <a:cubicBezTo>
                    <a:pt x="554" y="73"/>
                    <a:pt x="554" y="73"/>
                    <a:pt x="554" y="73"/>
                  </a:cubicBezTo>
                  <a:cubicBezTo>
                    <a:pt x="553" y="72"/>
                    <a:pt x="553" y="71"/>
                    <a:pt x="553" y="71"/>
                  </a:cubicBezTo>
                  <a:cubicBezTo>
                    <a:pt x="553" y="69"/>
                    <a:pt x="553" y="67"/>
                    <a:pt x="553" y="65"/>
                  </a:cubicBezTo>
                  <a:cubicBezTo>
                    <a:pt x="550" y="29"/>
                    <a:pt x="520" y="0"/>
                    <a:pt x="483" y="0"/>
                  </a:cubicBezTo>
                  <a:cubicBezTo>
                    <a:pt x="0" y="0"/>
                    <a:pt x="0" y="0"/>
                    <a:pt x="0" y="0"/>
                  </a:cubicBezTo>
                  <a:cubicBezTo>
                    <a:pt x="0" y="758"/>
                    <a:pt x="0" y="758"/>
                    <a:pt x="0" y="758"/>
                  </a:cubicBezTo>
                  <a:cubicBezTo>
                    <a:pt x="483" y="758"/>
                    <a:pt x="483" y="758"/>
                    <a:pt x="483" y="758"/>
                  </a:cubicBezTo>
                  <a:cubicBezTo>
                    <a:pt x="514" y="758"/>
                    <a:pt x="540" y="775"/>
                    <a:pt x="554" y="801"/>
                  </a:cubicBezTo>
                  <a:close/>
                </a:path>
              </a:pathLst>
            </a:custGeom>
            <a:solidFill>
              <a:schemeClr val="bg1">
                <a:lumMod val="95000"/>
              </a:schemeClr>
            </a:solidFill>
            <a:ln w="9525">
              <a:noFill/>
              <a:round/>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32" name="Freeform 9">
              <a:extLst>
                <a:ext uri="{FF2B5EF4-FFF2-40B4-BE49-F238E27FC236}">
                  <a16:creationId xmlns:a16="http://schemas.microsoft.com/office/drawing/2014/main" id="{728FE2D7-CAC5-980B-FDE2-979C15AA19D1}"/>
                </a:ext>
              </a:extLst>
            </p:cNvPr>
            <p:cNvSpPr/>
            <p:nvPr/>
          </p:nvSpPr>
          <p:spPr bwMode="auto">
            <a:xfrm>
              <a:off x="4502151" y="2357438"/>
              <a:ext cx="73025" cy="1446213"/>
            </a:xfrm>
            <a:custGeom>
              <a:cxnLst>
                <a:cxn ang="0">
                  <a:pos x="39" y="57"/>
                </a:cxn>
                <a:cxn ang="0">
                  <a:pos x="0" y="0"/>
                </a:cxn>
                <a:cxn ang="0">
                  <a:pos x="0" y="756"/>
                </a:cxn>
                <a:cxn ang="0">
                  <a:pos x="40" y="793"/>
                </a:cxn>
                <a:cxn ang="0">
                  <a:pos x="40" y="65"/>
                </a:cxn>
                <a:cxn ang="0">
                  <a:pos x="39" y="63"/>
                </a:cxn>
                <a:cxn ang="0">
                  <a:pos x="39" y="57"/>
                </a:cxn>
              </a:cxnLst>
              <a:rect l="0" t="0" r="r" b="b"/>
              <a:pathLst>
                <a:path w="40" h="793">
                  <a:moveTo>
                    <a:pt x="39" y="57"/>
                  </a:moveTo>
                  <a:cubicBezTo>
                    <a:pt x="37" y="32"/>
                    <a:pt x="22" y="10"/>
                    <a:pt x="0" y="0"/>
                  </a:cubicBezTo>
                  <a:cubicBezTo>
                    <a:pt x="0" y="756"/>
                    <a:pt x="0" y="756"/>
                    <a:pt x="0" y="756"/>
                  </a:cubicBezTo>
                  <a:cubicBezTo>
                    <a:pt x="17" y="764"/>
                    <a:pt x="31" y="776"/>
                    <a:pt x="40" y="793"/>
                  </a:cubicBezTo>
                  <a:cubicBezTo>
                    <a:pt x="40" y="65"/>
                    <a:pt x="40" y="65"/>
                    <a:pt x="40" y="65"/>
                  </a:cubicBezTo>
                  <a:cubicBezTo>
                    <a:pt x="39" y="64"/>
                    <a:pt x="39" y="63"/>
                    <a:pt x="39" y="63"/>
                  </a:cubicBezTo>
                  <a:cubicBezTo>
                    <a:pt x="39" y="61"/>
                    <a:pt x="39" y="59"/>
                    <a:pt x="39" y="57"/>
                  </a:cubicBezTo>
                  <a:close/>
                </a:path>
              </a:pathLst>
            </a:custGeom>
            <a:solidFill>
              <a:srgbClr val="FFFFFF"/>
            </a:solidFill>
            <a:ln w="9525">
              <a:noFill/>
              <a:round/>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33" name="Rectangle 32">
              <a:extLst>
                <a:ext uri="{FF2B5EF4-FFF2-40B4-BE49-F238E27FC236}">
                  <a16:creationId xmlns:a16="http://schemas.microsoft.com/office/drawing/2014/main" id="{E9B24EEC-9F47-184C-868A-0BC08CFA34B7}"/>
                </a:ext>
              </a:extLst>
            </p:cNvPr>
            <p:cNvSpPr>
              <a:spLocks noChangeArrowheads="1"/>
            </p:cNvSpPr>
            <p:nvPr/>
          </p:nvSpPr>
          <p:spPr bwMode="auto">
            <a:xfrm>
              <a:off x="4700588" y="2586038"/>
              <a:ext cx="746125" cy="47625"/>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34" name="Rectangle 33">
              <a:extLst>
                <a:ext uri="{FF2B5EF4-FFF2-40B4-BE49-F238E27FC236}">
                  <a16:creationId xmlns:a16="http://schemas.microsoft.com/office/drawing/2014/main" id="{32A44B59-927A-730F-2FDC-D56C2AC2C58A}"/>
                </a:ext>
              </a:extLst>
            </p:cNvPr>
            <p:cNvSpPr>
              <a:spLocks noChangeArrowheads="1"/>
            </p:cNvSpPr>
            <p:nvPr/>
          </p:nvSpPr>
          <p:spPr bwMode="auto">
            <a:xfrm>
              <a:off x="4700588" y="2759075"/>
              <a:ext cx="746125" cy="47625"/>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35" name="Rectangle 34">
              <a:extLst>
                <a:ext uri="{FF2B5EF4-FFF2-40B4-BE49-F238E27FC236}">
                  <a16:creationId xmlns:a16="http://schemas.microsoft.com/office/drawing/2014/main" id="{36D6579F-481C-80DA-2A89-F290FD888579}"/>
                </a:ext>
              </a:extLst>
            </p:cNvPr>
            <p:cNvSpPr>
              <a:spLocks noChangeArrowheads="1"/>
            </p:cNvSpPr>
            <p:nvPr/>
          </p:nvSpPr>
          <p:spPr bwMode="auto">
            <a:xfrm>
              <a:off x="4700588" y="2932113"/>
              <a:ext cx="746125" cy="49213"/>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36" name="Rectangle 35">
              <a:extLst>
                <a:ext uri="{FF2B5EF4-FFF2-40B4-BE49-F238E27FC236}">
                  <a16:creationId xmlns:a16="http://schemas.microsoft.com/office/drawing/2014/main" id="{07A3DBFD-1449-0925-75AB-6B5FD6CFE90A}"/>
                </a:ext>
              </a:extLst>
            </p:cNvPr>
            <p:cNvSpPr>
              <a:spLocks noChangeArrowheads="1"/>
            </p:cNvSpPr>
            <p:nvPr/>
          </p:nvSpPr>
          <p:spPr bwMode="auto">
            <a:xfrm>
              <a:off x="4700588" y="3105150"/>
              <a:ext cx="746125" cy="49213"/>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37" name="Rectangle 36">
              <a:extLst>
                <a:ext uri="{FF2B5EF4-FFF2-40B4-BE49-F238E27FC236}">
                  <a16:creationId xmlns:a16="http://schemas.microsoft.com/office/drawing/2014/main" id="{543B7DCA-2708-5711-8C92-79470AC8AA0B}"/>
                </a:ext>
              </a:extLst>
            </p:cNvPr>
            <p:cNvSpPr>
              <a:spLocks noChangeArrowheads="1"/>
            </p:cNvSpPr>
            <p:nvPr/>
          </p:nvSpPr>
          <p:spPr bwMode="auto">
            <a:xfrm>
              <a:off x="4700588" y="3279775"/>
              <a:ext cx="746125" cy="49213"/>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38" name="Rectangle 37">
              <a:extLst>
                <a:ext uri="{FF2B5EF4-FFF2-40B4-BE49-F238E27FC236}">
                  <a16:creationId xmlns:a16="http://schemas.microsoft.com/office/drawing/2014/main" id="{2C5722BB-B29D-232D-39C5-68C8B2E6CE37}"/>
                </a:ext>
              </a:extLst>
            </p:cNvPr>
            <p:cNvSpPr>
              <a:spLocks noChangeArrowheads="1"/>
            </p:cNvSpPr>
            <p:nvPr/>
          </p:nvSpPr>
          <p:spPr bwMode="auto">
            <a:xfrm>
              <a:off x="4700588" y="3452813"/>
              <a:ext cx="746125" cy="49213"/>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39" name="Rectangle 38">
              <a:extLst>
                <a:ext uri="{FF2B5EF4-FFF2-40B4-BE49-F238E27FC236}">
                  <a16:creationId xmlns:a16="http://schemas.microsoft.com/office/drawing/2014/main" id="{17603E3A-612E-8837-F8DF-2198EC717AC4}"/>
                </a:ext>
              </a:extLst>
            </p:cNvPr>
            <p:cNvSpPr>
              <a:spLocks noChangeArrowheads="1"/>
            </p:cNvSpPr>
            <p:nvPr/>
          </p:nvSpPr>
          <p:spPr bwMode="auto">
            <a:xfrm>
              <a:off x="3692526" y="2586038"/>
              <a:ext cx="746125" cy="47625"/>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40" name="Rectangle 39">
              <a:extLst>
                <a:ext uri="{FF2B5EF4-FFF2-40B4-BE49-F238E27FC236}">
                  <a16:creationId xmlns:a16="http://schemas.microsoft.com/office/drawing/2014/main" id="{BA3CC1A9-DAE0-1E7B-283A-7F18F0300265}"/>
                </a:ext>
              </a:extLst>
            </p:cNvPr>
            <p:cNvSpPr>
              <a:spLocks noChangeArrowheads="1"/>
            </p:cNvSpPr>
            <p:nvPr/>
          </p:nvSpPr>
          <p:spPr bwMode="auto">
            <a:xfrm>
              <a:off x="3692526" y="2759075"/>
              <a:ext cx="746125" cy="47625"/>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41" name="Rectangle 40">
              <a:extLst>
                <a:ext uri="{FF2B5EF4-FFF2-40B4-BE49-F238E27FC236}">
                  <a16:creationId xmlns:a16="http://schemas.microsoft.com/office/drawing/2014/main" id="{840468C1-2371-6367-2D6C-8BF70EEC6237}"/>
                </a:ext>
              </a:extLst>
            </p:cNvPr>
            <p:cNvSpPr>
              <a:spLocks noChangeArrowheads="1"/>
            </p:cNvSpPr>
            <p:nvPr/>
          </p:nvSpPr>
          <p:spPr bwMode="auto">
            <a:xfrm>
              <a:off x="3692526" y="2932113"/>
              <a:ext cx="746125" cy="49213"/>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42" name="Rectangle 41">
              <a:extLst>
                <a:ext uri="{FF2B5EF4-FFF2-40B4-BE49-F238E27FC236}">
                  <a16:creationId xmlns:a16="http://schemas.microsoft.com/office/drawing/2014/main" id="{B99EB97B-90F3-51D1-7139-5A510A3124C8}"/>
                </a:ext>
              </a:extLst>
            </p:cNvPr>
            <p:cNvSpPr>
              <a:spLocks noChangeArrowheads="1"/>
            </p:cNvSpPr>
            <p:nvPr/>
          </p:nvSpPr>
          <p:spPr bwMode="auto">
            <a:xfrm>
              <a:off x="3692526" y="3105150"/>
              <a:ext cx="746125" cy="49213"/>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43" name="Rectangle 42">
              <a:extLst>
                <a:ext uri="{FF2B5EF4-FFF2-40B4-BE49-F238E27FC236}">
                  <a16:creationId xmlns:a16="http://schemas.microsoft.com/office/drawing/2014/main" id="{0084854C-005D-0E9C-30F0-949BF541D53C}"/>
                </a:ext>
              </a:extLst>
            </p:cNvPr>
            <p:cNvSpPr>
              <a:spLocks noChangeArrowheads="1"/>
            </p:cNvSpPr>
            <p:nvPr/>
          </p:nvSpPr>
          <p:spPr bwMode="auto">
            <a:xfrm>
              <a:off x="3692526" y="3279775"/>
              <a:ext cx="746125" cy="49213"/>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44" name="Rectangle 21">
              <a:extLst>
                <a:ext uri="{FF2B5EF4-FFF2-40B4-BE49-F238E27FC236}">
                  <a16:creationId xmlns:a16="http://schemas.microsoft.com/office/drawing/2014/main" id="{41B570D5-95C2-1063-3BDD-AE8CFF066508}"/>
                </a:ext>
              </a:extLst>
            </p:cNvPr>
            <p:cNvSpPr>
              <a:spLocks noChangeArrowheads="1"/>
            </p:cNvSpPr>
            <p:nvPr/>
          </p:nvSpPr>
          <p:spPr bwMode="auto">
            <a:xfrm>
              <a:off x="3692526" y="3452813"/>
              <a:ext cx="746125" cy="49213"/>
            </a:xfrm>
            <a:prstGeom prst="rect">
              <a:avLst/>
            </a:prstGeom>
            <a:solidFill>
              <a:srgbClr val="A8AAAD"/>
            </a:solidFill>
            <a:ln w="9525">
              <a:noFill/>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45" name="Freeform 22">
              <a:extLst>
                <a:ext uri="{FF2B5EF4-FFF2-40B4-BE49-F238E27FC236}">
                  <a16:creationId xmlns:a16="http://schemas.microsoft.com/office/drawing/2014/main" id="{628C21BB-EC8F-EC65-1E1F-9494F060773C}"/>
                </a:ext>
              </a:extLst>
            </p:cNvPr>
            <p:cNvSpPr/>
            <p:nvPr/>
          </p:nvSpPr>
          <p:spPr bwMode="auto">
            <a:xfrm>
              <a:off x="3548063" y="3338513"/>
              <a:ext cx="928688" cy="917575"/>
            </a:xfrm>
            <a:custGeom>
              <a:cxnLst>
                <a:cxn ang="0">
                  <a:pos x="32" y="500"/>
                </a:cxn>
                <a:cxn ang="0">
                  <a:pos x="14" y="489"/>
                </a:cxn>
                <a:cxn ang="0">
                  <a:pos x="15" y="436"/>
                </a:cxn>
                <a:cxn ang="0">
                  <a:pos x="441" y="15"/>
                </a:cxn>
                <a:cxn ang="0">
                  <a:pos x="495" y="15"/>
                </a:cxn>
                <a:cxn ang="0">
                  <a:pos x="494" y="69"/>
                </a:cxn>
                <a:cxn ang="0">
                  <a:pos x="68" y="490"/>
                </a:cxn>
                <a:cxn ang="0">
                  <a:pos x="32" y="500"/>
                </a:cxn>
              </a:cxnLst>
              <a:rect l="0" t="0" r="r" b="b"/>
              <a:pathLst>
                <a:path w="509" h="502">
                  <a:moveTo>
                    <a:pt x="32" y="500"/>
                  </a:moveTo>
                  <a:cubicBezTo>
                    <a:pt x="26" y="498"/>
                    <a:pt x="19" y="495"/>
                    <a:pt x="14" y="489"/>
                  </a:cubicBezTo>
                  <a:cubicBezTo>
                    <a:pt x="0" y="475"/>
                    <a:pt x="0" y="450"/>
                    <a:pt x="15" y="436"/>
                  </a:cubicBezTo>
                  <a:cubicBezTo>
                    <a:pt x="441" y="15"/>
                    <a:pt x="441" y="15"/>
                    <a:pt x="441" y="15"/>
                  </a:cubicBezTo>
                  <a:cubicBezTo>
                    <a:pt x="456" y="0"/>
                    <a:pt x="480" y="0"/>
                    <a:pt x="495" y="15"/>
                  </a:cubicBezTo>
                  <a:cubicBezTo>
                    <a:pt x="509" y="30"/>
                    <a:pt x="509" y="54"/>
                    <a:pt x="494" y="69"/>
                  </a:cubicBezTo>
                  <a:cubicBezTo>
                    <a:pt x="68" y="490"/>
                    <a:pt x="68" y="490"/>
                    <a:pt x="68" y="490"/>
                  </a:cubicBezTo>
                  <a:cubicBezTo>
                    <a:pt x="58" y="499"/>
                    <a:pt x="44" y="503"/>
                    <a:pt x="32" y="500"/>
                  </a:cubicBezTo>
                  <a:close/>
                </a:path>
              </a:pathLst>
            </a:custGeom>
            <a:solidFill>
              <a:srgbClr val="D34549"/>
            </a:solidFill>
            <a:ln w="9525">
              <a:noFill/>
              <a:round/>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46" name="Freeform 23">
              <a:extLst>
                <a:ext uri="{FF2B5EF4-FFF2-40B4-BE49-F238E27FC236}">
                  <a16:creationId xmlns:a16="http://schemas.microsoft.com/office/drawing/2014/main" id="{6E6E14BD-F35E-FA97-3418-0BDB1B56DB48}"/>
                </a:ext>
              </a:extLst>
            </p:cNvPr>
            <p:cNvSpPr/>
            <p:nvPr/>
          </p:nvSpPr>
          <p:spPr bwMode="auto">
            <a:xfrm>
              <a:off x="3470852" y="3455988"/>
              <a:ext cx="874713" cy="862013"/>
            </a:xfrm>
            <a:custGeom>
              <a:cxnLst>
                <a:cxn ang="0">
                  <a:pos x="65" y="466"/>
                </a:cxn>
                <a:cxn ang="0">
                  <a:pos x="29" y="446"/>
                </a:cxn>
                <a:cxn ang="0">
                  <a:pos x="30" y="339"/>
                </a:cxn>
                <a:cxn ang="0">
                  <a:pos x="343" y="29"/>
                </a:cxn>
                <a:cxn ang="0">
                  <a:pos x="451" y="30"/>
                </a:cxn>
                <a:cxn ang="0">
                  <a:pos x="450" y="137"/>
                </a:cxn>
                <a:cxn ang="0">
                  <a:pos x="137" y="447"/>
                </a:cxn>
                <a:cxn ang="0">
                  <a:pos x="65" y="466"/>
                </a:cxn>
              </a:cxnLst>
              <a:rect l="0" t="0" r="r" b="b"/>
              <a:pathLst>
                <a:path w="480" h="472">
                  <a:moveTo>
                    <a:pt x="65" y="466"/>
                  </a:moveTo>
                  <a:cubicBezTo>
                    <a:pt x="52" y="463"/>
                    <a:pt x="39" y="456"/>
                    <a:pt x="29" y="446"/>
                  </a:cubicBezTo>
                  <a:cubicBezTo>
                    <a:pt x="0" y="416"/>
                    <a:pt x="0" y="368"/>
                    <a:pt x="30" y="339"/>
                  </a:cubicBezTo>
                  <a:cubicBezTo>
                    <a:pt x="343" y="29"/>
                    <a:pt x="343" y="29"/>
                    <a:pt x="343" y="29"/>
                  </a:cubicBezTo>
                  <a:cubicBezTo>
                    <a:pt x="373" y="0"/>
                    <a:pt x="421" y="0"/>
                    <a:pt x="451" y="30"/>
                  </a:cubicBezTo>
                  <a:cubicBezTo>
                    <a:pt x="480" y="60"/>
                    <a:pt x="480" y="108"/>
                    <a:pt x="450" y="137"/>
                  </a:cubicBezTo>
                  <a:cubicBezTo>
                    <a:pt x="137" y="447"/>
                    <a:pt x="137" y="447"/>
                    <a:pt x="137" y="447"/>
                  </a:cubicBezTo>
                  <a:cubicBezTo>
                    <a:pt x="117" y="466"/>
                    <a:pt x="90" y="473"/>
                    <a:pt x="65" y="466"/>
                  </a:cubicBezTo>
                  <a:close/>
                </a:path>
              </a:pathLst>
            </a:custGeom>
            <a:solidFill>
              <a:srgbClr val="C12E31"/>
            </a:solidFill>
            <a:ln w="9525">
              <a:noFill/>
              <a:round/>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sp>
          <p:nvSpPr>
            <p:cNvPr id="47" name="Freeform 24">
              <a:extLst>
                <a:ext uri="{FF2B5EF4-FFF2-40B4-BE49-F238E27FC236}">
                  <a16:creationId xmlns:a16="http://schemas.microsoft.com/office/drawing/2014/main" id="{4D24B49E-609E-DDBD-FDED-822EE1F00C7B}"/>
                </a:ext>
              </a:extLst>
            </p:cNvPr>
            <p:cNvSpPr>
              <a:spLocks noEditPoints="1"/>
            </p:cNvSpPr>
            <p:nvPr/>
          </p:nvSpPr>
          <p:spPr bwMode="auto">
            <a:xfrm>
              <a:off x="4195763" y="2540000"/>
              <a:ext cx="1084263" cy="1084263"/>
            </a:xfrm>
            <a:custGeom>
              <a:cxnLst>
                <a:cxn ang="0">
                  <a:pos x="595" y="299"/>
                </a:cxn>
                <a:cxn ang="0">
                  <a:pos x="370" y="9"/>
                </a:cxn>
                <a:cxn ang="0">
                  <a:pos x="300" y="0"/>
                </a:cxn>
                <a:cxn ang="0">
                  <a:pos x="89" y="86"/>
                </a:cxn>
                <a:cxn ang="0">
                  <a:pos x="1" y="295"/>
                </a:cxn>
                <a:cxn ang="0">
                  <a:pos x="225" y="585"/>
                </a:cxn>
                <a:cxn ang="0">
                  <a:pos x="296" y="594"/>
                </a:cxn>
                <a:cxn ang="0">
                  <a:pos x="506" y="508"/>
                </a:cxn>
                <a:cxn ang="0">
                  <a:pos x="595" y="299"/>
                </a:cxn>
                <a:cxn ang="0">
                  <a:pos x="453" y="454"/>
                </a:cxn>
                <a:cxn ang="0">
                  <a:pos x="296" y="518"/>
                </a:cxn>
                <a:cxn ang="0">
                  <a:pos x="244" y="511"/>
                </a:cxn>
                <a:cxn ang="0">
                  <a:pos x="77" y="296"/>
                </a:cxn>
                <a:cxn ang="0">
                  <a:pos x="143" y="140"/>
                </a:cxn>
                <a:cxn ang="0">
                  <a:pos x="299" y="76"/>
                </a:cxn>
                <a:cxn ang="0">
                  <a:pos x="352" y="83"/>
                </a:cxn>
                <a:cxn ang="0">
                  <a:pos x="519" y="298"/>
                </a:cxn>
                <a:cxn ang="0">
                  <a:pos x="453" y="454"/>
                </a:cxn>
              </a:cxnLst>
              <a:rect l="0" t="0" r="r" b="b"/>
              <a:pathLst>
                <a:path w="595" h="594">
                  <a:moveTo>
                    <a:pt x="595" y="299"/>
                  </a:moveTo>
                  <a:cubicBezTo>
                    <a:pt x="595" y="162"/>
                    <a:pt x="503" y="43"/>
                    <a:pt x="370" y="9"/>
                  </a:cubicBezTo>
                  <a:cubicBezTo>
                    <a:pt x="347" y="3"/>
                    <a:pt x="323" y="0"/>
                    <a:pt x="300" y="0"/>
                  </a:cubicBezTo>
                  <a:cubicBezTo>
                    <a:pt x="220" y="0"/>
                    <a:pt x="146" y="30"/>
                    <a:pt x="89" y="86"/>
                  </a:cubicBezTo>
                  <a:cubicBezTo>
                    <a:pt x="33" y="142"/>
                    <a:pt x="1" y="216"/>
                    <a:pt x="1" y="295"/>
                  </a:cubicBezTo>
                  <a:cubicBezTo>
                    <a:pt x="0" y="432"/>
                    <a:pt x="92" y="552"/>
                    <a:pt x="225" y="585"/>
                  </a:cubicBezTo>
                  <a:cubicBezTo>
                    <a:pt x="248" y="591"/>
                    <a:pt x="272" y="594"/>
                    <a:pt x="296" y="594"/>
                  </a:cubicBezTo>
                  <a:cubicBezTo>
                    <a:pt x="375" y="594"/>
                    <a:pt x="450" y="564"/>
                    <a:pt x="506" y="508"/>
                  </a:cubicBezTo>
                  <a:cubicBezTo>
                    <a:pt x="563" y="452"/>
                    <a:pt x="594" y="378"/>
                    <a:pt x="595" y="299"/>
                  </a:cubicBezTo>
                  <a:close/>
                  <a:moveTo>
                    <a:pt x="453" y="454"/>
                  </a:moveTo>
                  <a:cubicBezTo>
                    <a:pt x="411" y="496"/>
                    <a:pt x="355" y="518"/>
                    <a:pt x="296" y="518"/>
                  </a:cubicBezTo>
                  <a:cubicBezTo>
                    <a:pt x="279" y="518"/>
                    <a:pt x="261" y="516"/>
                    <a:pt x="244" y="511"/>
                  </a:cubicBezTo>
                  <a:cubicBezTo>
                    <a:pt x="145" y="486"/>
                    <a:pt x="76" y="398"/>
                    <a:pt x="77" y="296"/>
                  </a:cubicBezTo>
                  <a:cubicBezTo>
                    <a:pt x="77" y="237"/>
                    <a:pt x="101" y="181"/>
                    <a:pt x="143" y="140"/>
                  </a:cubicBezTo>
                  <a:cubicBezTo>
                    <a:pt x="185" y="98"/>
                    <a:pt x="240" y="76"/>
                    <a:pt x="299" y="76"/>
                  </a:cubicBezTo>
                  <a:cubicBezTo>
                    <a:pt x="317" y="76"/>
                    <a:pt x="335" y="79"/>
                    <a:pt x="352" y="83"/>
                  </a:cubicBezTo>
                  <a:cubicBezTo>
                    <a:pt x="451" y="108"/>
                    <a:pt x="519" y="196"/>
                    <a:pt x="519" y="298"/>
                  </a:cubicBezTo>
                  <a:cubicBezTo>
                    <a:pt x="518" y="357"/>
                    <a:pt x="495" y="413"/>
                    <a:pt x="453" y="454"/>
                  </a:cubicBezTo>
                  <a:close/>
                </a:path>
              </a:pathLst>
            </a:custGeom>
            <a:solidFill>
              <a:srgbClr val="C12E31"/>
            </a:solidFill>
            <a:ln w="9525">
              <a:noFill/>
              <a:round/>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800">
                <a:latin typeface="印品黑体" panose="00000500000000000000" pitchFamily="2" charset="-122"/>
                <a:ea typeface="印品黑体" panose="00000500000000000000" pitchFamily="2" charset="-122"/>
                <a:cs typeface="+mn-ea"/>
                <a:sym typeface="Arial" pitchFamily="34" charset="0"/>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53" presetClass="entr" presetSubtype="16" dur="500" fill="hold" nodeType="afterEffect">
                                  <p:stCondLst>
                                    <p:cond delay="0"/>
                                  </p:stCondLst>
                                  <p:childTnLst>
                                    <p:set>
                                      <p:cBhvr>
                                        <p:cTn id="16" dur="1" fill="hold">
                                          <p:stCondLst>
                                            <p:cond delay="0"/>
                                          </p:stCondLst>
                                        </p:cTn>
                                        <p:tgtEl>
                                          <p:spTgt spid="27"/>
                                        </p:tgtEl>
                                        <p:attrNameLst>
                                          <p:attrName>style.visibility</p:attrName>
                                        </p:attrNameLst>
                                      </p:cBhvr>
                                      <p:to>
                                        <p:strVal val="visible"/>
                                      </p:to>
                                    </p:set>
                                    <p:anim calcmode="lin" valueType="num">
                                      <p:cBhvr>
                                        <p:cTn id="17" dur="500" fill="hold"/>
                                        <p:tgtEl>
                                          <p:spTgt spid="27"/>
                                        </p:tgtEl>
                                        <p:attrNameLst>
                                          <p:attrName>ppt_w</p:attrName>
                                        </p:attrNameLst>
                                      </p:cBhvr>
                                      <p:tavLst>
                                        <p:tav tm="0">
                                          <p:val>
                                            <p:fltVal val="0"/>
                                          </p:val>
                                        </p:tav>
                                        <p:tav tm="100000">
                                          <p:val>
                                            <p:strVal val="#ppt_w"/>
                                          </p:val>
                                        </p:tav>
                                      </p:tavLst>
                                    </p:anim>
                                    <p:anim calcmode="lin" valueType="num">
                                      <p:cBhvr>
                                        <p:cTn id="18" dur="500" fill="hold"/>
                                        <p:tgtEl>
                                          <p:spTgt spid="27"/>
                                        </p:tgtEl>
                                        <p:attrNameLst>
                                          <p:attrName>ppt_h</p:attrName>
                                        </p:attrNameLst>
                                      </p:cBhvr>
                                      <p:tavLst>
                                        <p:tav tm="0">
                                          <p:val>
                                            <p:fltVal val="0"/>
                                          </p:val>
                                        </p:tav>
                                        <p:tav tm="100000">
                                          <p:val>
                                            <p:strVal val="#ppt_h"/>
                                          </p:val>
                                        </p:tav>
                                      </p:tavLst>
                                    </p:anim>
                                    <p:animEffect transition="in" filter="fade">
                                      <p:cBhvr>
                                        <p:cTn id="19"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chemeClr val="tx1"/>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D36C6E"/>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D36C6E"/>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7" name="组合 34">
            <a:extLst>
              <a:ext uri="{FF2B5EF4-FFF2-40B4-BE49-F238E27FC236}">
                <a16:creationId xmlns:a16="http://schemas.microsoft.com/office/drawing/2014/main" id="{9E56EBF9-3E05-56DF-C947-645666E6BC2D}"/>
              </a:ext>
            </a:extLst>
          </p:cNvPr>
          <p:cNvGrpSpPr/>
          <p:nvPr userDrawn="1"/>
        </p:nvGrpSpPr>
        <p:grpSpPr>
          <a:xfrm>
            <a:off x="99978" y="369535"/>
            <a:ext cx="672568" cy="384324"/>
            <a:chOff x="395536" y="339502"/>
            <a:chExt cx="504056" cy="288032"/>
          </a:xfrm>
        </p:grpSpPr>
        <p:sp>
          <p:nvSpPr>
            <p:cNvPr id="8" name="燕尾形 7">
              <a:extLst>
                <a:ext uri="{FF2B5EF4-FFF2-40B4-BE49-F238E27FC236}">
                  <a16:creationId xmlns:a16="http://schemas.microsoft.com/office/drawing/2014/main" id="{6D3D76B9-0EEB-9C17-EF9A-3DA7ED9DA6A2}"/>
                </a:ext>
              </a:extLst>
            </p:cNvPr>
            <p:cNvSpPr/>
            <p:nvPr/>
          </p:nvSpPr>
          <p:spPr>
            <a:xfrm>
              <a:off x="395536" y="339502"/>
              <a:ext cx="288032" cy="288032"/>
            </a:xfrm>
            <a:prstGeom prst="chevron">
              <a:avLst/>
            </a:prstGeom>
            <a:solidFill>
              <a:srgbClr val="C12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sp>
          <p:nvSpPr>
            <p:cNvPr id="10" name="燕尾形 8">
              <a:extLst>
                <a:ext uri="{FF2B5EF4-FFF2-40B4-BE49-F238E27FC236}">
                  <a16:creationId xmlns:a16="http://schemas.microsoft.com/office/drawing/2014/main" id="{0F1405D8-BC76-0E7C-7BA7-D0514D91F4DC}"/>
                </a:ext>
              </a:extLst>
            </p:cNvPr>
            <p:cNvSpPr/>
            <p:nvPr/>
          </p:nvSpPr>
          <p:spPr>
            <a:xfrm>
              <a:off x="611560" y="339502"/>
              <a:ext cx="288032" cy="288032"/>
            </a:xfrm>
            <a:prstGeom prst="chevron">
              <a:avLst/>
            </a:prstGeom>
            <a:solidFill>
              <a:srgbClr val="C12E31">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grpSp>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C12E31"/>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solidFill>
              <a:srgbClr val="C12E31"/>
            </a:solidFill>
            <a:ln w="44450">
              <a:solidFill>
                <a:srgbClr val="C12E31"/>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solidFill>
              <a:srgbClr val="C12E31"/>
            </a:solidFill>
            <a:ln w="44450">
              <a:solidFill>
                <a:srgbClr val="C12E31"/>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solidFill>
              <a:srgbClr val="C12E31"/>
            </a:solidFill>
            <a:ln w="44450">
              <a:solidFill>
                <a:srgbClr val="C12E31"/>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solidFill>
              <a:srgbClr val="C12E31"/>
            </a:solidFill>
            <a:ln w="44450">
              <a:solidFill>
                <a:srgbClr val="C12E31"/>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solidFill>
              <a:srgbClr val="C12E31"/>
            </a:solidFill>
            <a:ln w="44450">
              <a:solidFill>
                <a:srgbClr val="C12E31"/>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solidFill>
              <a:srgbClr val="C12E31"/>
            </a:solidFill>
            <a:ln w="44450">
              <a:solidFill>
                <a:srgbClr val="C12E31"/>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100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Effect transition="in" filter="fade">
                                      <p:cBhvr>
                                        <p:cTn id="9"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chemeClr val="tx1"/>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D36C6E"/>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D36C6E"/>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34">
            <a:extLst>
              <a:ext uri="{FF2B5EF4-FFF2-40B4-BE49-F238E27FC236}">
                <a16:creationId xmlns:a16="http://schemas.microsoft.com/office/drawing/2014/main" id="{4156E5C1-8158-F44A-3B27-4638BB223868}"/>
              </a:ext>
            </a:extLst>
          </p:cNvPr>
          <p:cNvGrpSpPr/>
          <p:nvPr userDrawn="1"/>
        </p:nvGrpSpPr>
        <p:grpSpPr>
          <a:xfrm>
            <a:off x="99978" y="369535"/>
            <a:ext cx="672568" cy="384324"/>
            <a:chOff x="395536" y="339502"/>
            <a:chExt cx="504056" cy="288032"/>
          </a:xfrm>
        </p:grpSpPr>
        <p:sp>
          <p:nvSpPr>
            <p:cNvPr id="6" name="燕尾形 7">
              <a:extLst>
                <a:ext uri="{FF2B5EF4-FFF2-40B4-BE49-F238E27FC236}">
                  <a16:creationId xmlns:a16="http://schemas.microsoft.com/office/drawing/2014/main" id="{E950A0D7-B6A1-ADD0-7808-92056B58603A}"/>
                </a:ext>
              </a:extLst>
            </p:cNvPr>
            <p:cNvSpPr/>
            <p:nvPr/>
          </p:nvSpPr>
          <p:spPr>
            <a:xfrm>
              <a:off x="395536" y="339502"/>
              <a:ext cx="288032" cy="288032"/>
            </a:xfrm>
            <a:prstGeom prst="chevron">
              <a:avLst/>
            </a:prstGeom>
            <a:solidFill>
              <a:srgbClr val="C12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sp>
          <p:nvSpPr>
            <p:cNvPr id="24" name="燕尾形 8">
              <a:extLst>
                <a:ext uri="{FF2B5EF4-FFF2-40B4-BE49-F238E27FC236}">
                  <a16:creationId xmlns:a16="http://schemas.microsoft.com/office/drawing/2014/main" id="{39BA31FF-C44A-45A0-E968-A453F9B79152}"/>
                </a:ext>
              </a:extLst>
            </p:cNvPr>
            <p:cNvSpPr/>
            <p:nvPr/>
          </p:nvSpPr>
          <p:spPr>
            <a:xfrm>
              <a:off x="611560" y="339502"/>
              <a:ext cx="288032" cy="288032"/>
            </a:xfrm>
            <a:prstGeom prst="chevron">
              <a:avLst/>
            </a:prstGeom>
            <a:solidFill>
              <a:srgbClr val="C12E31">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grpSp>
      <p:sp>
        <p:nvSpPr>
          <p:cNvPr id="25" name="矩形 21">
            <a:extLst>
              <a:ext uri="{FF2B5EF4-FFF2-40B4-BE49-F238E27FC236}">
                <a16:creationId xmlns:a16="http://schemas.microsoft.com/office/drawing/2014/main" id="{D07CE061-6CCD-CE61-1B30-B3D30BFFE41E}"/>
              </a:ext>
            </a:extLst>
          </p:cNvPr>
          <p:cNvSpPr/>
          <p:nvPr userDrawn="1"/>
        </p:nvSpPr>
        <p:spPr>
          <a:xfrm>
            <a:off x="7604623" y="2153036"/>
            <a:ext cx="4232160" cy="2883847"/>
          </a:xfrm>
          <a:prstGeom prst="rect">
            <a:avLst/>
          </a:prstGeom>
          <a:blipFill dpi="0" rotWithShape="1">
            <a:blip r:embed="rId1">
              <a:extLst>
                <a:ext uri="{28A0092B-C50C-407E-A947-70E740481C1C}">
                  <a14:useLocalDpi xmlns:a14="http://schemas.microsoft.com/office/drawing/2010/main" val="0"/>
                </a:ext>
              </a:extLst>
            </a:blip>
            <a:stretch>
              <a:fillRect/>
            </a:stretch>
          </a:blipFill>
          <a:ln w="25400">
            <a:solidFill>
              <a:srgbClr val="C12E31"/>
            </a:solidFill>
          </a:ln>
          <a:effectLst/>
        </p:spPr>
        <p:style>
          <a:lnRef idx="2">
            <a:schemeClr val="accent1">
              <a:shade val="50000"/>
            </a:schemeClr>
          </a:lnRef>
          <a:fillRef idx="1">
            <a:schemeClr val="accent1"/>
          </a:fillRef>
          <a:effectRef idx="0">
            <a:schemeClr val="accent1"/>
          </a:effectRef>
          <a:fontRef idx="minor">
            <a:schemeClr val="lt1"/>
          </a:fontRef>
        </p:style>
        <p:txBody>
          <a:bodyPr lIns="91401" tIns="45700" rIns="91401" bIns="457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solidFill>
                <a:prstClr val="white"/>
              </a:solidFill>
              <a:latin typeface="Noto Sans S Chinese Regular" panose="020b0500000000000000" pitchFamily="34" charset="-122"/>
              <a:ea typeface="Noto Sans S Chinese Regular" panose="020b0500000000000000" pitchFamily="34" charset="-122"/>
            </a:endParaRPr>
          </a:p>
        </p:txBody>
      </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2" presetClass="entr" presetSubtype="8" dur="500" accel="50000" decel="50000" fill="hold" grpId="0" nodeType="afterEffect">
                                  <p:stCondLst>
                                    <p:cond delay="0"/>
                                  </p:stCondLst>
                                  <p:childTnLst>
                                    <p:set>
                                      <p:cBhvr>
                                        <p:cTn id="20" dur="500" fill="hold">
                                          <p:stCondLst>
                                            <p:cond delay="0"/>
                                          </p:stCondLst>
                                        </p:cTn>
                                        <p:tgtEl>
                                          <p:spTgt spid="25"/>
                                        </p:tgtEl>
                                        <p:attrNameLst>
                                          <p:attrName>style.visibility</p:attrName>
                                        </p:attrNameLst>
                                      </p:cBhvr>
                                      <p:to>
                                        <p:strVal val="visible"/>
                                      </p:to>
                                    </p:set>
                                    <p:anim calcmode="lin" valueType="num">
                                      <p:cBhvr additive="base">
                                        <p:cTn id="21" dur="500" fill="hold"/>
                                        <p:tgtEl>
                                          <p:spTgt spid="25"/>
                                        </p:tgtEl>
                                        <p:attrNameLst>
                                          <p:attrName>ppt_x</p:attrName>
                                        </p:attrNameLst>
                                      </p:cBhvr>
                                      <p:tavLst>
                                        <p:tav tm="0">
                                          <p:val>
                                            <p:strVal val="0-#ppt_w/2"/>
                                          </p:val>
                                        </p:tav>
                                        <p:tav tm="100000">
                                          <p:val>
                                            <p:strVal val="#ppt_x"/>
                                          </p:val>
                                        </p:tav>
                                      </p:tavLst>
                                    </p:anim>
                                    <p:anim calcmode="lin" valueType="num">
                                      <p:cBhvr additive="base">
                                        <p:cTn id="22" dur="500" fill="hold"/>
                                        <p:tgtEl>
                                          <p:spTgt spid="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bldLvl="0" animBg="1"/>
    </p:bld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chemeClr val="tx1"/>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C12E31"/>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C12E31"/>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888474" y="4105876"/>
            <a:ext cx="3970552" cy="1829300"/>
          </a:xfrm>
          <a:prstGeom prst="rect">
            <a:avLst/>
          </a:prstGeom>
          <a:blipFill>
            <a:blip r:embed="rId1"/>
            <a:stretch>
              <a:fillRect/>
            </a:stretch>
          </a:blipFill>
          <a:ln w="28575" cap="flat">
            <a:solidFill>
              <a:srgbClr val="C12E31"/>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7" name="组合 34">
            <a:extLst>
              <a:ext uri="{FF2B5EF4-FFF2-40B4-BE49-F238E27FC236}">
                <a16:creationId xmlns:a16="http://schemas.microsoft.com/office/drawing/2014/main" id="{82E1A3D0-D679-40BC-1134-2D46DB4E4E12}"/>
              </a:ext>
            </a:extLst>
          </p:cNvPr>
          <p:cNvGrpSpPr/>
          <p:nvPr userDrawn="1"/>
        </p:nvGrpSpPr>
        <p:grpSpPr>
          <a:xfrm>
            <a:off x="99978" y="369535"/>
            <a:ext cx="672568" cy="384324"/>
            <a:chOff x="395536" y="339502"/>
            <a:chExt cx="504056" cy="288032"/>
          </a:xfrm>
        </p:grpSpPr>
        <p:sp>
          <p:nvSpPr>
            <p:cNvPr id="11" name="燕尾形 7">
              <a:extLst>
                <a:ext uri="{FF2B5EF4-FFF2-40B4-BE49-F238E27FC236}">
                  <a16:creationId xmlns:a16="http://schemas.microsoft.com/office/drawing/2014/main" id="{1951ADA5-3F62-FD76-D471-F4A3B7D3A250}"/>
                </a:ext>
              </a:extLst>
            </p:cNvPr>
            <p:cNvSpPr/>
            <p:nvPr/>
          </p:nvSpPr>
          <p:spPr>
            <a:xfrm>
              <a:off x="395536" y="339502"/>
              <a:ext cx="288032" cy="288032"/>
            </a:xfrm>
            <a:prstGeom prst="chevron">
              <a:avLst/>
            </a:prstGeom>
            <a:solidFill>
              <a:srgbClr val="C12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sp>
          <p:nvSpPr>
            <p:cNvPr id="12" name="燕尾形 8">
              <a:extLst>
                <a:ext uri="{FF2B5EF4-FFF2-40B4-BE49-F238E27FC236}">
                  <a16:creationId xmlns:a16="http://schemas.microsoft.com/office/drawing/2014/main" id="{4449BB23-8214-EF30-D1B3-F09FF2A7B491}"/>
                </a:ext>
              </a:extLst>
            </p:cNvPr>
            <p:cNvSpPr/>
            <p:nvPr/>
          </p:nvSpPr>
          <p:spPr>
            <a:xfrm>
              <a:off x="611560" y="339502"/>
              <a:ext cx="288032" cy="288032"/>
            </a:xfrm>
            <a:prstGeom prst="chevron">
              <a:avLst/>
            </a:prstGeom>
            <a:solidFill>
              <a:srgbClr val="C12E31">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grpSp>
      <p:sp>
        <p:nvSpPr>
          <p:cNvPr id="13" name="矩形 21">
            <a:extLst>
              <a:ext uri="{FF2B5EF4-FFF2-40B4-BE49-F238E27FC236}">
                <a16:creationId xmlns:a16="http://schemas.microsoft.com/office/drawing/2014/main" id="{6B96B743-C5A3-2654-FD67-D0F6C3D8667D}"/>
              </a:ext>
            </a:extLst>
          </p:cNvPr>
          <p:cNvSpPr/>
          <p:nvPr userDrawn="1"/>
        </p:nvSpPr>
        <p:spPr>
          <a:xfrm>
            <a:off x="7395012" y="1468799"/>
            <a:ext cx="3940796" cy="2158321"/>
          </a:xfrm>
          <a:prstGeom prst="rect">
            <a:avLst/>
          </a:prstGeom>
          <a:blipFill dpi="0" rotWithShape="1">
            <a:blip r:embed="rId2">
              <a:extLst>
                <a:ext uri="{28A0092B-C50C-407E-A947-70E740481C1C}">
                  <a14:useLocalDpi xmlns:a14="http://schemas.microsoft.com/office/drawing/2010/main" val="0"/>
                </a:ext>
              </a:extLst>
            </a:blip>
            <a:stretch>
              <a:fillRect/>
            </a:stretch>
          </a:blipFill>
          <a:ln w="25400">
            <a:solidFill>
              <a:srgbClr val="C12E31"/>
            </a:solidFill>
          </a:ln>
          <a:effectLst/>
        </p:spPr>
        <p:style>
          <a:lnRef idx="2">
            <a:schemeClr val="accent1">
              <a:shade val="50000"/>
            </a:schemeClr>
          </a:lnRef>
          <a:fillRef idx="1">
            <a:schemeClr val="accent1"/>
          </a:fillRef>
          <a:effectRef idx="0">
            <a:schemeClr val="accent1"/>
          </a:effectRef>
          <a:fontRef idx="minor">
            <a:schemeClr val="lt1"/>
          </a:fontRef>
        </p:style>
        <p:txBody>
          <a:bodyPr lIns="91401" tIns="45700" rIns="91401" bIns="457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solidFill>
                <a:prstClr val="white"/>
              </a:solidFill>
              <a:latin typeface="Noto Sans S Chinese Regular" panose="020b0500000000000000" pitchFamily="34" charset="-122"/>
              <a:ea typeface="Noto Sans S Chinese Regular" panose="020b0500000000000000" pitchFamily="34" charset="-122"/>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accel="50000" decel="50000" fill="hold" grpId="0" nodeType="afterEffect">
                                  <p:stCondLst>
                                    <p:cond delay="0"/>
                                  </p:stCondLst>
                                  <p:childTnLst>
                                    <p:set>
                                      <p:cBhvr>
                                        <p:cTn id="6" dur="500"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chemeClr val="tx1"/>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188922" y="999048"/>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C00000"/>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2" name="组合 34">
            <a:extLst>
              <a:ext uri="{FF2B5EF4-FFF2-40B4-BE49-F238E27FC236}">
                <a16:creationId xmlns:a16="http://schemas.microsoft.com/office/drawing/2014/main" id="{8CECD693-E32A-5C5C-E567-12D3B4DA0EA5}"/>
              </a:ext>
            </a:extLst>
          </p:cNvPr>
          <p:cNvGrpSpPr/>
          <p:nvPr userDrawn="1"/>
        </p:nvGrpSpPr>
        <p:grpSpPr>
          <a:xfrm>
            <a:off x="99978" y="369535"/>
            <a:ext cx="672568" cy="384324"/>
            <a:chOff x="395536" y="339502"/>
            <a:chExt cx="504056" cy="288032"/>
          </a:xfrm>
        </p:grpSpPr>
        <p:sp>
          <p:nvSpPr>
            <p:cNvPr id="3" name="燕尾形 7">
              <a:extLst>
                <a:ext uri="{FF2B5EF4-FFF2-40B4-BE49-F238E27FC236}">
                  <a16:creationId xmlns:a16="http://schemas.microsoft.com/office/drawing/2014/main" id="{E6F3778F-7710-02C2-96F3-E297AF02CC9C}"/>
                </a:ext>
              </a:extLst>
            </p:cNvPr>
            <p:cNvSpPr/>
            <p:nvPr/>
          </p:nvSpPr>
          <p:spPr>
            <a:xfrm>
              <a:off x="395536" y="339502"/>
              <a:ext cx="288032" cy="288032"/>
            </a:xfrm>
            <a:prstGeom prst="chevron">
              <a:avLst/>
            </a:prstGeom>
            <a:solidFill>
              <a:srgbClr val="C12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sp>
          <p:nvSpPr>
            <p:cNvPr id="8" name="燕尾形 8">
              <a:extLst>
                <a:ext uri="{FF2B5EF4-FFF2-40B4-BE49-F238E27FC236}">
                  <a16:creationId xmlns:a16="http://schemas.microsoft.com/office/drawing/2014/main" id="{7939E56E-68F8-1F24-2400-59A07DF91A59}"/>
                </a:ext>
              </a:extLst>
            </p:cNvPr>
            <p:cNvSpPr/>
            <p:nvPr/>
          </p:nvSpPr>
          <p:spPr>
            <a:xfrm>
              <a:off x="611560" y="339502"/>
              <a:ext cx="288032" cy="288032"/>
            </a:xfrm>
            <a:prstGeom prst="chevron">
              <a:avLst/>
            </a:prstGeom>
            <a:solidFill>
              <a:srgbClr val="C12E31">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grpSp>
      <p:grpSp>
        <p:nvGrpSpPr>
          <p:cNvPr id="22" name="Group 21">
            <a:extLst>
              <a:ext uri="{FF2B5EF4-FFF2-40B4-BE49-F238E27FC236}">
                <a16:creationId xmlns:a16="http://schemas.microsoft.com/office/drawing/2014/main" id="{235049DB-D4E3-FB54-C735-09892055C3AC}"/>
              </a:ext>
            </a:extLst>
          </p:cNvPr>
          <p:cNvGrpSpPr/>
          <p:nvPr userDrawn="1"/>
        </p:nvGrpSpPr>
        <p:grpSpPr>
          <a:xfrm>
            <a:off x="292140" y="2286552"/>
            <a:ext cx="1568450" cy="1568450"/>
            <a:chOff x="4107180" y="2115820"/>
            <a:chExt cx="1568450" cy="1568450"/>
          </a:xfrm>
        </p:grpSpPr>
        <p:sp>
          <p:nvSpPr>
            <p:cNvPr id="20" name="椭圆 29">
              <a:extLst>
                <a:ext uri="{FF2B5EF4-FFF2-40B4-BE49-F238E27FC236}">
                  <a16:creationId xmlns:a16="http://schemas.microsoft.com/office/drawing/2014/main" id="{FF3A74B4-B656-F036-9F37-22695462FE04}"/>
                </a:ext>
              </a:extLst>
            </p:cNvPr>
            <p:cNvSpPr/>
            <p:nvPr userDrawn="1"/>
          </p:nvSpPr>
          <p:spPr>
            <a:xfrm>
              <a:off x="4107180" y="2115820"/>
              <a:ext cx="1568450" cy="1568450"/>
            </a:xfrm>
            <a:prstGeom prst="ellipse">
              <a:avLst/>
            </a:prstGeom>
            <a:solidFill>
              <a:srgbClr val="C12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KSO_Shape">
              <a:extLst>
                <a:ext uri="{FF2B5EF4-FFF2-40B4-BE49-F238E27FC236}">
                  <a16:creationId xmlns:a16="http://schemas.microsoft.com/office/drawing/2014/main" id="{9B1601B3-61F2-E345-EF4B-B4405FB09195}"/>
                </a:ext>
              </a:extLst>
            </p:cNvPr>
            <p:cNvSpPr/>
            <p:nvPr userDrawn="1"/>
          </p:nvSpPr>
          <p:spPr bwMode="auto">
            <a:xfrm>
              <a:off x="4525645" y="2468880"/>
              <a:ext cx="608965" cy="758190"/>
            </a:xfrm>
            <a:custGeom>
              <a:gdLst>
                <a:gd name="T0" fmla="*/ 1652585 w 5505447"/>
                <a:gd name="T1" fmla="*/ 4997450 h 6858000"/>
                <a:gd name="T2" fmla="*/ 1652586 w 5505447"/>
                <a:gd name="T3" fmla="*/ 4335463 h 6858000"/>
                <a:gd name="T4" fmla="*/ 4694235 w 5505447"/>
                <a:gd name="T5" fmla="*/ 4089400 h 6858000"/>
                <a:gd name="T6" fmla="*/ 3722685 w 5505447"/>
                <a:gd name="T7" fmla="*/ 3795713 h 6858000"/>
                <a:gd name="T8" fmla="*/ 2624135 w 5505447"/>
                <a:gd name="T9" fmla="*/ 3611563 h 6858000"/>
                <a:gd name="T10" fmla="*/ 2881310 w 5505447"/>
                <a:gd name="T11" fmla="*/ 4089401 h 6858000"/>
                <a:gd name="T12" fmla="*/ 3722685 w 5505447"/>
                <a:gd name="T13" fmla="*/ 3071816 h 6858000"/>
                <a:gd name="T14" fmla="*/ 2624135 w 5505447"/>
                <a:gd name="T15" fmla="*/ 2995616 h 6858000"/>
                <a:gd name="T16" fmla="*/ 3722685 w 5505447"/>
                <a:gd name="T17" fmla="*/ 2703514 h 6858000"/>
                <a:gd name="T18" fmla="*/ 3544885 w 5505447"/>
                <a:gd name="T19" fmla="*/ 2517776 h 6858000"/>
                <a:gd name="T20" fmla="*/ 811212 w 5505447"/>
                <a:gd name="T21" fmla="*/ 3181354 h 6858000"/>
                <a:gd name="T22" fmla="*/ 1652588 w 5505447"/>
                <a:gd name="T23" fmla="*/ 1979617 h 6858000"/>
                <a:gd name="T24" fmla="*/ 2624135 w 5505447"/>
                <a:gd name="T25" fmla="*/ 1903417 h 6858000"/>
                <a:gd name="T26" fmla="*/ 1652588 w 5505447"/>
                <a:gd name="T27" fmla="*/ 1609729 h 6858000"/>
                <a:gd name="T28" fmla="*/ 3544885 w 5505447"/>
                <a:gd name="T29" fmla="*/ 1609728 h 6858000"/>
                <a:gd name="T30" fmla="*/ 4728059 w 5505447"/>
                <a:gd name="T31" fmla="*/ 5365062 h 6858000"/>
                <a:gd name="T32" fmla="*/ 550863 w 5505447"/>
                <a:gd name="T33" fmla="*/ 830266 h 6858000"/>
                <a:gd name="T34" fmla="*/ 3519813 w 5505447"/>
                <a:gd name="T35" fmla="*/ 482329 h 6858000"/>
                <a:gd name="T36" fmla="*/ 3474335 w 5505447"/>
                <a:gd name="T37" fmla="*/ 533264 h 6858000"/>
                <a:gd name="T38" fmla="*/ 3463913 w 5505447"/>
                <a:gd name="T39" fmla="*/ 603618 h 6858000"/>
                <a:gd name="T40" fmla="*/ 3493284 w 5505447"/>
                <a:gd name="T41" fmla="*/ 665695 h 6858000"/>
                <a:gd name="T42" fmla="*/ 3551394 w 5505447"/>
                <a:gd name="T43" fmla="*/ 701349 h 6858000"/>
                <a:gd name="T44" fmla="*/ 3622453 w 5505447"/>
                <a:gd name="T45" fmla="*/ 697848 h 6858000"/>
                <a:gd name="T46" fmla="*/ 3676773 w 5505447"/>
                <a:gd name="T47" fmla="*/ 656781 h 6858000"/>
                <a:gd name="T48" fmla="*/ 3700143 w 5505447"/>
                <a:gd name="T49" fmla="*/ 591521 h 6858000"/>
                <a:gd name="T50" fmla="*/ 3683405 w 5505447"/>
                <a:gd name="T51" fmla="*/ 523077 h 6858000"/>
                <a:gd name="T52" fmla="*/ 3632875 w 5505447"/>
                <a:gd name="T53" fmla="*/ 477235 h 6858000"/>
                <a:gd name="T54" fmla="*/ 1963242 w 5505447"/>
                <a:gd name="T55" fmla="*/ 465775 h 6858000"/>
                <a:gd name="T56" fmla="*/ 1899340 w 5505447"/>
                <a:gd name="T57" fmla="*/ 492516 h 6858000"/>
                <a:gd name="T58" fmla="*/ 1861189 w 5505447"/>
                <a:gd name="T59" fmla="*/ 549499 h 6858000"/>
                <a:gd name="T60" fmla="*/ 1861189 w 5505447"/>
                <a:gd name="T61" fmla="*/ 620808 h 6858000"/>
                <a:gd name="T62" fmla="*/ 1899340 w 5505447"/>
                <a:gd name="T63" fmla="*/ 677792 h 6858000"/>
                <a:gd name="T64" fmla="*/ 1963242 w 5505447"/>
                <a:gd name="T65" fmla="*/ 704533 h 6858000"/>
                <a:gd name="T66" fmla="*/ 2032549 w 5505447"/>
                <a:gd name="T67" fmla="*/ 690526 h 6858000"/>
                <a:gd name="T68" fmla="*/ 2080873 w 5505447"/>
                <a:gd name="T69" fmla="*/ 642456 h 6858000"/>
                <a:gd name="T70" fmla="*/ 2094861 w 5505447"/>
                <a:gd name="T71" fmla="*/ 572739 h 6858000"/>
                <a:gd name="T72" fmla="*/ 2067838 w 5505447"/>
                <a:gd name="T73" fmla="*/ 509070 h 6858000"/>
                <a:gd name="T74" fmla="*/ 2010930 w 5505447"/>
                <a:gd name="T75" fmla="*/ 470550 h 6858000"/>
                <a:gd name="T76" fmla="*/ 4885370 w 5505447"/>
                <a:gd name="T77" fmla="*/ 295278 h 6858000"/>
                <a:gd name="T78" fmla="*/ 5069837 w 5505447"/>
                <a:gd name="T79" fmla="*/ 323534 h 6858000"/>
                <a:gd name="T80" fmla="*/ 5232080 w 5505447"/>
                <a:gd name="T81" fmla="*/ 401318 h 6858000"/>
                <a:gd name="T82" fmla="*/ 5363842 w 5505447"/>
                <a:gd name="T83" fmla="*/ 521327 h 6858000"/>
                <a:gd name="T84" fmla="*/ 5456552 w 5505447"/>
                <a:gd name="T85" fmla="*/ 674037 h 6858000"/>
                <a:gd name="T86" fmla="*/ 5502272 w 5505447"/>
                <a:gd name="T87" fmla="*/ 852146 h 6858000"/>
                <a:gd name="T88" fmla="*/ 5495605 w 5505447"/>
                <a:gd name="T89" fmla="*/ 6347485 h 6858000"/>
                <a:gd name="T90" fmla="*/ 5437502 w 5505447"/>
                <a:gd name="T91" fmla="*/ 6520197 h 6858000"/>
                <a:gd name="T92" fmla="*/ 5333997 w 5505447"/>
                <a:gd name="T93" fmla="*/ 6665922 h 6858000"/>
                <a:gd name="T94" fmla="*/ 5193980 w 5505447"/>
                <a:gd name="T95" fmla="*/ 6775772 h 6858000"/>
                <a:gd name="T96" fmla="*/ 5025387 w 5505447"/>
                <a:gd name="T97" fmla="*/ 6842126 h 6858000"/>
                <a:gd name="T98" fmla="*/ 588010 w 5505447"/>
                <a:gd name="T99" fmla="*/ 6857048 h 6858000"/>
                <a:gd name="T100" fmla="*/ 406718 w 5505447"/>
                <a:gd name="T101" fmla="*/ 6820220 h 6858000"/>
                <a:gd name="T102" fmla="*/ 248920 w 5505447"/>
                <a:gd name="T103" fmla="*/ 6734499 h 6858000"/>
                <a:gd name="T104" fmla="*/ 123190 w 5505447"/>
                <a:gd name="T105" fmla="*/ 6609092 h 6858000"/>
                <a:gd name="T106" fmla="*/ 37465 w 5505447"/>
                <a:gd name="T107" fmla="*/ 6450985 h 6858000"/>
                <a:gd name="T108" fmla="*/ 953 w 5505447"/>
                <a:gd name="T109" fmla="*/ 6270019 h 6858000"/>
                <a:gd name="T110" fmla="*/ 15875 w 5505447"/>
                <a:gd name="T111" fmla="*/ 775315 h 6858000"/>
                <a:gd name="T112" fmla="*/ 82233 w 5505447"/>
                <a:gd name="T113" fmla="*/ 606731 h 6858000"/>
                <a:gd name="T114" fmla="*/ 192088 w 5505447"/>
                <a:gd name="T115" fmla="*/ 466720 h 6858000"/>
                <a:gd name="T116" fmla="*/ 337820 w 5505447"/>
                <a:gd name="T117" fmla="*/ 363220 h 6858000"/>
                <a:gd name="T118" fmla="*/ 510223 w 5505447"/>
                <a:gd name="T119" fmla="*/ 305120 h 68580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505447" h="6858000">
                  <a:moveTo>
                    <a:pt x="4951951" y="5119688"/>
                  </a:moveTo>
                  <a:lnTo>
                    <a:pt x="4954585" y="5119688"/>
                  </a:lnTo>
                  <a:lnTo>
                    <a:pt x="4953367" y="5121008"/>
                  </a:lnTo>
                  <a:lnTo>
                    <a:pt x="4951951" y="5119688"/>
                  </a:lnTo>
                  <a:close/>
                  <a:moveTo>
                    <a:pt x="3981447" y="5119688"/>
                  </a:moveTo>
                  <a:lnTo>
                    <a:pt x="4951950" y="5119688"/>
                  </a:lnTo>
                  <a:lnTo>
                    <a:pt x="3981447" y="6160425"/>
                  </a:lnTo>
                  <a:lnTo>
                    <a:pt x="3981447" y="5119688"/>
                  </a:lnTo>
                  <a:close/>
                  <a:moveTo>
                    <a:pt x="1652585" y="4889500"/>
                  </a:moveTo>
                  <a:lnTo>
                    <a:pt x="2624135" y="4889500"/>
                  </a:lnTo>
                  <a:lnTo>
                    <a:pt x="2624135" y="4997450"/>
                  </a:lnTo>
                  <a:lnTo>
                    <a:pt x="1652585" y="4997450"/>
                  </a:lnTo>
                  <a:lnTo>
                    <a:pt x="1652585" y="4889500"/>
                  </a:lnTo>
                  <a:close/>
                  <a:moveTo>
                    <a:pt x="1652585" y="4705350"/>
                  </a:moveTo>
                  <a:lnTo>
                    <a:pt x="2624135" y="4705350"/>
                  </a:lnTo>
                  <a:lnTo>
                    <a:pt x="2624135" y="4813300"/>
                  </a:lnTo>
                  <a:lnTo>
                    <a:pt x="1652585" y="4813300"/>
                  </a:lnTo>
                  <a:lnTo>
                    <a:pt x="1652585" y="4705350"/>
                  </a:lnTo>
                  <a:close/>
                  <a:moveTo>
                    <a:pt x="1652585" y="4519613"/>
                  </a:moveTo>
                  <a:lnTo>
                    <a:pt x="2624135" y="4519613"/>
                  </a:lnTo>
                  <a:lnTo>
                    <a:pt x="2624135" y="4629151"/>
                  </a:lnTo>
                  <a:lnTo>
                    <a:pt x="1652585" y="4629151"/>
                  </a:lnTo>
                  <a:lnTo>
                    <a:pt x="1652585" y="4519613"/>
                  </a:lnTo>
                  <a:close/>
                  <a:moveTo>
                    <a:pt x="1652586" y="4335463"/>
                  </a:moveTo>
                  <a:lnTo>
                    <a:pt x="2624135" y="4335463"/>
                  </a:lnTo>
                  <a:lnTo>
                    <a:pt x="2624135" y="4443413"/>
                  </a:lnTo>
                  <a:lnTo>
                    <a:pt x="1652586" y="4443413"/>
                  </a:lnTo>
                  <a:lnTo>
                    <a:pt x="1652586" y="4335463"/>
                  </a:lnTo>
                  <a:close/>
                  <a:moveTo>
                    <a:pt x="811210" y="4335463"/>
                  </a:moveTo>
                  <a:lnTo>
                    <a:pt x="1474786" y="4335463"/>
                  </a:lnTo>
                  <a:lnTo>
                    <a:pt x="1474786" y="4997451"/>
                  </a:lnTo>
                  <a:lnTo>
                    <a:pt x="811210" y="4997451"/>
                  </a:lnTo>
                  <a:lnTo>
                    <a:pt x="811210" y="4335463"/>
                  </a:lnTo>
                  <a:close/>
                  <a:moveTo>
                    <a:pt x="3722685" y="3981450"/>
                  </a:moveTo>
                  <a:lnTo>
                    <a:pt x="4694235" y="3981450"/>
                  </a:lnTo>
                  <a:lnTo>
                    <a:pt x="4694235" y="4089400"/>
                  </a:lnTo>
                  <a:lnTo>
                    <a:pt x="3722685" y="4089400"/>
                  </a:lnTo>
                  <a:lnTo>
                    <a:pt x="3722685" y="3981450"/>
                  </a:lnTo>
                  <a:close/>
                  <a:moveTo>
                    <a:pt x="1652586" y="3981450"/>
                  </a:moveTo>
                  <a:lnTo>
                    <a:pt x="2624135" y="3981450"/>
                  </a:lnTo>
                  <a:lnTo>
                    <a:pt x="2624135" y="4089400"/>
                  </a:lnTo>
                  <a:lnTo>
                    <a:pt x="1652586" y="4089400"/>
                  </a:lnTo>
                  <a:lnTo>
                    <a:pt x="1652586" y="3981450"/>
                  </a:lnTo>
                  <a:close/>
                  <a:moveTo>
                    <a:pt x="3722685" y="3795713"/>
                  </a:moveTo>
                  <a:lnTo>
                    <a:pt x="4694235" y="3795713"/>
                  </a:lnTo>
                  <a:lnTo>
                    <a:pt x="4694235" y="3905251"/>
                  </a:lnTo>
                  <a:lnTo>
                    <a:pt x="3722685" y="3905251"/>
                  </a:lnTo>
                  <a:lnTo>
                    <a:pt x="3722685" y="3795713"/>
                  </a:lnTo>
                  <a:close/>
                  <a:moveTo>
                    <a:pt x="1652586" y="3795713"/>
                  </a:moveTo>
                  <a:lnTo>
                    <a:pt x="2624135" y="3795713"/>
                  </a:lnTo>
                  <a:lnTo>
                    <a:pt x="2624135" y="3905251"/>
                  </a:lnTo>
                  <a:lnTo>
                    <a:pt x="1652586" y="3905251"/>
                  </a:lnTo>
                  <a:lnTo>
                    <a:pt x="1652586" y="3795713"/>
                  </a:lnTo>
                  <a:close/>
                  <a:moveTo>
                    <a:pt x="3722685" y="3611563"/>
                  </a:moveTo>
                  <a:lnTo>
                    <a:pt x="4694235" y="3611563"/>
                  </a:lnTo>
                  <a:lnTo>
                    <a:pt x="4694235" y="3719513"/>
                  </a:lnTo>
                  <a:lnTo>
                    <a:pt x="3722685" y="3719513"/>
                  </a:lnTo>
                  <a:lnTo>
                    <a:pt x="3722685" y="3611563"/>
                  </a:lnTo>
                  <a:close/>
                  <a:moveTo>
                    <a:pt x="1652586" y="3611563"/>
                  </a:moveTo>
                  <a:lnTo>
                    <a:pt x="2624135" y="3611563"/>
                  </a:lnTo>
                  <a:lnTo>
                    <a:pt x="2624135" y="3719513"/>
                  </a:lnTo>
                  <a:lnTo>
                    <a:pt x="1652586" y="3719513"/>
                  </a:lnTo>
                  <a:lnTo>
                    <a:pt x="1652586" y="3611563"/>
                  </a:lnTo>
                  <a:close/>
                  <a:moveTo>
                    <a:pt x="3722685" y="3427415"/>
                  </a:moveTo>
                  <a:lnTo>
                    <a:pt x="4694235" y="3427415"/>
                  </a:lnTo>
                  <a:lnTo>
                    <a:pt x="4694235" y="3535363"/>
                  </a:lnTo>
                  <a:lnTo>
                    <a:pt x="3722685" y="3535363"/>
                  </a:lnTo>
                  <a:lnTo>
                    <a:pt x="3722685" y="3427415"/>
                  </a:lnTo>
                  <a:close/>
                  <a:moveTo>
                    <a:pt x="2881310" y="3427415"/>
                  </a:moveTo>
                  <a:lnTo>
                    <a:pt x="3544885" y="3427415"/>
                  </a:lnTo>
                  <a:lnTo>
                    <a:pt x="3544885" y="4089401"/>
                  </a:lnTo>
                  <a:lnTo>
                    <a:pt x="2881310" y="4089401"/>
                  </a:lnTo>
                  <a:lnTo>
                    <a:pt x="2881310" y="3427415"/>
                  </a:lnTo>
                  <a:close/>
                  <a:moveTo>
                    <a:pt x="1652586" y="3427415"/>
                  </a:moveTo>
                  <a:lnTo>
                    <a:pt x="2624135" y="3427415"/>
                  </a:lnTo>
                  <a:lnTo>
                    <a:pt x="2624135" y="3535365"/>
                  </a:lnTo>
                  <a:lnTo>
                    <a:pt x="1652586" y="3535365"/>
                  </a:lnTo>
                  <a:lnTo>
                    <a:pt x="1652586" y="3427415"/>
                  </a:lnTo>
                  <a:close/>
                  <a:moveTo>
                    <a:pt x="811211" y="3427415"/>
                  </a:moveTo>
                  <a:lnTo>
                    <a:pt x="1474786" y="3427415"/>
                  </a:lnTo>
                  <a:lnTo>
                    <a:pt x="1474786" y="4089401"/>
                  </a:lnTo>
                  <a:lnTo>
                    <a:pt x="811211" y="4089401"/>
                  </a:lnTo>
                  <a:lnTo>
                    <a:pt x="811211" y="3427415"/>
                  </a:lnTo>
                  <a:close/>
                  <a:moveTo>
                    <a:pt x="3722685" y="3071816"/>
                  </a:moveTo>
                  <a:lnTo>
                    <a:pt x="4694235" y="3071816"/>
                  </a:lnTo>
                  <a:lnTo>
                    <a:pt x="4694235" y="3181354"/>
                  </a:lnTo>
                  <a:lnTo>
                    <a:pt x="3722685" y="3181354"/>
                  </a:lnTo>
                  <a:lnTo>
                    <a:pt x="3722685" y="3071816"/>
                  </a:lnTo>
                  <a:close/>
                  <a:moveTo>
                    <a:pt x="1652587" y="3071816"/>
                  </a:moveTo>
                  <a:lnTo>
                    <a:pt x="2624135" y="3071816"/>
                  </a:lnTo>
                  <a:lnTo>
                    <a:pt x="2624135" y="3181354"/>
                  </a:lnTo>
                  <a:lnTo>
                    <a:pt x="1652587" y="3181354"/>
                  </a:lnTo>
                  <a:lnTo>
                    <a:pt x="1652587" y="3071816"/>
                  </a:lnTo>
                  <a:close/>
                  <a:moveTo>
                    <a:pt x="1652587" y="2887666"/>
                  </a:moveTo>
                  <a:lnTo>
                    <a:pt x="2624135" y="2887666"/>
                  </a:lnTo>
                  <a:lnTo>
                    <a:pt x="2624135" y="2995616"/>
                  </a:lnTo>
                  <a:lnTo>
                    <a:pt x="1652587" y="2995616"/>
                  </a:lnTo>
                  <a:lnTo>
                    <a:pt x="1652587" y="2887666"/>
                  </a:lnTo>
                  <a:close/>
                  <a:moveTo>
                    <a:pt x="3722685" y="2887665"/>
                  </a:moveTo>
                  <a:lnTo>
                    <a:pt x="4694235" y="2887665"/>
                  </a:lnTo>
                  <a:lnTo>
                    <a:pt x="4694235" y="2995615"/>
                  </a:lnTo>
                  <a:lnTo>
                    <a:pt x="3722685" y="2995615"/>
                  </a:lnTo>
                  <a:lnTo>
                    <a:pt x="3722685" y="2887665"/>
                  </a:lnTo>
                  <a:close/>
                  <a:moveTo>
                    <a:pt x="3722685" y="2703514"/>
                  </a:moveTo>
                  <a:lnTo>
                    <a:pt x="4694235" y="2703514"/>
                  </a:lnTo>
                  <a:lnTo>
                    <a:pt x="4694235" y="2811465"/>
                  </a:lnTo>
                  <a:lnTo>
                    <a:pt x="3722685" y="2811465"/>
                  </a:lnTo>
                  <a:lnTo>
                    <a:pt x="3722685" y="2703514"/>
                  </a:lnTo>
                  <a:close/>
                  <a:moveTo>
                    <a:pt x="1652587" y="2703514"/>
                  </a:moveTo>
                  <a:lnTo>
                    <a:pt x="2624135" y="2703514"/>
                  </a:lnTo>
                  <a:lnTo>
                    <a:pt x="2624135" y="2811465"/>
                  </a:lnTo>
                  <a:lnTo>
                    <a:pt x="1652587" y="2811465"/>
                  </a:lnTo>
                  <a:lnTo>
                    <a:pt x="1652587" y="2703514"/>
                  </a:lnTo>
                  <a:close/>
                  <a:moveTo>
                    <a:pt x="3722685" y="2517776"/>
                  </a:moveTo>
                  <a:lnTo>
                    <a:pt x="4694235" y="2517776"/>
                  </a:lnTo>
                  <a:lnTo>
                    <a:pt x="4694235" y="2627315"/>
                  </a:lnTo>
                  <a:lnTo>
                    <a:pt x="3722685" y="2627315"/>
                  </a:lnTo>
                  <a:lnTo>
                    <a:pt x="3722685" y="2517776"/>
                  </a:lnTo>
                  <a:close/>
                  <a:moveTo>
                    <a:pt x="2881310" y="2517776"/>
                  </a:moveTo>
                  <a:lnTo>
                    <a:pt x="3544885" y="2517776"/>
                  </a:lnTo>
                  <a:lnTo>
                    <a:pt x="3544885" y="3181354"/>
                  </a:lnTo>
                  <a:lnTo>
                    <a:pt x="2881310" y="3181354"/>
                  </a:lnTo>
                  <a:lnTo>
                    <a:pt x="2881310" y="2517776"/>
                  </a:lnTo>
                  <a:close/>
                  <a:moveTo>
                    <a:pt x="1652587" y="2517776"/>
                  </a:moveTo>
                  <a:lnTo>
                    <a:pt x="2624135" y="2517776"/>
                  </a:lnTo>
                  <a:lnTo>
                    <a:pt x="2624135" y="2627315"/>
                  </a:lnTo>
                  <a:lnTo>
                    <a:pt x="1652587" y="2627315"/>
                  </a:lnTo>
                  <a:lnTo>
                    <a:pt x="1652587" y="2517776"/>
                  </a:lnTo>
                  <a:close/>
                  <a:moveTo>
                    <a:pt x="811212" y="2517776"/>
                  </a:moveTo>
                  <a:lnTo>
                    <a:pt x="1474787" y="2517776"/>
                  </a:lnTo>
                  <a:lnTo>
                    <a:pt x="1474787" y="3181354"/>
                  </a:lnTo>
                  <a:lnTo>
                    <a:pt x="811212" y="3181354"/>
                  </a:lnTo>
                  <a:lnTo>
                    <a:pt x="811212" y="2517776"/>
                  </a:lnTo>
                  <a:close/>
                  <a:moveTo>
                    <a:pt x="3722685" y="2163766"/>
                  </a:moveTo>
                  <a:lnTo>
                    <a:pt x="4694235" y="2163766"/>
                  </a:lnTo>
                  <a:lnTo>
                    <a:pt x="4694235" y="2273303"/>
                  </a:lnTo>
                  <a:lnTo>
                    <a:pt x="3722685" y="2273303"/>
                  </a:lnTo>
                  <a:lnTo>
                    <a:pt x="3722685" y="2163766"/>
                  </a:lnTo>
                  <a:close/>
                  <a:moveTo>
                    <a:pt x="1652588" y="2163766"/>
                  </a:moveTo>
                  <a:lnTo>
                    <a:pt x="2624135" y="2163766"/>
                  </a:lnTo>
                  <a:lnTo>
                    <a:pt x="2624135" y="2273304"/>
                  </a:lnTo>
                  <a:lnTo>
                    <a:pt x="1652588" y="2273304"/>
                  </a:lnTo>
                  <a:lnTo>
                    <a:pt x="1652588" y="2163766"/>
                  </a:lnTo>
                  <a:close/>
                  <a:moveTo>
                    <a:pt x="1652588" y="1979617"/>
                  </a:moveTo>
                  <a:lnTo>
                    <a:pt x="2624135" y="1979617"/>
                  </a:lnTo>
                  <a:lnTo>
                    <a:pt x="2624135" y="2087566"/>
                  </a:lnTo>
                  <a:lnTo>
                    <a:pt x="1652588" y="2087566"/>
                  </a:lnTo>
                  <a:lnTo>
                    <a:pt x="1652588" y="1979617"/>
                  </a:lnTo>
                  <a:close/>
                  <a:moveTo>
                    <a:pt x="3722685" y="1979616"/>
                  </a:moveTo>
                  <a:lnTo>
                    <a:pt x="4694235" y="1979616"/>
                  </a:lnTo>
                  <a:lnTo>
                    <a:pt x="4694235" y="2087566"/>
                  </a:lnTo>
                  <a:lnTo>
                    <a:pt x="3722685" y="2087566"/>
                  </a:lnTo>
                  <a:lnTo>
                    <a:pt x="3722685" y="1979616"/>
                  </a:lnTo>
                  <a:close/>
                  <a:moveTo>
                    <a:pt x="1652588" y="1793879"/>
                  </a:moveTo>
                  <a:lnTo>
                    <a:pt x="2624135" y="1793879"/>
                  </a:lnTo>
                  <a:lnTo>
                    <a:pt x="2624135" y="1903417"/>
                  </a:lnTo>
                  <a:lnTo>
                    <a:pt x="1652588" y="1903417"/>
                  </a:lnTo>
                  <a:lnTo>
                    <a:pt x="1652588" y="1793879"/>
                  </a:lnTo>
                  <a:close/>
                  <a:moveTo>
                    <a:pt x="3722685" y="1793878"/>
                  </a:moveTo>
                  <a:lnTo>
                    <a:pt x="4694235" y="1793878"/>
                  </a:lnTo>
                  <a:lnTo>
                    <a:pt x="4694235" y="1903416"/>
                  </a:lnTo>
                  <a:lnTo>
                    <a:pt x="3722685" y="1903416"/>
                  </a:lnTo>
                  <a:lnTo>
                    <a:pt x="3722685" y="1793878"/>
                  </a:lnTo>
                  <a:close/>
                  <a:moveTo>
                    <a:pt x="1652588" y="1609729"/>
                  </a:moveTo>
                  <a:lnTo>
                    <a:pt x="2624135" y="1609729"/>
                  </a:lnTo>
                  <a:lnTo>
                    <a:pt x="2624135" y="1719267"/>
                  </a:lnTo>
                  <a:lnTo>
                    <a:pt x="1652588" y="1719267"/>
                  </a:lnTo>
                  <a:lnTo>
                    <a:pt x="1652588" y="1609729"/>
                  </a:lnTo>
                  <a:close/>
                  <a:moveTo>
                    <a:pt x="811213" y="1609729"/>
                  </a:moveTo>
                  <a:lnTo>
                    <a:pt x="1474788" y="1609729"/>
                  </a:lnTo>
                  <a:lnTo>
                    <a:pt x="1474788" y="2273303"/>
                  </a:lnTo>
                  <a:lnTo>
                    <a:pt x="811213" y="2273303"/>
                  </a:lnTo>
                  <a:lnTo>
                    <a:pt x="811213" y="1609729"/>
                  </a:lnTo>
                  <a:close/>
                  <a:moveTo>
                    <a:pt x="3722685" y="1609728"/>
                  </a:moveTo>
                  <a:lnTo>
                    <a:pt x="4694235" y="1609728"/>
                  </a:lnTo>
                  <a:lnTo>
                    <a:pt x="4694235" y="1719266"/>
                  </a:lnTo>
                  <a:lnTo>
                    <a:pt x="3722685" y="1719266"/>
                  </a:lnTo>
                  <a:lnTo>
                    <a:pt x="3722685" y="1609728"/>
                  </a:lnTo>
                  <a:close/>
                  <a:moveTo>
                    <a:pt x="2881310" y="1609728"/>
                  </a:moveTo>
                  <a:lnTo>
                    <a:pt x="3544885" y="1609728"/>
                  </a:lnTo>
                  <a:lnTo>
                    <a:pt x="3544885" y="2273303"/>
                  </a:lnTo>
                  <a:lnTo>
                    <a:pt x="2881310" y="2273303"/>
                  </a:lnTo>
                  <a:lnTo>
                    <a:pt x="2881310" y="1609728"/>
                  </a:lnTo>
                  <a:close/>
                  <a:moveTo>
                    <a:pt x="550863" y="830266"/>
                  </a:moveTo>
                  <a:lnTo>
                    <a:pt x="550863" y="6173788"/>
                  </a:lnTo>
                  <a:lnTo>
                    <a:pt x="3970893" y="6173788"/>
                  </a:lnTo>
                  <a:lnTo>
                    <a:pt x="3972506" y="6175293"/>
                  </a:lnTo>
                  <a:lnTo>
                    <a:pt x="3973909" y="6173788"/>
                  </a:lnTo>
                  <a:lnTo>
                    <a:pt x="3981237" y="6173788"/>
                  </a:lnTo>
                  <a:lnTo>
                    <a:pt x="3981447" y="6173561"/>
                  </a:lnTo>
                  <a:lnTo>
                    <a:pt x="3981447" y="6165704"/>
                  </a:lnTo>
                  <a:lnTo>
                    <a:pt x="4728059" y="5365062"/>
                  </a:lnTo>
                  <a:lnTo>
                    <a:pt x="4609280" y="5493722"/>
                  </a:lnTo>
                  <a:lnTo>
                    <a:pt x="4732169" y="5360654"/>
                  </a:lnTo>
                  <a:lnTo>
                    <a:pt x="4954584" y="5122143"/>
                  </a:lnTo>
                  <a:lnTo>
                    <a:pt x="4953428" y="5121066"/>
                  </a:lnTo>
                  <a:lnTo>
                    <a:pt x="4954585" y="5119813"/>
                  </a:lnTo>
                  <a:lnTo>
                    <a:pt x="4954585" y="5119688"/>
                  </a:lnTo>
                  <a:lnTo>
                    <a:pt x="4954585" y="830266"/>
                  </a:lnTo>
                  <a:lnTo>
                    <a:pt x="3916359" y="830266"/>
                  </a:lnTo>
                  <a:lnTo>
                    <a:pt x="3916359" y="990601"/>
                  </a:lnTo>
                  <a:lnTo>
                    <a:pt x="1639884" y="990601"/>
                  </a:lnTo>
                  <a:lnTo>
                    <a:pt x="1639884" y="830266"/>
                  </a:lnTo>
                  <a:lnTo>
                    <a:pt x="550863" y="830266"/>
                  </a:lnTo>
                  <a:close/>
                  <a:moveTo>
                    <a:pt x="3581397" y="465138"/>
                  </a:moveTo>
                  <a:lnTo>
                    <a:pt x="3575396" y="465456"/>
                  </a:lnTo>
                  <a:lnTo>
                    <a:pt x="3569396" y="465775"/>
                  </a:lnTo>
                  <a:lnTo>
                    <a:pt x="3563079" y="466730"/>
                  </a:lnTo>
                  <a:lnTo>
                    <a:pt x="3557395" y="467685"/>
                  </a:lnTo>
                  <a:lnTo>
                    <a:pt x="3551394" y="468958"/>
                  </a:lnTo>
                  <a:lnTo>
                    <a:pt x="3546025" y="470550"/>
                  </a:lnTo>
                  <a:lnTo>
                    <a:pt x="3540656" y="472460"/>
                  </a:lnTo>
                  <a:lnTo>
                    <a:pt x="3534972" y="474688"/>
                  </a:lnTo>
                  <a:lnTo>
                    <a:pt x="3529919" y="477235"/>
                  </a:lnTo>
                  <a:lnTo>
                    <a:pt x="3524550" y="479782"/>
                  </a:lnTo>
                  <a:lnTo>
                    <a:pt x="3519813" y="482329"/>
                  </a:lnTo>
                  <a:lnTo>
                    <a:pt x="3514760" y="485831"/>
                  </a:lnTo>
                  <a:lnTo>
                    <a:pt x="3510338" y="489014"/>
                  </a:lnTo>
                  <a:lnTo>
                    <a:pt x="3505917" y="492516"/>
                  </a:lnTo>
                  <a:lnTo>
                    <a:pt x="3501495" y="496654"/>
                  </a:lnTo>
                  <a:lnTo>
                    <a:pt x="3497390" y="500474"/>
                  </a:lnTo>
                  <a:lnTo>
                    <a:pt x="3493284" y="504294"/>
                  </a:lnTo>
                  <a:lnTo>
                    <a:pt x="3489494" y="509070"/>
                  </a:lnTo>
                  <a:lnTo>
                    <a:pt x="3486020" y="513526"/>
                  </a:lnTo>
                  <a:lnTo>
                    <a:pt x="3482862" y="517983"/>
                  </a:lnTo>
                  <a:lnTo>
                    <a:pt x="3479388" y="523077"/>
                  </a:lnTo>
                  <a:lnTo>
                    <a:pt x="3476862" y="527852"/>
                  </a:lnTo>
                  <a:lnTo>
                    <a:pt x="3474335" y="533264"/>
                  </a:lnTo>
                  <a:lnTo>
                    <a:pt x="3471809" y="538357"/>
                  </a:lnTo>
                  <a:lnTo>
                    <a:pt x="3469598" y="544087"/>
                  </a:lnTo>
                  <a:lnTo>
                    <a:pt x="3467703" y="549499"/>
                  </a:lnTo>
                  <a:lnTo>
                    <a:pt x="3466124" y="555229"/>
                  </a:lnTo>
                  <a:lnTo>
                    <a:pt x="3464861" y="560960"/>
                  </a:lnTo>
                  <a:lnTo>
                    <a:pt x="3463913" y="567008"/>
                  </a:lnTo>
                  <a:lnTo>
                    <a:pt x="3462966" y="572738"/>
                  </a:lnTo>
                  <a:lnTo>
                    <a:pt x="3462650" y="579105"/>
                  </a:lnTo>
                  <a:lnTo>
                    <a:pt x="3462334" y="585154"/>
                  </a:lnTo>
                  <a:lnTo>
                    <a:pt x="3462650" y="591521"/>
                  </a:lnTo>
                  <a:lnTo>
                    <a:pt x="3462966" y="597251"/>
                  </a:lnTo>
                  <a:lnTo>
                    <a:pt x="3463913" y="603618"/>
                  </a:lnTo>
                  <a:lnTo>
                    <a:pt x="3464861" y="609348"/>
                  </a:lnTo>
                  <a:lnTo>
                    <a:pt x="3466124" y="615397"/>
                  </a:lnTo>
                  <a:lnTo>
                    <a:pt x="3467703" y="620808"/>
                  </a:lnTo>
                  <a:lnTo>
                    <a:pt x="3469598" y="626539"/>
                  </a:lnTo>
                  <a:lnTo>
                    <a:pt x="3471809" y="631950"/>
                  </a:lnTo>
                  <a:lnTo>
                    <a:pt x="3474335" y="637362"/>
                  </a:lnTo>
                  <a:lnTo>
                    <a:pt x="3476862" y="642456"/>
                  </a:lnTo>
                  <a:lnTo>
                    <a:pt x="3479388" y="647231"/>
                  </a:lnTo>
                  <a:lnTo>
                    <a:pt x="3482862" y="652324"/>
                  </a:lnTo>
                  <a:lnTo>
                    <a:pt x="3486020" y="656781"/>
                  </a:lnTo>
                  <a:lnTo>
                    <a:pt x="3489494" y="661556"/>
                  </a:lnTo>
                  <a:lnTo>
                    <a:pt x="3493284" y="665695"/>
                  </a:lnTo>
                  <a:lnTo>
                    <a:pt x="3497390" y="669833"/>
                  </a:lnTo>
                  <a:lnTo>
                    <a:pt x="3501495" y="673972"/>
                  </a:lnTo>
                  <a:lnTo>
                    <a:pt x="3505917" y="677792"/>
                  </a:lnTo>
                  <a:lnTo>
                    <a:pt x="3510338" y="681294"/>
                  </a:lnTo>
                  <a:lnTo>
                    <a:pt x="3514760" y="684795"/>
                  </a:lnTo>
                  <a:lnTo>
                    <a:pt x="3519813" y="687661"/>
                  </a:lnTo>
                  <a:lnTo>
                    <a:pt x="3524550" y="690526"/>
                  </a:lnTo>
                  <a:lnTo>
                    <a:pt x="3529919" y="693072"/>
                  </a:lnTo>
                  <a:lnTo>
                    <a:pt x="3534972" y="695938"/>
                  </a:lnTo>
                  <a:lnTo>
                    <a:pt x="3540656" y="697848"/>
                  </a:lnTo>
                  <a:lnTo>
                    <a:pt x="3546025" y="699758"/>
                  </a:lnTo>
                  <a:lnTo>
                    <a:pt x="3551394" y="701349"/>
                  </a:lnTo>
                  <a:lnTo>
                    <a:pt x="3557395" y="702623"/>
                  </a:lnTo>
                  <a:lnTo>
                    <a:pt x="3563079" y="703578"/>
                  </a:lnTo>
                  <a:lnTo>
                    <a:pt x="3569396" y="704533"/>
                  </a:lnTo>
                  <a:lnTo>
                    <a:pt x="3575396" y="704851"/>
                  </a:lnTo>
                  <a:lnTo>
                    <a:pt x="3581397" y="704851"/>
                  </a:lnTo>
                  <a:lnTo>
                    <a:pt x="3587713" y="704851"/>
                  </a:lnTo>
                  <a:lnTo>
                    <a:pt x="3593713" y="704533"/>
                  </a:lnTo>
                  <a:lnTo>
                    <a:pt x="3599714" y="703578"/>
                  </a:lnTo>
                  <a:lnTo>
                    <a:pt x="3605399" y="702623"/>
                  </a:lnTo>
                  <a:lnTo>
                    <a:pt x="3611399" y="701349"/>
                  </a:lnTo>
                  <a:lnTo>
                    <a:pt x="3616768" y="699758"/>
                  </a:lnTo>
                  <a:lnTo>
                    <a:pt x="3622453" y="697848"/>
                  </a:lnTo>
                  <a:lnTo>
                    <a:pt x="3627822" y="695938"/>
                  </a:lnTo>
                  <a:lnTo>
                    <a:pt x="3632875" y="693072"/>
                  </a:lnTo>
                  <a:lnTo>
                    <a:pt x="3638243" y="690526"/>
                  </a:lnTo>
                  <a:lnTo>
                    <a:pt x="3642981" y="687661"/>
                  </a:lnTo>
                  <a:lnTo>
                    <a:pt x="3648034" y="684795"/>
                  </a:lnTo>
                  <a:lnTo>
                    <a:pt x="3652455" y="681294"/>
                  </a:lnTo>
                  <a:lnTo>
                    <a:pt x="3657192" y="677792"/>
                  </a:lnTo>
                  <a:lnTo>
                    <a:pt x="3661614" y="673972"/>
                  </a:lnTo>
                  <a:lnTo>
                    <a:pt x="3665404" y="669833"/>
                  </a:lnTo>
                  <a:lnTo>
                    <a:pt x="3669509" y="665695"/>
                  </a:lnTo>
                  <a:lnTo>
                    <a:pt x="3673299" y="661556"/>
                  </a:lnTo>
                  <a:lnTo>
                    <a:pt x="3676773" y="656781"/>
                  </a:lnTo>
                  <a:lnTo>
                    <a:pt x="3680247" y="652324"/>
                  </a:lnTo>
                  <a:lnTo>
                    <a:pt x="3683405" y="647231"/>
                  </a:lnTo>
                  <a:lnTo>
                    <a:pt x="3685932" y="642456"/>
                  </a:lnTo>
                  <a:lnTo>
                    <a:pt x="3688458" y="637362"/>
                  </a:lnTo>
                  <a:lnTo>
                    <a:pt x="3691300" y="631950"/>
                  </a:lnTo>
                  <a:lnTo>
                    <a:pt x="3693195" y="626539"/>
                  </a:lnTo>
                  <a:lnTo>
                    <a:pt x="3695090" y="620808"/>
                  </a:lnTo>
                  <a:lnTo>
                    <a:pt x="3696669" y="615397"/>
                  </a:lnTo>
                  <a:lnTo>
                    <a:pt x="3697933" y="609348"/>
                  </a:lnTo>
                  <a:lnTo>
                    <a:pt x="3698880" y="603618"/>
                  </a:lnTo>
                  <a:lnTo>
                    <a:pt x="3699828" y="597251"/>
                  </a:lnTo>
                  <a:lnTo>
                    <a:pt x="3700143" y="591521"/>
                  </a:lnTo>
                  <a:lnTo>
                    <a:pt x="3700459" y="585154"/>
                  </a:lnTo>
                  <a:lnTo>
                    <a:pt x="3700143" y="579105"/>
                  </a:lnTo>
                  <a:lnTo>
                    <a:pt x="3699828" y="572738"/>
                  </a:lnTo>
                  <a:lnTo>
                    <a:pt x="3698880" y="567008"/>
                  </a:lnTo>
                  <a:lnTo>
                    <a:pt x="3697933" y="560960"/>
                  </a:lnTo>
                  <a:lnTo>
                    <a:pt x="3696669" y="555229"/>
                  </a:lnTo>
                  <a:lnTo>
                    <a:pt x="3695090" y="549499"/>
                  </a:lnTo>
                  <a:lnTo>
                    <a:pt x="3693195" y="544087"/>
                  </a:lnTo>
                  <a:lnTo>
                    <a:pt x="3691300" y="538357"/>
                  </a:lnTo>
                  <a:lnTo>
                    <a:pt x="3688458" y="533264"/>
                  </a:lnTo>
                  <a:lnTo>
                    <a:pt x="3685932" y="527852"/>
                  </a:lnTo>
                  <a:lnTo>
                    <a:pt x="3683405" y="523077"/>
                  </a:lnTo>
                  <a:lnTo>
                    <a:pt x="3680247" y="517983"/>
                  </a:lnTo>
                  <a:lnTo>
                    <a:pt x="3676773" y="513526"/>
                  </a:lnTo>
                  <a:lnTo>
                    <a:pt x="3673299" y="509070"/>
                  </a:lnTo>
                  <a:lnTo>
                    <a:pt x="3669509" y="504294"/>
                  </a:lnTo>
                  <a:lnTo>
                    <a:pt x="3665404" y="500474"/>
                  </a:lnTo>
                  <a:lnTo>
                    <a:pt x="3661614" y="496654"/>
                  </a:lnTo>
                  <a:lnTo>
                    <a:pt x="3657192" y="492516"/>
                  </a:lnTo>
                  <a:lnTo>
                    <a:pt x="3652455" y="489014"/>
                  </a:lnTo>
                  <a:lnTo>
                    <a:pt x="3648034" y="485831"/>
                  </a:lnTo>
                  <a:lnTo>
                    <a:pt x="3642981" y="482329"/>
                  </a:lnTo>
                  <a:lnTo>
                    <a:pt x="3638243" y="479782"/>
                  </a:lnTo>
                  <a:lnTo>
                    <a:pt x="3632875" y="477235"/>
                  </a:lnTo>
                  <a:lnTo>
                    <a:pt x="3627822" y="474688"/>
                  </a:lnTo>
                  <a:lnTo>
                    <a:pt x="3622453" y="472460"/>
                  </a:lnTo>
                  <a:lnTo>
                    <a:pt x="3616768" y="470550"/>
                  </a:lnTo>
                  <a:lnTo>
                    <a:pt x="3611399" y="468958"/>
                  </a:lnTo>
                  <a:lnTo>
                    <a:pt x="3605399" y="467685"/>
                  </a:lnTo>
                  <a:lnTo>
                    <a:pt x="3599714" y="466730"/>
                  </a:lnTo>
                  <a:lnTo>
                    <a:pt x="3593713" y="465775"/>
                  </a:lnTo>
                  <a:lnTo>
                    <a:pt x="3587713" y="465456"/>
                  </a:lnTo>
                  <a:lnTo>
                    <a:pt x="3581397" y="465138"/>
                  </a:lnTo>
                  <a:close/>
                  <a:moveTo>
                    <a:pt x="1975323" y="465138"/>
                  </a:moveTo>
                  <a:lnTo>
                    <a:pt x="1969282" y="465457"/>
                  </a:lnTo>
                  <a:lnTo>
                    <a:pt x="1963242" y="465775"/>
                  </a:lnTo>
                  <a:lnTo>
                    <a:pt x="1957201" y="466730"/>
                  </a:lnTo>
                  <a:lnTo>
                    <a:pt x="1951161" y="467685"/>
                  </a:lnTo>
                  <a:lnTo>
                    <a:pt x="1945756" y="468958"/>
                  </a:lnTo>
                  <a:lnTo>
                    <a:pt x="1939716" y="470550"/>
                  </a:lnTo>
                  <a:lnTo>
                    <a:pt x="1934311" y="472460"/>
                  </a:lnTo>
                  <a:lnTo>
                    <a:pt x="1928588" y="474689"/>
                  </a:lnTo>
                  <a:lnTo>
                    <a:pt x="1923502" y="477235"/>
                  </a:lnTo>
                  <a:lnTo>
                    <a:pt x="1918415" y="479782"/>
                  </a:lnTo>
                  <a:lnTo>
                    <a:pt x="1913328" y="482329"/>
                  </a:lnTo>
                  <a:lnTo>
                    <a:pt x="1908559" y="485831"/>
                  </a:lnTo>
                  <a:lnTo>
                    <a:pt x="1903790" y="489014"/>
                  </a:lnTo>
                  <a:lnTo>
                    <a:pt x="1899340" y="492516"/>
                  </a:lnTo>
                  <a:lnTo>
                    <a:pt x="1895206" y="496654"/>
                  </a:lnTo>
                  <a:lnTo>
                    <a:pt x="1890756" y="500474"/>
                  </a:lnTo>
                  <a:lnTo>
                    <a:pt x="1886941" y="504294"/>
                  </a:lnTo>
                  <a:lnTo>
                    <a:pt x="1882808" y="509070"/>
                  </a:lnTo>
                  <a:lnTo>
                    <a:pt x="1879310" y="513527"/>
                  </a:lnTo>
                  <a:lnTo>
                    <a:pt x="1876131" y="517983"/>
                  </a:lnTo>
                  <a:lnTo>
                    <a:pt x="1873270" y="523077"/>
                  </a:lnTo>
                  <a:lnTo>
                    <a:pt x="1870091" y="527852"/>
                  </a:lnTo>
                  <a:lnTo>
                    <a:pt x="1867547" y="533264"/>
                  </a:lnTo>
                  <a:lnTo>
                    <a:pt x="1865004" y="538357"/>
                  </a:lnTo>
                  <a:lnTo>
                    <a:pt x="1863097" y="544088"/>
                  </a:lnTo>
                  <a:lnTo>
                    <a:pt x="1861189" y="549499"/>
                  </a:lnTo>
                  <a:lnTo>
                    <a:pt x="1859281" y="555230"/>
                  </a:lnTo>
                  <a:lnTo>
                    <a:pt x="1858010" y="560960"/>
                  </a:lnTo>
                  <a:lnTo>
                    <a:pt x="1857056" y="567008"/>
                  </a:lnTo>
                  <a:lnTo>
                    <a:pt x="1856102" y="572739"/>
                  </a:lnTo>
                  <a:lnTo>
                    <a:pt x="1855784" y="579105"/>
                  </a:lnTo>
                  <a:lnTo>
                    <a:pt x="1855784" y="585154"/>
                  </a:lnTo>
                  <a:lnTo>
                    <a:pt x="1855784" y="591521"/>
                  </a:lnTo>
                  <a:lnTo>
                    <a:pt x="1856102" y="597251"/>
                  </a:lnTo>
                  <a:lnTo>
                    <a:pt x="1857056" y="603618"/>
                  </a:lnTo>
                  <a:lnTo>
                    <a:pt x="1858010" y="609348"/>
                  </a:lnTo>
                  <a:lnTo>
                    <a:pt x="1859281" y="615397"/>
                  </a:lnTo>
                  <a:lnTo>
                    <a:pt x="1861189" y="620808"/>
                  </a:lnTo>
                  <a:lnTo>
                    <a:pt x="1863097" y="626539"/>
                  </a:lnTo>
                  <a:lnTo>
                    <a:pt x="1865004" y="631951"/>
                  </a:lnTo>
                  <a:lnTo>
                    <a:pt x="1867547" y="637362"/>
                  </a:lnTo>
                  <a:lnTo>
                    <a:pt x="1870091" y="642456"/>
                  </a:lnTo>
                  <a:lnTo>
                    <a:pt x="1873270" y="647231"/>
                  </a:lnTo>
                  <a:lnTo>
                    <a:pt x="1876131" y="652324"/>
                  </a:lnTo>
                  <a:lnTo>
                    <a:pt x="1879310" y="656781"/>
                  </a:lnTo>
                  <a:lnTo>
                    <a:pt x="1882808" y="661556"/>
                  </a:lnTo>
                  <a:lnTo>
                    <a:pt x="1886941" y="665695"/>
                  </a:lnTo>
                  <a:lnTo>
                    <a:pt x="1890756" y="669833"/>
                  </a:lnTo>
                  <a:lnTo>
                    <a:pt x="1895206" y="673972"/>
                  </a:lnTo>
                  <a:lnTo>
                    <a:pt x="1899340" y="677792"/>
                  </a:lnTo>
                  <a:lnTo>
                    <a:pt x="1903790" y="681294"/>
                  </a:lnTo>
                  <a:lnTo>
                    <a:pt x="1908559" y="684796"/>
                  </a:lnTo>
                  <a:lnTo>
                    <a:pt x="1913328" y="687661"/>
                  </a:lnTo>
                  <a:lnTo>
                    <a:pt x="1918415" y="690526"/>
                  </a:lnTo>
                  <a:lnTo>
                    <a:pt x="1923502" y="693073"/>
                  </a:lnTo>
                  <a:lnTo>
                    <a:pt x="1928588" y="695938"/>
                  </a:lnTo>
                  <a:lnTo>
                    <a:pt x="1934311" y="697848"/>
                  </a:lnTo>
                  <a:lnTo>
                    <a:pt x="1939716" y="699758"/>
                  </a:lnTo>
                  <a:lnTo>
                    <a:pt x="1945756" y="701349"/>
                  </a:lnTo>
                  <a:lnTo>
                    <a:pt x="1951161" y="702623"/>
                  </a:lnTo>
                  <a:lnTo>
                    <a:pt x="1957201" y="703578"/>
                  </a:lnTo>
                  <a:lnTo>
                    <a:pt x="1963242" y="704533"/>
                  </a:lnTo>
                  <a:lnTo>
                    <a:pt x="1969282" y="704851"/>
                  </a:lnTo>
                  <a:lnTo>
                    <a:pt x="1975323" y="704851"/>
                  </a:lnTo>
                  <a:lnTo>
                    <a:pt x="1981681" y="704851"/>
                  </a:lnTo>
                  <a:lnTo>
                    <a:pt x="1987722" y="704533"/>
                  </a:lnTo>
                  <a:lnTo>
                    <a:pt x="1993762" y="703578"/>
                  </a:lnTo>
                  <a:lnTo>
                    <a:pt x="1999485" y="702623"/>
                  </a:lnTo>
                  <a:lnTo>
                    <a:pt x="2005525" y="701349"/>
                  </a:lnTo>
                  <a:lnTo>
                    <a:pt x="2010930" y="699758"/>
                  </a:lnTo>
                  <a:lnTo>
                    <a:pt x="2016653" y="697848"/>
                  </a:lnTo>
                  <a:lnTo>
                    <a:pt x="2022057" y="695938"/>
                  </a:lnTo>
                  <a:lnTo>
                    <a:pt x="2027462" y="693073"/>
                  </a:lnTo>
                  <a:lnTo>
                    <a:pt x="2032549" y="690526"/>
                  </a:lnTo>
                  <a:lnTo>
                    <a:pt x="2037635" y="687661"/>
                  </a:lnTo>
                  <a:lnTo>
                    <a:pt x="2042404" y="684796"/>
                  </a:lnTo>
                  <a:lnTo>
                    <a:pt x="2047491" y="681294"/>
                  </a:lnTo>
                  <a:lnTo>
                    <a:pt x="2051624" y="677792"/>
                  </a:lnTo>
                  <a:lnTo>
                    <a:pt x="2056075" y="673972"/>
                  </a:lnTo>
                  <a:lnTo>
                    <a:pt x="2060208" y="669833"/>
                  </a:lnTo>
                  <a:lnTo>
                    <a:pt x="2064341" y="665695"/>
                  </a:lnTo>
                  <a:lnTo>
                    <a:pt x="2067838" y="661556"/>
                  </a:lnTo>
                  <a:lnTo>
                    <a:pt x="2071653" y="656781"/>
                  </a:lnTo>
                  <a:lnTo>
                    <a:pt x="2074832" y="652324"/>
                  </a:lnTo>
                  <a:lnTo>
                    <a:pt x="2078012" y="647231"/>
                  </a:lnTo>
                  <a:lnTo>
                    <a:pt x="2080873" y="642456"/>
                  </a:lnTo>
                  <a:lnTo>
                    <a:pt x="2083734" y="637362"/>
                  </a:lnTo>
                  <a:lnTo>
                    <a:pt x="2085960" y="631951"/>
                  </a:lnTo>
                  <a:lnTo>
                    <a:pt x="2088185" y="626539"/>
                  </a:lnTo>
                  <a:lnTo>
                    <a:pt x="2089775" y="620808"/>
                  </a:lnTo>
                  <a:lnTo>
                    <a:pt x="2091364" y="615397"/>
                  </a:lnTo>
                  <a:lnTo>
                    <a:pt x="2092636" y="609348"/>
                  </a:lnTo>
                  <a:lnTo>
                    <a:pt x="2094225" y="603618"/>
                  </a:lnTo>
                  <a:lnTo>
                    <a:pt x="2094861" y="597251"/>
                  </a:lnTo>
                  <a:lnTo>
                    <a:pt x="2095179" y="591521"/>
                  </a:lnTo>
                  <a:lnTo>
                    <a:pt x="2095497" y="585154"/>
                  </a:lnTo>
                  <a:lnTo>
                    <a:pt x="2095179" y="579105"/>
                  </a:lnTo>
                  <a:lnTo>
                    <a:pt x="2094861" y="572739"/>
                  </a:lnTo>
                  <a:lnTo>
                    <a:pt x="2094225" y="567008"/>
                  </a:lnTo>
                  <a:lnTo>
                    <a:pt x="2092636" y="560960"/>
                  </a:lnTo>
                  <a:lnTo>
                    <a:pt x="2091364" y="555230"/>
                  </a:lnTo>
                  <a:lnTo>
                    <a:pt x="2089775" y="549499"/>
                  </a:lnTo>
                  <a:lnTo>
                    <a:pt x="2088185" y="544088"/>
                  </a:lnTo>
                  <a:lnTo>
                    <a:pt x="2085960" y="538357"/>
                  </a:lnTo>
                  <a:lnTo>
                    <a:pt x="2083734" y="533264"/>
                  </a:lnTo>
                  <a:lnTo>
                    <a:pt x="2080873" y="527852"/>
                  </a:lnTo>
                  <a:lnTo>
                    <a:pt x="2078012" y="523077"/>
                  </a:lnTo>
                  <a:lnTo>
                    <a:pt x="2074832" y="517983"/>
                  </a:lnTo>
                  <a:lnTo>
                    <a:pt x="2071653" y="513527"/>
                  </a:lnTo>
                  <a:lnTo>
                    <a:pt x="2067838" y="509070"/>
                  </a:lnTo>
                  <a:lnTo>
                    <a:pt x="2064341" y="504294"/>
                  </a:lnTo>
                  <a:lnTo>
                    <a:pt x="2060208" y="500474"/>
                  </a:lnTo>
                  <a:lnTo>
                    <a:pt x="2056075" y="496654"/>
                  </a:lnTo>
                  <a:lnTo>
                    <a:pt x="2051624" y="492516"/>
                  </a:lnTo>
                  <a:lnTo>
                    <a:pt x="2047491" y="489014"/>
                  </a:lnTo>
                  <a:lnTo>
                    <a:pt x="2042404" y="485831"/>
                  </a:lnTo>
                  <a:lnTo>
                    <a:pt x="2037635" y="482329"/>
                  </a:lnTo>
                  <a:lnTo>
                    <a:pt x="2032549" y="479782"/>
                  </a:lnTo>
                  <a:lnTo>
                    <a:pt x="2027462" y="477235"/>
                  </a:lnTo>
                  <a:lnTo>
                    <a:pt x="2022057" y="474689"/>
                  </a:lnTo>
                  <a:lnTo>
                    <a:pt x="2016653" y="472460"/>
                  </a:lnTo>
                  <a:lnTo>
                    <a:pt x="2010930" y="470550"/>
                  </a:lnTo>
                  <a:lnTo>
                    <a:pt x="2005525" y="468958"/>
                  </a:lnTo>
                  <a:lnTo>
                    <a:pt x="1999485" y="467685"/>
                  </a:lnTo>
                  <a:lnTo>
                    <a:pt x="1993762" y="466730"/>
                  </a:lnTo>
                  <a:lnTo>
                    <a:pt x="1987722" y="465775"/>
                  </a:lnTo>
                  <a:lnTo>
                    <a:pt x="1981681" y="465457"/>
                  </a:lnTo>
                  <a:lnTo>
                    <a:pt x="1975323" y="465138"/>
                  </a:lnTo>
                  <a:close/>
                  <a:moveTo>
                    <a:pt x="2038346" y="0"/>
                  </a:moveTo>
                  <a:lnTo>
                    <a:pt x="3519484" y="0"/>
                  </a:lnTo>
                  <a:lnTo>
                    <a:pt x="3431641" y="179388"/>
                  </a:lnTo>
                  <a:lnTo>
                    <a:pt x="3916359" y="179388"/>
                  </a:lnTo>
                  <a:lnTo>
                    <a:pt x="3916359" y="295278"/>
                  </a:lnTo>
                  <a:lnTo>
                    <a:pt x="4885370" y="295278"/>
                  </a:lnTo>
                  <a:lnTo>
                    <a:pt x="4901245" y="295596"/>
                  </a:lnTo>
                  <a:lnTo>
                    <a:pt x="4917437" y="296231"/>
                  </a:lnTo>
                  <a:lnTo>
                    <a:pt x="4932995" y="297183"/>
                  </a:lnTo>
                  <a:lnTo>
                    <a:pt x="4948552" y="298771"/>
                  </a:lnTo>
                  <a:lnTo>
                    <a:pt x="4964427" y="300676"/>
                  </a:lnTo>
                  <a:lnTo>
                    <a:pt x="4979667" y="302581"/>
                  </a:lnTo>
                  <a:lnTo>
                    <a:pt x="4994907" y="305120"/>
                  </a:lnTo>
                  <a:lnTo>
                    <a:pt x="5010465" y="307977"/>
                  </a:lnTo>
                  <a:lnTo>
                    <a:pt x="5025387" y="311471"/>
                  </a:lnTo>
                  <a:lnTo>
                    <a:pt x="5040310" y="314962"/>
                  </a:lnTo>
                  <a:lnTo>
                    <a:pt x="5054915" y="318772"/>
                  </a:lnTo>
                  <a:lnTo>
                    <a:pt x="5069837" y="323534"/>
                  </a:lnTo>
                  <a:lnTo>
                    <a:pt x="5084125" y="327979"/>
                  </a:lnTo>
                  <a:lnTo>
                    <a:pt x="5098412" y="333059"/>
                  </a:lnTo>
                  <a:lnTo>
                    <a:pt x="5112700" y="338456"/>
                  </a:lnTo>
                  <a:lnTo>
                    <a:pt x="5126987" y="344171"/>
                  </a:lnTo>
                  <a:lnTo>
                    <a:pt x="5140640" y="350203"/>
                  </a:lnTo>
                  <a:lnTo>
                    <a:pt x="5154292" y="356870"/>
                  </a:lnTo>
                  <a:lnTo>
                    <a:pt x="5167627" y="363220"/>
                  </a:lnTo>
                  <a:lnTo>
                    <a:pt x="5180962" y="370522"/>
                  </a:lnTo>
                  <a:lnTo>
                    <a:pt x="5193980" y="377507"/>
                  </a:lnTo>
                  <a:lnTo>
                    <a:pt x="5206680" y="385126"/>
                  </a:lnTo>
                  <a:lnTo>
                    <a:pt x="5219380" y="393381"/>
                  </a:lnTo>
                  <a:lnTo>
                    <a:pt x="5232080" y="401318"/>
                  </a:lnTo>
                  <a:lnTo>
                    <a:pt x="5244462" y="409890"/>
                  </a:lnTo>
                  <a:lnTo>
                    <a:pt x="5256527" y="418780"/>
                  </a:lnTo>
                  <a:lnTo>
                    <a:pt x="5268275" y="427669"/>
                  </a:lnTo>
                  <a:lnTo>
                    <a:pt x="5279705" y="436876"/>
                  </a:lnTo>
                  <a:lnTo>
                    <a:pt x="5291135" y="446718"/>
                  </a:lnTo>
                  <a:lnTo>
                    <a:pt x="5302247" y="456560"/>
                  </a:lnTo>
                  <a:lnTo>
                    <a:pt x="5313360" y="466720"/>
                  </a:lnTo>
                  <a:lnTo>
                    <a:pt x="5323520" y="477197"/>
                  </a:lnTo>
                  <a:lnTo>
                    <a:pt x="5333997" y="487674"/>
                  </a:lnTo>
                  <a:lnTo>
                    <a:pt x="5344157" y="498786"/>
                  </a:lnTo>
                  <a:lnTo>
                    <a:pt x="5354000" y="509898"/>
                  </a:lnTo>
                  <a:lnTo>
                    <a:pt x="5363842" y="521327"/>
                  </a:lnTo>
                  <a:lnTo>
                    <a:pt x="5373367" y="532757"/>
                  </a:lnTo>
                  <a:lnTo>
                    <a:pt x="5381940" y="544504"/>
                  </a:lnTo>
                  <a:lnTo>
                    <a:pt x="5390830" y="556568"/>
                  </a:lnTo>
                  <a:lnTo>
                    <a:pt x="5399402" y="568950"/>
                  </a:lnTo>
                  <a:lnTo>
                    <a:pt x="5407657" y="581332"/>
                  </a:lnTo>
                  <a:lnTo>
                    <a:pt x="5415595" y="594031"/>
                  </a:lnTo>
                  <a:lnTo>
                    <a:pt x="5423215" y="606731"/>
                  </a:lnTo>
                  <a:lnTo>
                    <a:pt x="5430517" y="619747"/>
                  </a:lnTo>
                  <a:lnTo>
                    <a:pt x="5437502" y="633082"/>
                  </a:lnTo>
                  <a:lnTo>
                    <a:pt x="5444170" y="646416"/>
                  </a:lnTo>
                  <a:lnTo>
                    <a:pt x="5450520" y="660068"/>
                  </a:lnTo>
                  <a:lnTo>
                    <a:pt x="5456552" y="674037"/>
                  </a:lnTo>
                  <a:lnTo>
                    <a:pt x="5462267" y="688007"/>
                  </a:lnTo>
                  <a:lnTo>
                    <a:pt x="5467665" y="702293"/>
                  </a:lnTo>
                  <a:lnTo>
                    <a:pt x="5472745" y="716580"/>
                  </a:lnTo>
                  <a:lnTo>
                    <a:pt x="5477507" y="731184"/>
                  </a:lnTo>
                  <a:lnTo>
                    <a:pt x="5481952" y="745789"/>
                  </a:lnTo>
                  <a:lnTo>
                    <a:pt x="5485762" y="760393"/>
                  </a:lnTo>
                  <a:lnTo>
                    <a:pt x="5489572" y="775315"/>
                  </a:lnTo>
                  <a:lnTo>
                    <a:pt x="5492747" y="790554"/>
                  </a:lnTo>
                  <a:lnTo>
                    <a:pt x="5495605" y="805793"/>
                  </a:lnTo>
                  <a:lnTo>
                    <a:pt x="5498145" y="821033"/>
                  </a:lnTo>
                  <a:lnTo>
                    <a:pt x="5500367" y="836589"/>
                  </a:lnTo>
                  <a:lnTo>
                    <a:pt x="5502272" y="852146"/>
                  </a:lnTo>
                  <a:lnTo>
                    <a:pt x="5503542" y="867703"/>
                  </a:lnTo>
                  <a:lnTo>
                    <a:pt x="5504495" y="883577"/>
                  </a:lnTo>
                  <a:lnTo>
                    <a:pt x="5505130" y="899451"/>
                  </a:lnTo>
                  <a:lnTo>
                    <a:pt x="5505447" y="915326"/>
                  </a:lnTo>
                  <a:lnTo>
                    <a:pt x="5505447" y="6237953"/>
                  </a:lnTo>
                  <a:lnTo>
                    <a:pt x="5505130" y="6253827"/>
                  </a:lnTo>
                  <a:lnTo>
                    <a:pt x="5504495" y="6270019"/>
                  </a:lnTo>
                  <a:lnTo>
                    <a:pt x="5503542" y="6285575"/>
                  </a:lnTo>
                  <a:lnTo>
                    <a:pt x="5502272" y="6301132"/>
                  </a:lnTo>
                  <a:lnTo>
                    <a:pt x="5500367" y="6317006"/>
                  </a:lnTo>
                  <a:lnTo>
                    <a:pt x="5498145" y="6332246"/>
                  </a:lnTo>
                  <a:lnTo>
                    <a:pt x="5495605" y="6347485"/>
                  </a:lnTo>
                  <a:lnTo>
                    <a:pt x="5492747" y="6363042"/>
                  </a:lnTo>
                  <a:lnTo>
                    <a:pt x="5489572" y="6377963"/>
                  </a:lnTo>
                  <a:lnTo>
                    <a:pt x="5485762" y="6392885"/>
                  </a:lnTo>
                  <a:lnTo>
                    <a:pt x="5481952" y="6407490"/>
                  </a:lnTo>
                  <a:lnTo>
                    <a:pt x="5477507" y="6422411"/>
                  </a:lnTo>
                  <a:lnTo>
                    <a:pt x="5472745" y="6436698"/>
                  </a:lnTo>
                  <a:lnTo>
                    <a:pt x="5467665" y="6450985"/>
                  </a:lnTo>
                  <a:lnTo>
                    <a:pt x="5462267" y="6465272"/>
                  </a:lnTo>
                  <a:lnTo>
                    <a:pt x="5456552" y="6479241"/>
                  </a:lnTo>
                  <a:lnTo>
                    <a:pt x="5450520" y="6493210"/>
                  </a:lnTo>
                  <a:lnTo>
                    <a:pt x="5444170" y="6506862"/>
                  </a:lnTo>
                  <a:lnTo>
                    <a:pt x="5437502" y="6520197"/>
                  </a:lnTo>
                  <a:lnTo>
                    <a:pt x="5430517" y="6533531"/>
                  </a:lnTo>
                  <a:lnTo>
                    <a:pt x="5423215" y="6546548"/>
                  </a:lnTo>
                  <a:lnTo>
                    <a:pt x="5415595" y="6559247"/>
                  </a:lnTo>
                  <a:lnTo>
                    <a:pt x="5407657" y="6572264"/>
                  </a:lnTo>
                  <a:lnTo>
                    <a:pt x="5399402" y="6584646"/>
                  </a:lnTo>
                  <a:lnTo>
                    <a:pt x="5390830" y="6597028"/>
                  </a:lnTo>
                  <a:lnTo>
                    <a:pt x="5381940" y="6609092"/>
                  </a:lnTo>
                  <a:lnTo>
                    <a:pt x="5373367" y="6620839"/>
                  </a:lnTo>
                  <a:lnTo>
                    <a:pt x="5363842" y="6632269"/>
                  </a:lnTo>
                  <a:lnTo>
                    <a:pt x="5354000" y="6643698"/>
                  </a:lnTo>
                  <a:lnTo>
                    <a:pt x="5344157" y="6654810"/>
                  </a:lnTo>
                  <a:lnTo>
                    <a:pt x="5333997" y="6665922"/>
                  </a:lnTo>
                  <a:lnTo>
                    <a:pt x="5323520" y="6676082"/>
                  </a:lnTo>
                  <a:lnTo>
                    <a:pt x="5313360" y="6686559"/>
                  </a:lnTo>
                  <a:lnTo>
                    <a:pt x="5302247" y="6696718"/>
                  </a:lnTo>
                  <a:lnTo>
                    <a:pt x="5291135" y="6706560"/>
                  </a:lnTo>
                  <a:lnTo>
                    <a:pt x="5279705" y="6716402"/>
                  </a:lnTo>
                  <a:lnTo>
                    <a:pt x="5268275" y="6725609"/>
                  </a:lnTo>
                  <a:lnTo>
                    <a:pt x="5256527" y="6734499"/>
                  </a:lnTo>
                  <a:lnTo>
                    <a:pt x="5244462" y="6743388"/>
                  </a:lnTo>
                  <a:lnTo>
                    <a:pt x="5232080" y="6751960"/>
                  </a:lnTo>
                  <a:lnTo>
                    <a:pt x="5219380" y="6760215"/>
                  </a:lnTo>
                  <a:lnTo>
                    <a:pt x="5206680" y="6768152"/>
                  </a:lnTo>
                  <a:lnTo>
                    <a:pt x="5193980" y="6775772"/>
                  </a:lnTo>
                  <a:lnTo>
                    <a:pt x="5180962" y="6783074"/>
                  </a:lnTo>
                  <a:lnTo>
                    <a:pt x="5167627" y="6790059"/>
                  </a:lnTo>
                  <a:lnTo>
                    <a:pt x="5154292" y="6796726"/>
                  </a:lnTo>
                  <a:lnTo>
                    <a:pt x="5140640" y="6803075"/>
                  </a:lnTo>
                  <a:lnTo>
                    <a:pt x="5126987" y="6809108"/>
                  </a:lnTo>
                  <a:lnTo>
                    <a:pt x="5112700" y="6814822"/>
                  </a:lnTo>
                  <a:lnTo>
                    <a:pt x="5098412" y="6820220"/>
                  </a:lnTo>
                  <a:lnTo>
                    <a:pt x="5084125" y="6825299"/>
                  </a:lnTo>
                  <a:lnTo>
                    <a:pt x="5069837" y="6830062"/>
                  </a:lnTo>
                  <a:lnTo>
                    <a:pt x="5054915" y="6834506"/>
                  </a:lnTo>
                  <a:lnTo>
                    <a:pt x="5040310" y="6838316"/>
                  </a:lnTo>
                  <a:lnTo>
                    <a:pt x="5025387" y="6842126"/>
                  </a:lnTo>
                  <a:lnTo>
                    <a:pt x="5010465" y="6845301"/>
                  </a:lnTo>
                  <a:lnTo>
                    <a:pt x="4994907" y="6848158"/>
                  </a:lnTo>
                  <a:lnTo>
                    <a:pt x="4979667" y="6850698"/>
                  </a:lnTo>
                  <a:lnTo>
                    <a:pt x="4964427" y="6852920"/>
                  </a:lnTo>
                  <a:lnTo>
                    <a:pt x="4948552" y="6854825"/>
                  </a:lnTo>
                  <a:lnTo>
                    <a:pt x="4932995" y="6856095"/>
                  </a:lnTo>
                  <a:lnTo>
                    <a:pt x="4917437" y="6857048"/>
                  </a:lnTo>
                  <a:lnTo>
                    <a:pt x="4901245" y="6857683"/>
                  </a:lnTo>
                  <a:lnTo>
                    <a:pt x="4885370" y="6858000"/>
                  </a:lnTo>
                  <a:lnTo>
                    <a:pt x="619760" y="6858000"/>
                  </a:lnTo>
                  <a:lnTo>
                    <a:pt x="603885" y="6857683"/>
                  </a:lnTo>
                  <a:lnTo>
                    <a:pt x="588010" y="6857048"/>
                  </a:lnTo>
                  <a:lnTo>
                    <a:pt x="572135" y="6856095"/>
                  </a:lnTo>
                  <a:lnTo>
                    <a:pt x="556578" y="6854825"/>
                  </a:lnTo>
                  <a:lnTo>
                    <a:pt x="541020" y="6852920"/>
                  </a:lnTo>
                  <a:lnTo>
                    <a:pt x="525463" y="6850698"/>
                  </a:lnTo>
                  <a:lnTo>
                    <a:pt x="510223" y="6848158"/>
                  </a:lnTo>
                  <a:lnTo>
                    <a:pt x="494983" y="6845301"/>
                  </a:lnTo>
                  <a:lnTo>
                    <a:pt x="479743" y="6842126"/>
                  </a:lnTo>
                  <a:lnTo>
                    <a:pt x="465138" y="6838316"/>
                  </a:lnTo>
                  <a:lnTo>
                    <a:pt x="450215" y="6834506"/>
                  </a:lnTo>
                  <a:lnTo>
                    <a:pt x="435610" y="6830062"/>
                  </a:lnTo>
                  <a:lnTo>
                    <a:pt x="421005" y="6825299"/>
                  </a:lnTo>
                  <a:lnTo>
                    <a:pt x="406718" y="6820220"/>
                  </a:lnTo>
                  <a:lnTo>
                    <a:pt x="392748" y="6814822"/>
                  </a:lnTo>
                  <a:lnTo>
                    <a:pt x="378460" y="6809108"/>
                  </a:lnTo>
                  <a:lnTo>
                    <a:pt x="364808" y="6803075"/>
                  </a:lnTo>
                  <a:lnTo>
                    <a:pt x="351155" y="6796726"/>
                  </a:lnTo>
                  <a:lnTo>
                    <a:pt x="337820" y="6790059"/>
                  </a:lnTo>
                  <a:lnTo>
                    <a:pt x="324485" y="6783074"/>
                  </a:lnTo>
                  <a:lnTo>
                    <a:pt x="311468" y="6775772"/>
                  </a:lnTo>
                  <a:lnTo>
                    <a:pt x="298768" y="6768152"/>
                  </a:lnTo>
                  <a:lnTo>
                    <a:pt x="286068" y="6760215"/>
                  </a:lnTo>
                  <a:lnTo>
                    <a:pt x="273050" y="6751960"/>
                  </a:lnTo>
                  <a:lnTo>
                    <a:pt x="260985" y="6743388"/>
                  </a:lnTo>
                  <a:lnTo>
                    <a:pt x="248920" y="6734499"/>
                  </a:lnTo>
                  <a:lnTo>
                    <a:pt x="237173" y="6725609"/>
                  </a:lnTo>
                  <a:lnTo>
                    <a:pt x="225425" y="6716402"/>
                  </a:lnTo>
                  <a:lnTo>
                    <a:pt x="213995" y="6706560"/>
                  </a:lnTo>
                  <a:lnTo>
                    <a:pt x="202883" y="6696718"/>
                  </a:lnTo>
                  <a:lnTo>
                    <a:pt x="192088" y="6686559"/>
                  </a:lnTo>
                  <a:lnTo>
                    <a:pt x="181610" y="6676082"/>
                  </a:lnTo>
                  <a:lnTo>
                    <a:pt x="171450" y="6665922"/>
                  </a:lnTo>
                  <a:lnTo>
                    <a:pt x="160973" y="6654810"/>
                  </a:lnTo>
                  <a:lnTo>
                    <a:pt x="151130" y="6643698"/>
                  </a:lnTo>
                  <a:lnTo>
                    <a:pt x="141605" y="6632269"/>
                  </a:lnTo>
                  <a:lnTo>
                    <a:pt x="132080" y="6620839"/>
                  </a:lnTo>
                  <a:lnTo>
                    <a:pt x="123190" y="6609092"/>
                  </a:lnTo>
                  <a:lnTo>
                    <a:pt x="114300" y="6597028"/>
                  </a:lnTo>
                  <a:lnTo>
                    <a:pt x="105728" y="6584646"/>
                  </a:lnTo>
                  <a:lnTo>
                    <a:pt x="97473" y="6572264"/>
                  </a:lnTo>
                  <a:lnTo>
                    <a:pt x="89853" y="6559247"/>
                  </a:lnTo>
                  <a:lnTo>
                    <a:pt x="82233" y="6546548"/>
                  </a:lnTo>
                  <a:lnTo>
                    <a:pt x="74613" y="6533531"/>
                  </a:lnTo>
                  <a:lnTo>
                    <a:pt x="67945" y="6520197"/>
                  </a:lnTo>
                  <a:lnTo>
                    <a:pt x="60960" y="6506862"/>
                  </a:lnTo>
                  <a:lnTo>
                    <a:pt x="54928" y="6493210"/>
                  </a:lnTo>
                  <a:lnTo>
                    <a:pt x="48578" y="6479241"/>
                  </a:lnTo>
                  <a:lnTo>
                    <a:pt x="43180" y="6465272"/>
                  </a:lnTo>
                  <a:lnTo>
                    <a:pt x="37465" y="6450985"/>
                  </a:lnTo>
                  <a:lnTo>
                    <a:pt x="32703" y="6436698"/>
                  </a:lnTo>
                  <a:lnTo>
                    <a:pt x="27623" y="6422411"/>
                  </a:lnTo>
                  <a:lnTo>
                    <a:pt x="23495" y="6407490"/>
                  </a:lnTo>
                  <a:lnTo>
                    <a:pt x="19685" y="6392885"/>
                  </a:lnTo>
                  <a:lnTo>
                    <a:pt x="15875" y="6377963"/>
                  </a:lnTo>
                  <a:lnTo>
                    <a:pt x="12700" y="6363042"/>
                  </a:lnTo>
                  <a:lnTo>
                    <a:pt x="9843" y="6347485"/>
                  </a:lnTo>
                  <a:lnTo>
                    <a:pt x="7303" y="6332246"/>
                  </a:lnTo>
                  <a:lnTo>
                    <a:pt x="4763" y="6317006"/>
                  </a:lnTo>
                  <a:lnTo>
                    <a:pt x="3175" y="6301132"/>
                  </a:lnTo>
                  <a:lnTo>
                    <a:pt x="1905" y="6285575"/>
                  </a:lnTo>
                  <a:lnTo>
                    <a:pt x="953" y="6270019"/>
                  </a:lnTo>
                  <a:lnTo>
                    <a:pt x="318" y="6253827"/>
                  </a:lnTo>
                  <a:lnTo>
                    <a:pt x="0" y="6237953"/>
                  </a:lnTo>
                  <a:lnTo>
                    <a:pt x="0" y="915326"/>
                  </a:lnTo>
                  <a:lnTo>
                    <a:pt x="318" y="899451"/>
                  </a:lnTo>
                  <a:lnTo>
                    <a:pt x="953" y="883577"/>
                  </a:lnTo>
                  <a:lnTo>
                    <a:pt x="1905" y="867703"/>
                  </a:lnTo>
                  <a:lnTo>
                    <a:pt x="3175" y="852146"/>
                  </a:lnTo>
                  <a:lnTo>
                    <a:pt x="4763" y="836589"/>
                  </a:lnTo>
                  <a:lnTo>
                    <a:pt x="7303" y="821033"/>
                  </a:lnTo>
                  <a:lnTo>
                    <a:pt x="9843" y="805793"/>
                  </a:lnTo>
                  <a:lnTo>
                    <a:pt x="12700" y="790554"/>
                  </a:lnTo>
                  <a:lnTo>
                    <a:pt x="15875" y="775315"/>
                  </a:lnTo>
                  <a:lnTo>
                    <a:pt x="19685" y="760393"/>
                  </a:lnTo>
                  <a:lnTo>
                    <a:pt x="23495" y="745789"/>
                  </a:lnTo>
                  <a:lnTo>
                    <a:pt x="27623" y="731184"/>
                  </a:lnTo>
                  <a:lnTo>
                    <a:pt x="32703" y="716580"/>
                  </a:lnTo>
                  <a:lnTo>
                    <a:pt x="37465" y="702293"/>
                  </a:lnTo>
                  <a:lnTo>
                    <a:pt x="43180" y="688007"/>
                  </a:lnTo>
                  <a:lnTo>
                    <a:pt x="48578" y="674037"/>
                  </a:lnTo>
                  <a:lnTo>
                    <a:pt x="54928" y="660068"/>
                  </a:lnTo>
                  <a:lnTo>
                    <a:pt x="60960" y="646416"/>
                  </a:lnTo>
                  <a:lnTo>
                    <a:pt x="67945" y="633082"/>
                  </a:lnTo>
                  <a:lnTo>
                    <a:pt x="74613" y="619747"/>
                  </a:lnTo>
                  <a:lnTo>
                    <a:pt x="82233" y="606731"/>
                  </a:lnTo>
                  <a:lnTo>
                    <a:pt x="89853" y="594031"/>
                  </a:lnTo>
                  <a:lnTo>
                    <a:pt x="97473" y="581332"/>
                  </a:lnTo>
                  <a:lnTo>
                    <a:pt x="105728" y="568950"/>
                  </a:lnTo>
                  <a:lnTo>
                    <a:pt x="114300" y="556568"/>
                  </a:lnTo>
                  <a:lnTo>
                    <a:pt x="123190" y="544504"/>
                  </a:lnTo>
                  <a:lnTo>
                    <a:pt x="132080" y="532757"/>
                  </a:lnTo>
                  <a:lnTo>
                    <a:pt x="141605" y="521327"/>
                  </a:lnTo>
                  <a:lnTo>
                    <a:pt x="151130" y="509898"/>
                  </a:lnTo>
                  <a:lnTo>
                    <a:pt x="160973" y="498786"/>
                  </a:lnTo>
                  <a:lnTo>
                    <a:pt x="171450" y="487674"/>
                  </a:lnTo>
                  <a:lnTo>
                    <a:pt x="181610" y="477197"/>
                  </a:lnTo>
                  <a:lnTo>
                    <a:pt x="192088" y="466720"/>
                  </a:lnTo>
                  <a:lnTo>
                    <a:pt x="202883" y="456560"/>
                  </a:lnTo>
                  <a:lnTo>
                    <a:pt x="213995" y="446718"/>
                  </a:lnTo>
                  <a:lnTo>
                    <a:pt x="225425" y="436876"/>
                  </a:lnTo>
                  <a:lnTo>
                    <a:pt x="237173" y="427669"/>
                  </a:lnTo>
                  <a:lnTo>
                    <a:pt x="248920" y="418780"/>
                  </a:lnTo>
                  <a:lnTo>
                    <a:pt x="260985" y="409890"/>
                  </a:lnTo>
                  <a:lnTo>
                    <a:pt x="273050" y="401318"/>
                  </a:lnTo>
                  <a:lnTo>
                    <a:pt x="286068" y="393381"/>
                  </a:lnTo>
                  <a:lnTo>
                    <a:pt x="298768" y="385126"/>
                  </a:lnTo>
                  <a:lnTo>
                    <a:pt x="311468" y="377507"/>
                  </a:lnTo>
                  <a:lnTo>
                    <a:pt x="324485" y="370522"/>
                  </a:lnTo>
                  <a:lnTo>
                    <a:pt x="337820" y="363220"/>
                  </a:lnTo>
                  <a:lnTo>
                    <a:pt x="351155" y="356870"/>
                  </a:lnTo>
                  <a:lnTo>
                    <a:pt x="364808" y="350203"/>
                  </a:lnTo>
                  <a:lnTo>
                    <a:pt x="378460" y="344171"/>
                  </a:lnTo>
                  <a:lnTo>
                    <a:pt x="392748" y="338456"/>
                  </a:lnTo>
                  <a:lnTo>
                    <a:pt x="406718" y="333059"/>
                  </a:lnTo>
                  <a:lnTo>
                    <a:pt x="421005" y="327979"/>
                  </a:lnTo>
                  <a:lnTo>
                    <a:pt x="435610" y="323534"/>
                  </a:lnTo>
                  <a:lnTo>
                    <a:pt x="450215" y="318772"/>
                  </a:lnTo>
                  <a:lnTo>
                    <a:pt x="465138" y="314962"/>
                  </a:lnTo>
                  <a:lnTo>
                    <a:pt x="479743" y="311471"/>
                  </a:lnTo>
                  <a:lnTo>
                    <a:pt x="494983" y="307977"/>
                  </a:lnTo>
                  <a:lnTo>
                    <a:pt x="510223" y="305120"/>
                  </a:lnTo>
                  <a:lnTo>
                    <a:pt x="525463" y="302581"/>
                  </a:lnTo>
                  <a:lnTo>
                    <a:pt x="541020" y="300676"/>
                  </a:lnTo>
                  <a:lnTo>
                    <a:pt x="556578" y="298771"/>
                  </a:lnTo>
                  <a:lnTo>
                    <a:pt x="572135" y="297183"/>
                  </a:lnTo>
                  <a:lnTo>
                    <a:pt x="588010" y="296231"/>
                  </a:lnTo>
                  <a:lnTo>
                    <a:pt x="603885" y="295596"/>
                  </a:lnTo>
                  <a:lnTo>
                    <a:pt x="619760" y="295278"/>
                  </a:lnTo>
                  <a:lnTo>
                    <a:pt x="1639884" y="295278"/>
                  </a:lnTo>
                  <a:lnTo>
                    <a:pt x="1639884" y="179388"/>
                  </a:lnTo>
                  <a:lnTo>
                    <a:pt x="2125900" y="179388"/>
                  </a:lnTo>
                  <a:lnTo>
                    <a:pt x="2038346" y="0"/>
                  </a:lnTo>
                  <a:close/>
                </a:path>
              </a:pathLst>
            </a:custGeom>
            <a:solidFill>
              <a:schemeClr val="bg1"/>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rgbClr val="FFFFFF"/>
                </a:solidFill>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chemeClr val="tx1"/>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7" name="组合 34">
            <a:extLst>
              <a:ext uri="{FF2B5EF4-FFF2-40B4-BE49-F238E27FC236}">
                <a16:creationId xmlns:a16="http://schemas.microsoft.com/office/drawing/2014/main" id="{D3B1D9F4-F109-542E-14A2-585ED4EB4978}"/>
              </a:ext>
            </a:extLst>
          </p:cNvPr>
          <p:cNvGrpSpPr/>
          <p:nvPr userDrawn="1"/>
        </p:nvGrpSpPr>
        <p:grpSpPr>
          <a:xfrm>
            <a:off x="99978" y="369535"/>
            <a:ext cx="672568" cy="384324"/>
            <a:chOff x="395536" y="339502"/>
            <a:chExt cx="504056" cy="288032"/>
          </a:xfrm>
        </p:grpSpPr>
        <p:sp>
          <p:nvSpPr>
            <p:cNvPr id="8" name="燕尾形 7">
              <a:extLst>
                <a:ext uri="{FF2B5EF4-FFF2-40B4-BE49-F238E27FC236}">
                  <a16:creationId xmlns:a16="http://schemas.microsoft.com/office/drawing/2014/main" id="{76816B45-13C3-A17C-AD90-44B4371D984D}"/>
                </a:ext>
              </a:extLst>
            </p:cNvPr>
            <p:cNvSpPr/>
            <p:nvPr/>
          </p:nvSpPr>
          <p:spPr>
            <a:xfrm>
              <a:off x="395536" y="339502"/>
              <a:ext cx="288032" cy="288032"/>
            </a:xfrm>
            <a:prstGeom prst="chevron">
              <a:avLst/>
            </a:prstGeom>
            <a:solidFill>
              <a:srgbClr val="C12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sp>
          <p:nvSpPr>
            <p:cNvPr id="10" name="燕尾形 8">
              <a:extLst>
                <a:ext uri="{FF2B5EF4-FFF2-40B4-BE49-F238E27FC236}">
                  <a16:creationId xmlns:a16="http://schemas.microsoft.com/office/drawing/2014/main" id="{B6240D61-19C1-989F-19F5-C5B54EA01352}"/>
                </a:ext>
              </a:extLst>
            </p:cNvPr>
            <p:cNvSpPr/>
            <p:nvPr/>
          </p:nvSpPr>
          <p:spPr>
            <a:xfrm>
              <a:off x="611560" y="339502"/>
              <a:ext cx="288032" cy="288032"/>
            </a:xfrm>
            <a:prstGeom prst="chevron">
              <a:avLst/>
            </a:prstGeom>
            <a:solidFill>
              <a:srgbClr val="C12E31">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latin typeface="Noto Sans S Chinese Regular" panose="020b0500000000000000" pitchFamily="34" charset="-122"/>
                <a:ea typeface="Noto Sans S Chinese Regular" panose="020b0500000000000000" pitchFamily="34" charset="-122"/>
              </a:endParaRPr>
            </a:p>
          </p:txBody>
        </p:sp>
      </p:gr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4.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sp>
        <p:nvSpPr>
          <p:cNvPr id="2" name="object 10">
            <a:extLst>
              <a:ext uri="{FF2B5EF4-FFF2-40B4-BE49-F238E27FC236}">
                <a16:creationId xmlns:a16="http://schemas.microsoft.com/office/drawing/2014/main" id="{E980E7F4-A298-AA1C-0538-C78893D70530}"/>
              </a:ext>
            </a:extLst>
          </p:cNvPr>
          <p:cNvSpPr/>
          <p:nvPr userDrawn="1"/>
        </p:nvSpPr>
        <p:spPr>
          <a:xfrm>
            <a:off x="0" y="6515988"/>
            <a:ext cx="12192000" cy="342012"/>
          </a:xfrm>
          <a:prstGeom prst="rect">
            <a:avLst/>
          </a:prstGeom>
          <a:blipFill>
            <a:blip r:embed="rId1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prstClr val="black"/>
              </a:solidFill>
              <a:latin typeface="Calibri"/>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jpeg" /><Relationship Id="rId3"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420260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 name="object 12">
            <a:extLst>
              <a:ext uri="{FF2B5EF4-FFF2-40B4-BE49-F238E27FC236}">
                <a16:creationId xmlns:a16="http://schemas.microsoft.com/office/drawing/2014/main" id="{5EE83E7F-CCD7-6CD1-8DB3-E089E9F7A83F}"/>
              </a:ext>
            </a:extLst>
          </p:cNvPr>
          <p:cNvSpPr/>
          <p:nvPr/>
        </p:nvSpPr>
        <p:spPr>
          <a:xfrm>
            <a:off x="446023" y="5263675"/>
            <a:ext cx="8476304" cy="45719"/>
          </a:xfrm>
          <a:custGeom>
            <a:rect l="l" t="t" r="r" b="b"/>
            <a:pathLst>
              <a:path w="6318884">
                <a:moveTo>
                  <a:pt x="0" y="0"/>
                </a:moveTo>
                <a:lnTo>
                  <a:pt x="6318859" y="0"/>
                </a:lnTo>
              </a:path>
            </a:pathLst>
          </a:custGeom>
          <a:ln w="7619">
            <a:solidFill>
              <a:schemeClr val="bg1">
                <a:lumMod val="75000"/>
              </a:schemeClr>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sz="1800" b="0" i="0" u="none" strike="noStrike" kern="1200" cap="none" spc="0" normalizeH="0" baseline="0" noProof="0">
              <a:ln>
                <a:noFill/>
              </a:ln>
              <a:effectLst/>
              <a:uLnTx/>
              <a:uFillTx/>
              <a:latin typeface="微软雅黑" panose="020b0503020204020204" pitchFamily="34" charset="-122"/>
              <a:ea typeface="微软雅黑" panose="020b0503020204020204" pitchFamily="34" charset="-122"/>
            </a:endParaRPr>
          </a:p>
        </p:txBody>
      </p:sp>
      <p:sp>
        <p:nvSpPr>
          <p:cNvPr id="4" name="object 4"/>
          <p:cNvSpPr txBox="1"/>
          <p:nvPr/>
        </p:nvSpPr>
        <p:spPr>
          <a:xfrm>
            <a:off x="446023" y="5431096"/>
            <a:ext cx="4818704" cy="347958"/>
          </a:xfrm>
          <a:prstGeom prst="rect">
            <a:avLst/>
          </a:prstGeom>
        </p:spPr>
        <p:txBody>
          <a:bodyPr vert="horz" wrap="square" lIns="0" tIns="7027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b="0" i="0" u="none" strike="noStrike" kern="1200" cap="none" spc="0" normalizeH="0" baseline="0" noProof="0">
                <a:ln>
                  <a:noFill/>
                </a:ln>
                <a:effectLst/>
                <a:uLnTx/>
                <a:uFillTx/>
                <a:latin typeface="微软雅黑" panose="020b0503020204020204" pitchFamily="34" charset="-122"/>
                <a:ea typeface="微软雅黑" panose="020b0503020204020204" pitchFamily="34" charset="-122"/>
                <a:cs typeface="+mn-cs"/>
              </a:rPr>
              <a:t>数智创新，变革未来</a:t>
            </a:r>
          </a:p>
        </p:txBody>
      </p:sp>
      <p:sp>
        <p:nvSpPr>
          <p:cNvPr id="5" name="TextBox 14"/>
          <p:cNvSpPr txBox="1"/>
          <p:nvPr/>
        </p:nvSpPr>
        <p:spPr>
          <a:xfrm>
            <a:off x="404418" y="4323300"/>
            <a:ext cx="11455077"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377" rtl="0" eaLnBrk="1" fontAlgn="auto" latinLnBrk="0" hangingPunct="1">
              <a:lnSpc>
                <a:spcPct val="120000"/>
              </a:lnSpc>
              <a:spcBef>
                <a:spcPct val="0"/>
              </a:spcBef>
              <a:spcAft>
                <a:spcPct val="0"/>
              </a:spcAft>
              <a:buClrTx/>
              <a:buSzTx/>
              <a:buFontTx/>
              <a:buNone/>
              <a:defRPr/>
            </a:pPr>
            <a:r>
              <a:rPr kumimoji="0" lang="zh-CN" altLang="en-US" sz="4000" b="1" i="0" u="none" strike="noStrike" kern="1200" cap="none" spc="0" normalizeH="0" baseline="0" noProof="0">
                <a:ln>
                  <a:noFill/>
                </a:ln>
                <a:effectLst/>
                <a:uLnTx/>
                <a:uFillTx/>
                <a:latin typeface="微软雅黑" panose="020b0503020204020204" pitchFamily="34" charset="-122"/>
                <a:ea typeface="微软雅黑" panose="020b0503020204020204" pitchFamily="34" charset="-122"/>
                <a:cs typeface="+mn-cs"/>
              </a:rPr>
              <a:t>电动汽车制造业行业市场分析</a:t>
            </a:r>
          </a:p>
        </p:txBody>
      </p:sp>
      <p:sp>
        <p:nvSpPr>
          <p:cNvPr id="3" name="矩形 1">
            <a:extLst>
              <a:ext uri="{FF2B5EF4-FFF2-40B4-BE49-F238E27FC236}">
                <a16:creationId xmlns:a16="http://schemas.microsoft.com/office/drawing/2014/main" id="{D0097888-9291-B189-94E6-0F9EE65D295A}"/>
              </a:ext>
            </a:extLst>
          </p:cNvPr>
          <p:cNvSpPr/>
          <p:nvPr/>
        </p:nvSpPr>
        <p:spPr>
          <a:xfrm>
            <a:off x="-18415" y="0"/>
            <a:ext cx="12210415" cy="3773347"/>
          </a:xfrm>
          <a:prstGeom prst="rect">
            <a:avLst/>
          </a:prstGeom>
          <a:blipFill rotWithShape="1">
            <a:blip r:embed="rId2"/>
            <a:stretch>
              <a:fillRect t="-83343" b="-8242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9" name="Picture 8">
            <a:extLst>
              <a:ext uri="{FF2B5EF4-FFF2-40B4-BE49-F238E27FC236}">
                <a16:creationId xmlns:a16="http://schemas.microsoft.com/office/drawing/2014/main" id="{383D4DFD-CEAD-B8A4-767D-9784262FBABF}"/>
              </a:ext>
            </a:extLst>
          </p:cNvPr>
          <p:cNvPicPr>
            <a:picLocks noChangeAspect="1"/>
          </p:cNvPicPr>
          <p:nvPr/>
        </p:nvPicPr>
        <p:blipFill>
          <a:blip r:embed="rId3"/>
          <a:stretch>
            <a:fillRect/>
          </a:stretch>
        </p:blipFill>
        <p:spPr>
          <a:xfrm>
            <a:off x="0" y="5213724"/>
            <a:ext cx="12192000" cy="1644276"/>
          </a:xfrm>
          <a:prstGeom prst="rect">
            <a:avLst/>
          </a:prstGeom>
        </p:spPr>
      </p:pic>
    </p:spTree>
    <p:extLst>
      <p:ext uri="{BB962C8B-B14F-4D97-AF65-F5344CB8AC3E}">
        <p14:creationId xmlns:p14="http://schemas.microsoft.com/office/powerpoint/2010/main" val="232675642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val 3">
            <a:extLst>
              <a:ext uri="{FF2B5EF4-FFF2-40B4-BE49-F238E27FC236}">
                <a16:creationId xmlns:a16="http://schemas.microsoft.com/office/drawing/2014/main" id="{02174372-1D96-C5BA-4C72-195210A9FB9D}"/>
              </a:ext>
            </a:extLst>
          </p:cNvPr>
          <p:cNvSpPr/>
          <p:nvPr/>
        </p:nvSpPr>
        <p:spPr>
          <a:xfrm>
            <a:off x="-2812469" y="179956"/>
            <a:ext cx="6197600" cy="6510686"/>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6446976" y="2695795"/>
            <a:ext cx="5458693" cy="670889"/>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400" b="1" i="0" u="none" strike="noStrike" kern="120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cs typeface="+mn-cs"/>
              </a:rPr>
              <a:t>电动汽车市场趋势
制造技术与创新
电池与充电基础设施
材料与轻量化应用
政策与法规影响
竞争格局与品牌分析
消费者偏好与市场定位
可持续发展与未来展望</a:t>
            </a:r>
            <a:endParaRPr kumimoji="0" lang="en-US" altLang="zh-CN" sz="2400" b="1" i="0" u="none" strike="noStrike" kern="120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cs typeface="+mn-cs"/>
            </a:endParaRPr>
          </a:p>
        </p:txBody>
      </p:sp>
      <p:sp>
        <p:nvSpPr>
          <p:cNvPr id="5" name="文本框 2">
            <a:extLst>
              <a:ext uri="{FF2B5EF4-FFF2-40B4-BE49-F238E27FC236}">
                <a16:creationId xmlns:a16="http://schemas.microsoft.com/office/drawing/2014/main" id="{F6739A8A-E10F-65E9-BFF8-23BBFF0A9A01}"/>
              </a:ext>
            </a:extLst>
          </p:cNvPr>
          <p:cNvSpPr txBox="1">
            <a:spLocks noChangeArrowheads="1"/>
          </p:cNvSpPr>
          <p:nvPr/>
        </p:nvSpPr>
        <p:spPr bwMode="auto">
          <a:xfrm>
            <a:off x="974965" y="2299386"/>
            <a:ext cx="1326114" cy="2154412"/>
          </a:xfrm>
          <a:prstGeom prst="rect">
            <a:avLst/>
          </a:prstGeom>
          <a:solidFill>
            <a:srgbClr val="C00000"/>
          </a:solidFill>
          <a:ln w="9525">
            <a:noFill/>
            <a:miter lim="800000"/>
          </a:ln>
        </p:spPr>
        <p:txBody>
          <a:bodyPr lIns="121898" tIns="60948" rIns="121898"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600" b="1">
                <a:solidFill>
                  <a:schemeClr val="bg1"/>
                </a:solidFill>
                <a:latin typeface="微软雅黑" panose="020b0503020204020204" pitchFamily="34" charset="-122"/>
                <a:ea typeface="微软雅黑" panose="020b0503020204020204" pitchFamily="34" charset="-122"/>
              </a:rPr>
              <a:t>目</a:t>
            </a:r>
            <a:endParaRPr lang="en-US" altLang="zh-CN" sz="6600" b="1">
              <a:solidFill>
                <a:schemeClr val="bg1"/>
              </a:solidFill>
              <a:latin typeface="微软雅黑" panose="020b0503020204020204" pitchFamily="34" charset="-122"/>
              <a:ea typeface="微软雅黑" panose="020b0503020204020204" pitchFamily="34" charset="-122"/>
            </a:endParaRPr>
          </a:p>
          <a:p>
            <a:pPr algn="ctr"/>
            <a:r>
              <a:rPr lang="zh-CN" altLang="en-US" sz="6600" b="1">
                <a:solidFill>
                  <a:schemeClr val="bg1"/>
                </a:solidFill>
                <a:latin typeface="微软雅黑" panose="020b0503020204020204" pitchFamily="34" charset="-122"/>
                <a:ea typeface="微软雅黑" panose="020b0503020204020204" pitchFamily="34" charset="-122"/>
              </a:rPr>
              <a:t>录</a:t>
            </a:r>
          </a:p>
        </p:txBody>
      </p:sp>
      <p:sp>
        <p:nvSpPr>
          <p:cNvPr id="12" name="下箭头 95">
            <a:extLst>
              <a:ext uri="{FF2B5EF4-FFF2-40B4-BE49-F238E27FC236}">
                <a16:creationId xmlns:a16="http://schemas.microsoft.com/office/drawing/2014/main" id="{E6681D54-B338-E7C4-1BAE-9543C9B2A95A}"/>
              </a:ext>
            </a:extLst>
          </p:cNvPr>
          <p:cNvSpPr/>
          <p:nvPr/>
        </p:nvSpPr>
        <p:spPr>
          <a:xfrm rot="16200000">
            <a:off x="4257480" y="2785675"/>
            <a:ext cx="1048870" cy="1162018"/>
          </a:xfrm>
          <a:prstGeom prst="downArrow">
            <a:avLst>
              <a:gd name="adj1" fmla="val 50000"/>
              <a:gd name="adj2" fmla="val 5000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0-#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电动汽车市场趋势</a:t>
            </a:r>
          </a:p>
        </p:txBody>
      </p:sp>
      <p:sp>
        <p:nvSpPr>
          <p:cNvPr id="3" name="Subtitle 2"/>
          <p:cNvSpPr>
            <a:spLocks noGrp="1"/>
          </p:cNvSpPr>
          <p:nvPr>
            <p:ph type="subTitle" idx="1"/>
          </p:nvPr>
        </p:nvSpPr>
        <p:spPr/>
        <p:txBody>
          <a:bodyPr/>
          <a:lstStyle/>
          <a:p>
            <a:r>
              <a:t>电动汽车制造业行业市场分析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电动汽车市场趋势</a:t>
            </a:r>
          </a:p>
        </p:txBody>
      </p:sp>
      <p:sp>
        <p:nvSpPr>
          <p:cNvPr id="3" name="Text Placeholder 2"/>
          <p:cNvSpPr>
            <a:spLocks noGrp="1"/>
          </p:cNvSpPr>
          <p:nvPr>
            <p:ph type="body" idx="1"/>
          </p:nvPr>
        </p:nvSpPr>
        <p:spPr/>
        <p:txBody>
          <a:bodyPr/>
          <a:lstStyle/>
          <a:p>
            <a:r>
              <a:t>电动汽车市场增长趋势</a:t>
            </a:r>
          </a:p>
        </p:txBody>
      </p:sp>
      <p:sp>
        <p:nvSpPr>
          <p:cNvPr id="4" name="Content Placeholder 3"/>
          <p:cNvSpPr>
            <a:spLocks noGrp="1"/>
          </p:cNvSpPr>
          <p:nvPr>
            <p:ph sz="half" idx="2"/>
          </p:nvPr>
        </p:nvSpPr>
        <p:spPr/>
        <p:txBody>
          <a:bodyPr/>
          <a:lstStyle/>
          <a:p>
            <a:r>
              <a:t>近年来，电动汽车市场呈现强劲增长趋势。政府推动环保政策、消费者环保意识提升，都促进了电动汽车的需求。根据数据，全球电动汽车销量年均增长率超过30%，预计2030年电动汽车销量将占总销量的30%以上。中国等新兴市场是主要增长引擎，充电基础设施建设也在加速，为电动汽车普及提供支持。</a:t>
            </a:r>
          </a:p>
          <a:p/>
        </p:txBody>
      </p:sp>
      <p:sp>
        <p:nvSpPr>
          <p:cNvPr id="5" name="Text Placeholder 4"/>
          <p:cNvSpPr>
            <a:spLocks noGrp="1"/>
          </p:cNvSpPr>
          <p:nvPr>
            <p:ph type="body" idx="3"/>
          </p:nvPr>
        </p:nvSpPr>
        <p:spPr/>
        <p:txBody>
          <a:bodyPr/>
          <a:lstStyle/>
          <a:p>
            <a:r>
              <a:t>动力电池技术发展</a:t>
            </a:r>
          </a:p>
        </p:txBody>
      </p:sp>
      <p:sp>
        <p:nvSpPr>
          <p:cNvPr id="6" name="Content Placeholder 5"/>
          <p:cNvSpPr>
            <a:spLocks noGrp="1"/>
          </p:cNvSpPr>
          <p:nvPr>
            <p:ph sz="half" idx="4"/>
          </p:nvPr>
        </p:nvSpPr>
        <p:spPr/>
        <p:txBody>
          <a:bodyPr/>
          <a:lstStyle/>
          <a:p>
            <a:r>
              <a:t>动力电池是电动汽车的核心组件，其技术持续发展对市场至关重要。锂离子电池仍占主导地位，但固态电池、钠离子电池等新技术逐渐崭露头角。提升能量密度、延长寿命、降低成本是行业研发的关键目标。各大制造商纷纷加大研发投入，加速动力电池技术创新。</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电动汽车市场趋势</a:t>
            </a:r>
          </a:p>
        </p:txBody>
      </p:sp>
      <p:sp>
        <p:nvSpPr>
          <p:cNvPr id="3" name="Text Placeholder 2"/>
          <p:cNvSpPr>
            <a:spLocks noGrp="1"/>
          </p:cNvSpPr>
          <p:nvPr>
            <p:ph type="body" idx="1"/>
          </p:nvPr>
        </p:nvSpPr>
        <p:spPr/>
        <p:txBody>
          <a:bodyPr/>
          <a:lstStyle/>
          <a:p>
            <a:r>
              <a:t>智能驾驶与互联技术融合</a:t>
            </a:r>
          </a:p>
        </p:txBody>
      </p:sp>
      <p:sp>
        <p:nvSpPr>
          <p:cNvPr id="4" name="Content Placeholder 3"/>
          <p:cNvSpPr>
            <a:spLocks noGrp="1"/>
          </p:cNvSpPr>
          <p:nvPr>
            <p:ph sz="half" idx="2"/>
          </p:nvPr>
        </p:nvSpPr>
        <p:spPr/>
        <p:txBody>
          <a:bodyPr/>
          <a:lstStyle/>
          <a:p>
            <a:r>
              <a:t>电动汽车不仅是交通工具，更是智能移动平台。智能驾驶技术与互联技术的融合成为市场关注焦点。自动驾驶功能的逐步落地、车联网应用的丰富，将提升用户体验并改变出行方式。数据安全、隐私保护等问题也随之凸显。</a:t>
            </a:r>
          </a:p>
          <a:p/>
        </p:txBody>
      </p:sp>
      <p:sp>
        <p:nvSpPr>
          <p:cNvPr id="5" name="Text Placeholder 4"/>
          <p:cNvSpPr>
            <a:spLocks noGrp="1"/>
          </p:cNvSpPr>
          <p:nvPr>
            <p:ph type="body" idx="3"/>
          </p:nvPr>
        </p:nvSpPr>
        <p:spPr/>
        <p:txBody>
          <a:bodyPr/>
          <a:lstStyle/>
          <a:p>
            <a:r>
              <a:t>可持续能源整合</a:t>
            </a:r>
          </a:p>
        </p:txBody>
      </p:sp>
      <p:sp>
        <p:nvSpPr>
          <p:cNvPr id="6" name="Content Placeholder 5"/>
          <p:cNvSpPr>
            <a:spLocks noGrp="1"/>
          </p:cNvSpPr>
          <p:nvPr>
            <p:ph sz="half" idx="4"/>
          </p:nvPr>
        </p:nvSpPr>
        <p:spPr/>
        <p:txBody>
          <a:bodyPr/>
          <a:lstStyle/>
          <a:p>
            <a:r>
              <a:t>电动汽车产业链趋向可持续能源整合。太阳能充电、车辆对电网的双向供能等新兴概念受到关注。整合可再生能源不仅降低使用成本，也有助于电动汽车生态的可持续发展。政策支持和技术突破将推动这一趋势的深入发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电动汽车市场趋势</a:t>
            </a:r>
          </a:p>
        </p:txBody>
      </p:sp>
      <p:sp>
        <p:nvSpPr>
          <p:cNvPr id="3" name="Text Placeholder 2"/>
          <p:cNvSpPr>
            <a:spLocks noGrp="1"/>
          </p:cNvSpPr>
          <p:nvPr>
            <p:ph type="body" idx="1"/>
          </p:nvPr>
        </p:nvSpPr>
        <p:spPr/>
        <p:txBody>
          <a:bodyPr/>
          <a:lstStyle/>
          <a:p>
            <a:r>
              <a:t>供应链优化与成本下降</a:t>
            </a:r>
          </a:p>
        </p:txBody>
      </p:sp>
      <p:sp>
        <p:nvSpPr>
          <p:cNvPr id="4" name="Content Placeholder 3"/>
          <p:cNvSpPr>
            <a:spLocks noGrp="1"/>
          </p:cNvSpPr>
          <p:nvPr>
            <p:ph sz="half" idx="2"/>
          </p:nvPr>
        </p:nvSpPr>
        <p:spPr/>
        <p:txBody>
          <a:bodyPr/>
          <a:lstStyle/>
          <a:p>
            <a:r>
              <a:t>电动汽车制造面临供应链优化和成本下降的挑战。电池、电机等核心零部件的稳定供应关系到产能和质量。制造规模扩大、材料成本下降、生产工艺改进是降低成本的关键途径。同时，建立灵活的供应链体系也能提高应对市场变化的能力。</a:t>
            </a:r>
          </a:p>
          <a:p/>
        </p:txBody>
      </p:sp>
      <p:sp>
        <p:nvSpPr>
          <p:cNvPr id="5" name="Text Placeholder 4"/>
          <p:cNvSpPr>
            <a:spLocks noGrp="1"/>
          </p:cNvSpPr>
          <p:nvPr>
            <p:ph type="body" idx="3"/>
          </p:nvPr>
        </p:nvSpPr>
        <p:spPr/>
        <p:txBody>
          <a:bodyPr/>
          <a:lstStyle/>
          <a:p>
            <a:r>
              <a:t>政策环境与市场竞争</a:t>
            </a:r>
          </a:p>
        </p:txBody>
      </p:sp>
      <p:sp>
        <p:nvSpPr>
          <p:cNvPr id="6" name="Content Placeholder 5"/>
          <p:cNvSpPr>
            <a:spLocks noGrp="1"/>
          </p:cNvSpPr>
          <p:nvPr>
            <p:ph sz="half" idx="4"/>
          </p:nvPr>
        </p:nvSpPr>
        <p:spPr/>
        <p:txBody>
          <a:bodyPr/>
          <a:lstStyle/>
          <a:p>
            <a:r>
              <a:t>政策环境在电动汽车市场中发挥着重要作用。不同国家制定的补贴、减排目标、禁售传统燃油车等政策直接影响市场格局。同时，制造商之间的竞争也在不断升级，技术创新、品牌影响力、售后服务等将是决定市场份额的重要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制造技术与创新</a:t>
            </a:r>
          </a:p>
        </p:txBody>
      </p:sp>
      <p:sp>
        <p:nvSpPr>
          <p:cNvPr id="3" name="Subtitle 2"/>
          <p:cNvSpPr>
            <a:spLocks noGrp="1"/>
          </p:cNvSpPr>
          <p:nvPr>
            <p:ph type="subTitle" idx="1"/>
          </p:nvPr>
        </p:nvSpPr>
        <p:spPr/>
        <p:txBody>
          <a:bodyPr/>
          <a:lstStyle/>
          <a:p>
            <a:r>
              <a:t>电动汽车制造业行业市场分析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制造技术与创新</a:t>
            </a:r>
          </a:p>
        </p:txBody>
      </p:sp>
      <p:sp>
        <p:nvSpPr>
          <p:cNvPr id="3" name="Text Placeholder 2"/>
          <p:cNvSpPr>
            <a:spLocks noGrp="1"/>
          </p:cNvSpPr>
          <p:nvPr>
            <p:ph type="body" idx="1"/>
          </p:nvPr>
        </p:nvSpPr>
        <p:spPr/>
        <p:txBody>
          <a:bodyPr/>
          <a:lstStyle/>
          <a:p>
            <a:r>
              <a:t>先进制造技术</a:t>
            </a:r>
          </a:p>
        </p:txBody>
      </p:sp>
      <p:sp>
        <p:nvSpPr>
          <p:cNvPr id="4" name="Content Placeholder 3"/>
          <p:cNvSpPr>
            <a:spLocks noGrp="1"/>
          </p:cNvSpPr>
          <p:nvPr>
            <p:ph sz="half" idx="2"/>
          </p:nvPr>
        </p:nvSpPr>
        <p:spPr/>
        <p:txBody>
          <a:bodyPr/>
          <a:lstStyle/>
          <a:p>
            <a:r>
              <a:t>电动汽车制造业正逐步采用先进制造技术，如3D打印、精密成型等，以提高生产效率和产品质量。3D打印技术在生产零部件方面具有灵活性，能够快速制造复杂结构的零件，减少生产周期。精密成型技术则通过高精度加工，确保零件的尺寸精确度，提升装配的精度和可靠性。</a:t>
            </a:r>
          </a:p>
          <a:p/>
        </p:txBody>
      </p:sp>
      <p:sp>
        <p:nvSpPr>
          <p:cNvPr id="5" name="Text Placeholder 4"/>
          <p:cNvSpPr>
            <a:spLocks noGrp="1"/>
          </p:cNvSpPr>
          <p:nvPr>
            <p:ph type="body" idx="3"/>
          </p:nvPr>
        </p:nvSpPr>
        <p:spPr/>
        <p:txBody>
          <a:bodyPr/>
          <a:lstStyle/>
          <a:p>
            <a:r>
              <a:t>智能制造与工业互联网</a:t>
            </a:r>
          </a:p>
        </p:txBody>
      </p:sp>
      <p:sp>
        <p:nvSpPr>
          <p:cNvPr id="6" name="Content Placeholder 5"/>
          <p:cNvSpPr>
            <a:spLocks noGrp="1"/>
          </p:cNvSpPr>
          <p:nvPr>
            <p:ph sz="half" idx="4"/>
          </p:nvPr>
        </p:nvSpPr>
        <p:spPr/>
        <p:txBody>
          <a:bodyPr/>
          <a:lstStyle/>
          <a:p>
            <a:r>
              <a:t>智能制造与工业互联网在电动汽车制造业中的应用逐渐增加。通过传感器、物联网技术和数据分析，生产线实现实时监控和优化，提高生产效率和资源利用率。工业互联网使得各环节之间实现信息共享，优化供应链管理，降低生产成本。</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制造技术与创新</a:t>
            </a:r>
          </a:p>
        </p:txBody>
      </p:sp>
      <p:sp>
        <p:nvSpPr>
          <p:cNvPr id="3" name="Text Placeholder 2"/>
          <p:cNvSpPr>
            <a:spLocks noGrp="1"/>
          </p:cNvSpPr>
          <p:nvPr>
            <p:ph type="body" idx="1"/>
          </p:nvPr>
        </p:nvSpPr>
        <p:spPr/>
        <p:txBody>
          <a:bodyPr/>
          <a:lstStyle/>
          <a:p>
            <a:r>
              <a:t>新材料应用</a:t>
            </a:r>
          </a:p>
        </p:txBody>
      </p:sp>
      <p:sp>
        <p:nvSpPr>
          <p:cNvPr id="4" name="Content Placeholder 3"/>
          <p:cNvSpPr>
            <a:spLocks noGrp="1"/>
          </p:cNvSpPr>
          <p:nvPr>
            <p:ph sz="half" idx="2"/>
          </p:nvPr>
        </p:nvSpPr>
        <p:spPr/>
        <p:txBody>
          <a:bodyPr/>
          <a:lstStyle/>
          <a:p>
            <a:r>
              <a:t>电动汽车制造业在材料选择方面越来越重视新材料的应用。高性能轻量化材料如碳纤维增强复合材料能够降低车身重量，提升续航里程和能效。同时，高强度钢、铝合金等也在车身结构中得到广泛应用，提供了更好的碰撞安全性能。</a:t>
            </a:r>
          </a:p>
          <a:p/>
        </p:txBody>
      </p:sp>
      <p:sp>
        <p:nvSpPr>
          <p:cNvPr id="5" name="Text Placeholder 4"/>
          <p:cNvSpPr>
            <a:spLocks noGrp="1"/>
          </p:cNvSpPr>
          <p:nvPr>
            <p:ph type="body" idx="3"/>
          </p:nvPr>
        </p:nvSpPr>
        <p:spPr/>
        <p:txBody>
          <a:bodyPr/>
          <a:lstStyle/>
          <a:p>
            <a:r>
              <a:t>自动化生产线</a:t>
            </a:r>
          </a:p>
        </p:txBody>
      </p:sp>
      <p:sp>
        <p:nvSpPr>
          <p:cNvPr id="6" name="Content Placeholder 5"/>
          <p:cNvSpPr>
            <a:spLocks noGrp="1"/>
          </p:cNvSpPr>
          <p:nvPr>
            <p:ph sz="half" idx="4"/>
          </p:nvPr>
        </p:nvSpPr>
        <p:spPr/>
        <p:txBody>
          <a:bodyPr/>
          <a:lstStyle/>
          <a:p>
            <a:r>
              <a:t>电动汽车制造业逐渐推进生产线的自动化。机器人在组装、焊接、涂装等环节发挥作用，减少了人工操作，提高了生产效率和产品一致性。自动化生产线还能够适应不同车型的生产需求，提高了生产的灵活性。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制造技术与创新</a:t>
            </a:r>
          </a:p>
        </p:txBody>
      </p:sp>
      <p:sp>
        <p:nvSpPr>
          <p:cNvPr id="3" name="Text Placeholder 2"/>
          <p:cNvSpPr>
            <a:spLocks noGrp="1"/>
          </p:cNvSpPr>
          <p:nvPr>
            <p:ph type="body" idx="1"/>
          </p:nvPr>
        </p:nvSpPr>
        <p:spPr/>
        <p:txBody>
          <a:bodyPr/>
          <a:lstStyle/>
          <a:p>
            <a:r>
              <a:t>可持续制造</a:t>
            </a:r>
          </a:p>
        </p:txBody>
      </p:sp>
      <p:sp>
        <p:nvSpPr>
          <p:cNvPr id="4" name="Content Placeholder 3"/>
          <p:cNvSpPr>
            <a:spLocks noGrp="1"/>
          </p:cNvSpPr>
          <p:nvPr>
            <p:ph sz="half" idx="2"/>
          </p:nvPr>
        </p:nvSpPr>
        <p:spPr/>
        <p:txBody>
          <a:bodyPr/>
          <a:lstStyle/>
          <a:p>
            <a:r>
              <a:t>可持续制造在电动汽车制造业中具有重要意义。生产过程中的能源消耗、废水排放等问题受到关注。制造商在选用可再生能源、推行循环经济等方面进行创新，以减少生产对环境的影响。</a:t>
            </a:r>
          </a:p>
          <a:p/>
        </p:txBody>
      </p:sp>
      <p:sp>
        <p:nvSpPr>
          <p:cNvPr id="5" name="Text Placeholder 4"/>
          <p:cNvSpPr>
            <a:spLocks noGrp="1"/>
          </p:cNvSpPr>
          <p:nvPr>
            <p:ph type="body" idx="3"/>
          </p:nvPr>
        </p:nvSpPr>
        <p:spPr/>
        <p:txBody>
          <a:bodyPr/>
          <a:lstStyle/>
          <a:p>
            <a:r>
              <a:t>定制化生产</a:t>
            </a:r>
          </a:p>
        </p:txBody>
      </p:sp>
      <p:sp>
        <p:nvSpPr>
          <p:cNvPr id="6" name="Content Placeholder 5"/>
          <p:cNvSpPr>
            <a:spLocks noGrp="1"/>
          </p:cNvSpPr>
          <p:nvPr>
            <p:ph sz="half" idx="4"/>
          </p:nvPr>
        </p:nvSpPr>
        <p:spPr/>
        <p:txBody>
          <a:bodyPr/>
          <a:lstStyle/>
          <a:p>
            <a:r>
              <a:t>电动汽车市场不断多样化，定制化需求增加。制造技术创新使得生产线能够适应个性化定制，从颜色到功能的灵活调整。定制化生产满足消费者多样化需求，提升了市场竞争力。</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制造技术与创新</a:t>
            </a:r>
          </a:p>
        </p:txBody>
      </p:sp>
      <p:sp>
        <p:nvSpPr>
          <p:cNvPr id="3" name="Text Placeholder 2"/>
          <p:cNvSpPr>
            <a:spLocks noGrp="1"/>
          </p:cNvSpPr>
          <p:nvPr>
            <p:ph type="body" idx="1"/>
          </p:nvPr>
        </p:nvSpPr>
        <p:spPr/>
        <p:txBody>
          <a:bodyPr/>
          <a:lstStyle/>
          <a:p>
            <a:r>
              <a:t>数字化生产管理</a:t>
            </a:r>
          </a:p>
        </p:txBody>
      </p:sp>
      <p:sp>
        <p:nvSpPr>
          <p:cNvPr id="4" name="Content Placeholder 3"/>
          <p:cNvSpPr>
            <a:spLocks noGrp="1"/>
          </p:cNvSpPr>
          <p:nvPr>
            <p:ph sz="half" idx="2"/>
          </p:nvPr>
        </p:nvSpPr>
        <p:spPr/>
        <p:txBody>
          <a:bodyPr/>
          <a:lstStyle/>
          <a:p>
            <a:r>
              <a:t>数字化生产管理在电动汽车制造业中得到广泛应用。通过数字化工厂、物联网等技术，生产过程数据实时采集和分析，优化生产计划和资源配置，降低了生产成本，提高了生产效率和质量。</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电池与充电基础设施</a:t>
            </a:r>
          </a:p>
        </p:txBody>
      </p:sp>
      <p:sp>
        <p:nvSpPr>
          <p:cNvPr id="3" name="Subtitle 2"/>
          <p:cNvSpPr>
            <a:spLocks noGrp="1"/>
          </p:cNvSpPr>
          <p:nvPr>
            <p:ph type="subTitle" idx="1"/>
          </p:nvPr>
        </p:nvSpPr>
        <p:spPr/>
        <p:txBody>
          <a:bodyPr/>
          <a:lstStyle/>
          <a:p>
            <a:r>
              <a:t>电动汽车制造业行业市场分析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电池与充电基础设施</a:t>
            </a:r>
          </a:p>
        </p:txBody>
      </p:sp>
      <p:sp>
        <p:nvSpPr>
          <p:cNvPr id="3" name="Text Placeholder 2"/>
          <p:cNvSpPr>
            <a:spLocks noGrp="1"/>
          </p:cNvSpPr>
          <p:nvPr>
            <p:ph type="body" idx="1"/>
          </p:nvPr>
        </p:nvSpPr>
        <p:spPr/>
        <p:txBody>
          <a:bodyPr/>
          <a:lstStyle/>
          <a:p>
            <a:r>
              <a:t>电池技术发展趋势</a:t>
            </a:r>
          </a:p>
        </p:txBody>
      </p:sp>
      <p:sp>
        <p:nvSpPr>
          <p:cNvPr id="4" name="Content Placeholder 3"/>
          <p:cNvSpPr>
            <a:spLocks noGrp="1"/>
          </p:cNvSpPr>
          <p:nvPr>
            <p:ph sz="half" idx="2"/>
          </p:nvPr>
        </p:nvSpPr>
        <p:spPr/>
        <p:txBody>
          <a:bodyPr/>
          <a:lstStyle/>
          <a:p>
            <a:r>
              <a:t>电池作为电动汽车的核心组件，其技术发展至关重要。目前，锂离子电池在电动汽车中占主导地位，但固态电池、钠离子电池等新型电池技术正崭露头角，具有更高能量密度、更短充电时间等优势，有望引领未来趋势。此外，电池寿命、安全性等问题也在不断优化，以满足用户需求。</a:t>
            </a:r>
          </a:p>
          <a:p/>
        </p:txBody>
      </p:sp>
      <p:sp>
        <p:nvSpPr>
          <p:cNvPr id="5" name="Text Placeholder 4"/>
          <p:cNvSpPr>
            <a:spLocks noGrp="1"/>
          </p:cNvSpPr>
          <p:nvPr>
            <p:ph type="body" idx="3"/>
          </p:nvPr>
        </p:nvSpPr>
        <p:spPr/>
        <p:txBody>
          <a:bodyPr/>
          <a:lstStyle/>
          <a:p>
            <a:r>
              <a:t>充电基础设施建设</a:t>
            </a:r>
          </a:p>
        </p:txBody>
      </p:sp>
      <p:sp>
        <p:nvSpPr>
          <p:cNvPr id="6" name="Content Placeholder 5"/>
          <p:cNvSpPr>
            <a:spLocks noGrp="1"/>
          </p:cNvSpPr>
          <p:nvPr>
            <p:ph sz="half" idx="4"/>
          </p:nvPr>
        </p:nvSpPr>
        <p:spPr/>
        <p:txBody>
          <a:bodyPr/>
          <a:lstStyle/>
          <a:p>
            <a:r>
              <a:t>电动汽车充电基础设施是推动行业发展的关键。快速充电站、家庭充电桩等构成了充电网络，覆盖范围与充电速度是关注焦点。政府、企业纷纷投资充电设施建设，以提高用户的充电便利性。同时，充电设施的智能化、远程监控等技术的应用也在不断提升。</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电池与充电基础设施</a:t>
            </a:r>
          </a:p>
        </p:txBody>
      </p:sp>
      <p:sp>
        <p:nvSpPr>
          <p:cNvPr id="3" name="Text Placeholder 2"/>
          <p:cNvSpPr>
            <a:spLocks noGrp="1"/>
          </p:cNvSpPr>
          <p:nvPr>
            <p:ph type="body" idx="1"/>
          </p:nvPr>
        </p:nvSpPr>
        <p:spPr/>
        <p:txBody>
          <a:bodyPr/>
          <a:lstStyle/>
          <a:p>
            <a:r>
              <a:t>充电标准与互操作性</a:t>
            </a:r>
          </a:p>
        </p:txBody>
      </p:sp>
      <p:sp>
        <p:nvSpPr>
          <p:cNvPr id="4" name="Content Placeholder 3"/>
          <p:cNvSpPr>
            <a:spLocks noGrp="1"/>
          </p:cNvSpPr>
          <p:nvPr>
            <p:ph sz="half" idx="2"/>
          </p:nvPr>
        </p:nvSpPr>
        <p:spPr/>
        <p:txBody>
          <a:bodyPr/>
          <a:lstStyle/>
          <a:p>
            <a:r>
              <a:t>制定统一的充电标准对于推动电动汽车市场发展至关重要。不同地区、厂家的充电标准不一致会影响用户的充电体验。因此，制定通用的充电标准以及提升充电设施的互操作性是当前的研究方向之一，以促进电动汽车的跨地区、跨品牌充电便利性。</a:t>
            </a:r>
          </a:p>
          <a:p/>
        </p:txBody>
      </p:sp>
      <p:sp>
        <p:nvSpPr>
          <p:cNvPr id="5" name="Text Placeholder 4"/>
          <p:cNvSpPr>
            <a:spLocks noGrp="1"/>
          </p:cNvSpPr>
          <p:nvPr>
            <p:ph type="body" idx="3"/>
          </p:nvPr>
        </p:nvSpPr>
        <p:spPr/>
        <p:txBody>
          <a:bodyPr/>
          <a:lstStyle/>
          <a:p>
            <a:r>
              <a:t>智能充电管理系统</a:t>
            </a:r>
          </a:p>
        </p:txBody>
      </p:sp>
      <p:sp>
        <p:nvSpPr>
          <p:cNvPr id="6" name="Content Placeholder 5"/>
          <p:cNvSpPr>
            <a:spLocks noGrp="1"/>
          </p:cNvSpPr>
          <p:nvPr>
            <p:ph sz="half" idx="4"/>
          </p:nvPr>
        </p:nvSpPr>
        <p:spPr/>
        <p:txBody>
          <a:bodyPr/>
          <a:lstStyle/>
          <a:p>
            <a:r>
              <a:t>智能充电管理系统可以实现对充电桩的远程监控、能源管理和用户数据分析。通过智能管理系统，充电设施的利用率和效率得以提高，用户可以根据需求调整充电计划，同时实现能源的合理分配，减少能源浪费。</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电池与充电基础设施</a:t>
            </a:r>
          </a:p>
        </p:txBody>
      </p:sp>
      <p:sp>
        <p:nvSpPr>
          <p:cNvPr id="3" name="Text Placeholder 2"/>
          <p:cNvSpPr>
            <a:spLocks noGrp="1"/>
          </p:cNvSpPr>
          <p:nvPr>
            <p:ph type="body" idx="1"/>
          </p:nvPr>
        </p:nvSpPr>
        <p:spPr/>
        <p:txBody>
          <a:bodyPr/>
          <a:lstStyle/>
          <a:p>
            <a:r>
              <a:t>充电安全与稳定性</a:t>
            </a:r>
          </a:p>
        </p:txBody>
      </p:sp>
      <p:sp>
        <p:nvSpPr>
          <p:cNvPr id="4" name="Content Placeholder 3"/>
          <p:cNvSpPr>
            <a:spLocks noGrp="1"/>
          </p:cNvSpPr>
          <p:nvPr>
            <p:ph sz="half" idx="2"/>
          </p:nvPr>
        </p:nvSpPr>
        <p:spPr/>
        <p:txBody>
          <a:bodyPr/>
          <a:lstStyle/>
          <a:p>
            <a:r>
              <a:t>充电安全是电动汽车发展的重要保障。电池充电过程中的过电压、过电流等问题可能引发火灾等安全事故，因此充电设施的安全性设计至关重要。同时，防止充电网络的黑客攻击、数据泄露等问题也需要得到有效的防范措施。</a:t>
            </a:r>
          </a:p>
          <a:p/>
        </p:txBody>
      </p:sp>
      <p:sp>
        <p:nvSpPr>
          <p:cNvPr id="5" name="Text Placeholder 4"/>
          <p:cNvSpPr>
            <a:spLocks noGrp="1"/>
          </p:cNvSpPr>
          <p:nvPr>
            <p:ph type="body" idx="3"/>
          </p:nvPr>
        </p:nvSpPr>
        <p:spPr/>
        <p:txBody>
          <a:bodyPr/>
          <a:lstStyle/>
          <a:p>
            <a:r>
              <a:t>充电成本与经济性</a:t>
            </a:r>
          </a:p>
        </p:txBody>
      </p:sp>
      <p:sp>
        <p:nvSpPr>
          <p:cNvPr id="6" name="Content Placeholder 5"/>
          <p:cNvSpPr>
            <a:spLocks noGrp="1"/>
          </p:cNvSpPr>
          <p:nvPr>
            <p:ph sz="half" idx="4"/>
          </p:nvPr>
        </p:nvSpPr>
        <p:spPr/>
        <p:txBody>
          <a:bodyPr/>
          <a:lstStyle/>
          <a:p>
            <a:r>
              <a:t>充电成本直接影响电动汽车的经济性。用户在考虑购买电动汽车时，不仅关注车辆价格，还要考虑充电费用。因此，充电设施的电价定价机制、计费方式等需要与电动汽车的实际使用情况相匹配，以保证用户的经济利益。</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电池与充电基础设施</a:t>
            </a:r>
          </a:p>
        </p:txBody>
      </p:sp>
      <p:sp>
        <p:nvSpPr>
          <p:cNvPr id="3" name="Text Placeholder 2"/>
          <p:cNvSpPr>
            <a:spLocks noGrp="1"/>
          </p:cNvSpPr>
          <p:nvPr>
            <p:ph type="body" idx="1"/>
          </p:nvPr>
        </p:nvSpPr>
        <p:spPr/>
        <p:txBody>
          <a:bodyPr/>
          <a:lstStyle/>
          <a:p>
            <a:r>
              <a:t>新能源电力供应与可再生能源</a:t>
            </a:r>
          </a:p>
        </p:txBody>
      </p:sp>
      <p:sp>
        <p:nvSpPr>
          <p:cNvPr id="4" name="Content Placeholder 3"/>
          <p:cNvSpPr>
            <a:spLocks noGrp="1"/>
          </p:cNvSpPr>
          <p:nvPr>
            <p:ph sz="half" idx="2"/>
          </p:nvPr>
        </p:nvSpPr>
        <p:spPr/>
        <p:txBody>
          <a:bodyPr/>
          <a:lstStyle/>
          <a:p>
            <a:r>
              <a:t>电动汽车的发展需要大量的电力供应，而传统电网可能无法满足需求。因此，可再生能源如太阳能、风能等的应用逐渐受到关注，以满足电动汽车充电的能源需求，并推动能源结构的绿色转型。</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材料与轻量化应用</a:t>
            </a:r>
          </a:p>
        </p:txBody>
      </p:sp>
      <p:sp>
        <p:nvSpPr>
          <p:cNvPr id="3" name="Subtitle 2"/>
          <p:cNvSpPr>
            <a:spLocks noGrp="1"/>
          </p:cNvSpPr>
          <p:nvPr>
            <p:ph type="subTitle" idx="1"/>
          </p:nvPr>
        </p:nvSpPr>
        <p:spPr/>
        <p:txBody>
          <a:bodyPr/>
          <a:lstStyle/>
          <a:p>
            <a:r>
              <a:t>电动汽车制造业行业市场分析</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材料与轻量化应用</a:t>
            </a:r>
          </a:p>
        </p:txBody>
      </p:sp>
      <p:sp>
        <p:nvSpPr>
          <p:cNvPr id="3" name="Text Placeholder 2"/>
          <p:cNvSpPr>
            <a:spLocks noGrp="1"/>
          </p:cNvSpPr>
          <p:nvPr>
            <p:ph type="body" idx="1"/>
          </p:nvPr>
        </p:nvSpPr>
        <p:spPr/>
        <p:txBody>
          <a:bodyPr/>
          <a:lstStyle/>
          <a:p>
            <a:r>
              <a:t>电动汽车轻量化趋势</a:t>
            </a:r>
          </a:p>
        </p:txBody>
      </p:sp>
      <p:sp>
        <p:nvSpPr>
          <p:cNvPr id="4" name="Content Placeholder 3"/>
          <p:cNvSpPr>
            <a:spLocks noGrp="1"/>
          </p:cNvSpPr>
          <p:nvPr>
            <p:ph sz="half" idx="2"/>
          </p:nvPr>
        </p:nvSpPr>
        <p:spPr/>
        <p:txBody>
          <a:bodyPr/>
          <a:lstStyle/>
          <a:p>
            <a:r>
              <a:t>电动汽车制造业正积极探索轻量化技术，以提升续航里程和能源效率。材料选择是关键，包括高强度钢、铝合金、碳纤维等。此外，采用智能设计和优化结构也能减少车辆重量，提升整体性能。</a:t>
            </a:r>
          </a:p>
          <a:p/>
        </p:txBody>
      </p:sp>
      <p:sp>
        <p:nvSpPr>
          <p:cNvPr id="5" name="Text Placeholder 4"/>
          <p:cNvSpPr>
            <a:spLocks noGrp="1"/>
          </p:cNvSpPr>
          <p:nvPr>
            <p:ph type="body" idx="3"/>
          </p:nvPr>
        </p:nvSpPr>
        <p:spPr/>
        <p:txBody>
          <a:bodyPr/>
          <a:lstStyle/>
          <a:p>
            <a:r>
              <a:t>高性能电池材料</a:t>
            </a:r>
          </a:p>
        </p:txBody>
      </p:sp>
      <p:sp>
        <p:nvSpPr>
          <p:cNvPr id="6" name="Content Placeholder 5"/>
          <p:cNvSpPr>
            <a:spLocks noGrp="1"/>
          </p:cNvSpPr>
          <p:nvPr>
            <p:ph sz="half" idx="4"/>
          </p:nvPr>
        </p:nvSpPr>
        <p:spPr/>
        <p:txBody>
          <a:bodyPr/>
          <a:lstStyle/>
          <a:p>
            <a:r>
              <a:t>电池是电动汽车的核心，高性能电池材料至关重要。正极材料如锂铁磷酸铁锂和锰酸锂可提升能量密度和寿命。硅负极材料的研究有望进一步提高电池容量。固态电池等新型材料也在加速研发。</a:t>
            </a:r>
          </a:p>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材料与轻量化应用</a:t>
            </a:r>
          </a:p>
        </p:txBody>
      </p:sp>
      <p:sp>
        <p:nvSpPr>
          <p:cNvPr id="3" name="Text Placeholder 2"/>
          <p:cNvSpPr>
            <a:spLocks noGrp="1"/>
          </p:cNvSpPr>
          <p:nvPr>
            <p:ph type="body" idx="1"/>
          </p:nvPr>
        </p:nvSpPr>
        <p:spPr/>
        <p:txBody>
          <a:bodyPr/>
          <a:lstStyle/>
          <a:p>
            <a:r>
              <a:t>材料可持续性与环保</a:t>
            </a:r>
          </a:p>
        </p:txBody>
      </p:sp>
      <p:sp>
        <p:nvSpPr>
          <p:cNvPr id="4" name="Content Placeholder 3"/>
          <p:cNvSpPr>
            <a:spLocks noGrp="1"/>
          </p:cNvSpPr>
          <p:nvPr>
            <p:ph sz="half" idx="2"/>
          </p:nvPr>
        </p:nvSpPr>
        <p:spPr/>
        <p:txBody>
          <a:bodyPr/>
          <a:lstStyle/>
          <a:p>
            <a:r>
              <a:t>随着环保意识的提高，材料的可持续性成为关注焦点。可回收和可再利用的材料如生物塑料和可降解材料受到青睐。同时，生产过程的能源消耗和废弃物排放也需要更严格的控制。</a:t>
            </a:r>
          </a:p>
          <a:p/>
        </p:txBody>
      </p:sp>
      <p:sp>
        <p:nvSpPr>
          <p:cNvPr id="5" name="Text Placeholder 4"/>
          <p:cNvSpPr>
            <a:spLocks noGrp="1"/>
          </p:cNvSpPr>
          <p:nvPr>
            <p:ph type="body" idx="3"/>
          </p:nvPr>
        </p:nvSpPr>
        <p:spPr/>
        <p:txBody>
          <a:bodyPr/>
          <a:lstStyle/>
          <a:p>
            <a:r>
              <a:t>热管理材料与技术</a:t>
            </a:r>
          </a:p>
        </p:txBody>
      </p:sp>
      <p:sp>
        <p:nvSpPr>
          <p:cNvPr id="6" name="Content Placeholder 5"/>
          <p:cNvSpPr>
            <a:spLocks noGrp="1"/>
          </p:cNvSpPr>
          <p:nvPr>
            <p:ph sz="half" idx="4"/>
          </p:nvPr>
        </p:nvSpPr>
        <p:spPr/>
        <p:txBody>
          <a:bodyPr/>
          <a:lstStyle/>
          <a:p>
            <a:r>
              <a:t>电动汽车在高功率充电和长时间行驶时容易产生热量，因此热管理至关重要。导热材料和散热技术的应用能有效控制温度，延长电池寿命。液冷和气冷系统的比较也是研究的重点。</a:t>
            </a:r>
          </a:p>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材料与轻量化应用</a:t>
            </a:r>
          </a:p>
        </p:txBody>
      </p:sp>
      <p:sp>
        <p:nvSpPr>
          <p:cNvPr id="3" name="Text Placeholder 2"/>
          <p:cNvSpPr>
            <a:spLocks noGrp="1"/>
          </p:cNvSpPr>
          <p:nvPr>
            <p:ph type="body" idx="1"/>
          </p:nvPr>
        </p:nvSpPr>
        <p:spPr/>
        <p:txBody>
          <a:bodyPr/>
          <a:lstStyle/>
          <a:p>
            <a:r>
              <a:t>智能材料在车内应用</a:t>
            </a:r>
          </a:p>
        </p:txBody>
      </p:sp>
      <p:sp>
        <p:nvSpPr>
          <p:cNvPr id="4" name="Content Placeholder 3"/>
          <p:cNvSpPr>
            <a:spLocks noGrp="1"/>
          </p:cNvSpPr>
          <p:nvPr>
            <p:ph sz="half" idx="2"/>
          </p:nvPr>
        </p:nvSpPr>
        <p:spPr/>
        <p:txBody>
          <a:bodyPr/>
          <a:lstStyle/>
          <a:p>
            <a:r>
              <a:t>智能材料在电动汽车内部应用广泛。例如，可调节光学特性的玻璃可以调节车内温度，提高能效。柔性显示屏、可穿戴设备等也借助智能材料实现创新的车内体验。</a:t>
            </a:r>
          </a:p>
          <a:p/>
        </p:txBody>
      </p:sp>
      <p:sp>
        <p:nvSpPr>
          <p:cNvPr id="5" name="Text Placeholder 4"/>
          <p:cNvSpPr>
            <a:spLocks noGrp="1"/>
          </p:cNvSpPr>
          <p:nvPr>
            <p:ph type="body" idx="3"/>
          </p:nvPr>
        </p:nvSpPr>
        <p:spPr/>
        <p:txBody>
          <a:bodyPr/>
          <a:lstStyle/>
          <a:p>
            <a:r>
              <a:t>材料测试与标准化</a:t>
            </a:r>
          </a:p>
        </p:txBody>
      </p:sp>
      <p:sp>
        <p:nvSpPr>
          <p:cNvPr id="6" name="Content Placeholder 5"/>
          <p:cNvSpPr>
            <a:spLocks noGrp="1"/>
          </p:cNvSpPr>
          <p:nvPr>
            <p:ph sz="half" idx="4"/>
          </p:nvPr>
        </p:nvSpPr>
        <p:spPr/>
        <p:txBody>
          <a:bodyPr/>
          <a:lstStyle/>
          <a:p>
            <a:r>
              <a:t>为确保电动汽车的安全性和可靠性，材料测试和标准化是必要的。机械性能、耐久性、安全性等方面的测试需要建立统一的标准，以保障材料质量和车辆性能。</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https://d.book118.com/978142026034006040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21</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21</vt:i4>
      </vt:variant>
    </vt:vector>
  </HeadingPairs>
  <TitlesOfParts>
    <vt:vector baseType="lpstr" size="33">
      <vt:lpstr>Arial</vt:lpstr>
      <vt:lpstr>Calibri</vt:lpstr>
      <vt:lpstr>黑体</vt:lpstr>
      <vt:lpstr>Wingdings</vt:lpstr>
      <vt:lpstr>微软雅黑</vt:lpstr>
      <vt:lpstr>Franklin Gothic Book</vt:lpstr>
      <vt:lpstr>Britannic Bold</vt:lpstr>
      <vt:lpstr>Impact</vt:lpstr>
      <vt:lpstr>Noto Sans S Chinese Regular</vt:lpstr>
      <vt:lpstr>印品黑体</vt:lpstr>
      <vt:lpstr>宋体</vt:lpstr>
      <vt:lpstr>Office Theme</vt:lpstr>
      <vt:lpstr>PowerPoint Presentation</vt:lpstr>
      <vt:lpstr>PowerPoint Presentation</vt:lpstr>
      <vt:lpstr>电动汽车市场趋势</vt:lpstr>
      <vt:lpstr>电动汽车市场趋势</vt:lpstr>
      <vt:lpstr>电动汽车市场趋势</vt:lpstr>
      <vt:lpstr>电动汽车市场趋势</vt:lpstr>
      <vt:lpstr>制造技术与创新</vt:lpstr>
      <vt:lpstr>制造技术与创新</vt:lpstr>
      <vt:lpstr>制造技术与创新</vt:lpstr>
      <vt:lpstr>制造技术与创新</vt:lpstr>
      <vt:lpstr>制造技术与创新</vt:lpstr>
      <vt:lpstr>电池与充电基础设施</vt:lpstr>
      <vt:lpstr>电池与充电基础设施</vt:lpstr>
      <vt:lpstr>电池与充电基础设施</vt:lpstr>
      <vt:lpstr>电池与充电基础设施</vt:lpstr>
      <vt:lpstr>电池与充电基础设施</vt:lpstr>
      <vt:lpstr>材料与轻量化应用</vt:lpstr>
      <vt:lpstr>材料与轻量化应用</vt:lpstr>
      <vt:lpstr>材料与轻量化应用</vt:lpstr>
      <vt:lpstr>材料与轻量化应用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2024-09-18T12:56:57.044</cp:lastPrinted>
  <dcterms:created xsi:type="dcterms:W3CDTF">2024-09-18T04:56:57Z</dcterms:created>
  <dcterms:modified xsi:type="dcterms:W3CDTF">2024-09-18T04:56:59Z</dcterms:modified>
</cp:coreProperties>
</file>