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05A65B7-BDB4-4E1D-9651-EFDC0E152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20998-EB11-4903-B583-63E82DB5AA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F8C291E-E922-430F-B581-EA404605B1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5958776-F7AB-4D7B-809B-D67CFF96EE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8439DAF-DAEE-4D65-84CD-07F722F05D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F93F4F-1427-4448-BFDC-D8EF003FF0C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B66FF14-BBC8-452D-8D40-664B93AD6DA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7D300E5-58E1-44D6-99F0-C104EC362C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52D0651-5C44-45EB-B939-C6547C7B80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F6A7DB-52E8-472A-A2DA-5F50D08660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F00FAA-C248-4B96-9EC1-67A1469F7F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8502102034101110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2024-01-28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2019年打造美好生活的起点</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美好生活定义及现状分析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2019年目标与计划制定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健康生活方式培养与实践</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心灵成长与情感满足途径探索</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财务管理与理财规划建议</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总结回顾与未来展望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317" b="31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应对社会主要矛盾变化</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贯彻落实新发展理念</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推动高质量发展</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随着中国社会主要矛盾的变化，人民对美好生活的需求日益增长，政府需要积极采取措施加以应对。</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打造美好生活是贯彻落实创新、协调、绿色、开放、共享新发展理念的重要举措。</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通过打造美好生活，可以推动经济社会全面协调可持续发展，实现高质量发展。</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美好生活的内涵</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打造美好生活的措施</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存在的问题和挑战</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未来展望和建议</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分析当前在打造美好生活过程中存在的问题和挑战，如城乡差距、环境污染等。</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介绍政府和社会各方面在打造美好生活方面所采取的措施和取得的成效。</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阐述美好生活的定义、特点和内涵，包括物质文明和精神文明的协调发展。</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展望未来美好生活的发展趋势，提出针对性的建议和措施，如加强顶层设计、推动全民参与等。</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美好生活定义及现状分析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物质生活丰裕</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精神生活充实</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社会关系和谐</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生活环境宜居</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美好生活定义</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拥有稳定的经济来源，能够满足基本生活需求，享受一定程度的物质富足。</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注重精神层面的追求，拥有丰富多彩的文化娱乐生活，保持心理健康。</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与家人、朋友、同事等保持融洽的关系，积极参与社会活动，拥有广泛的社会联系。</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居住在环境优美、生态良好的地方，享受清新的空气、水源和绿色的自然环境。</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当前生活状况分析</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随着经济发展，人们的收入水平不断提高，但贫富差距依然存在。</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社交媒体的普及使得人们之间的联系更加便捷，但面对面的交流减少。</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工业化和城市化进程加速，环境污染问题日益严重，生态环境面临挑战。</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经济状况</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社会关系</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生态环境</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5000" r="250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25000" r="250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经济因素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社会因素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环境因素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个人因素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影响因素及挑战</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经济波动、通货膨胀等经济因素对生活质量产生直接影响。</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环境污染、气候变化等环境因素对人们的健康和生存条件构成威胁。</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社会治安、教育水平、医疗保障等社会因素关系到人们的幸福感和安全感。</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个人心态、价值观、生活习惯等个人因素对实现美好生活具有重要影响。</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2019年目标与计划制定</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SMART原则</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平衡原则</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目标设定原则及具体目标</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确保目标是具体、可衡量、可实现、相关性强和有时间限制的。</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在设定目标时，要平衡个人、家庭、职业等各个方面，确保整体生活的和谐与幸福。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目标设定原则及具体目标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健康目标</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制定健康饮食计划，每周至少进行三次有氧运动，保持良好的作息习惯。</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学习目标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完成一项专业技能培训，提升个人竞争力；每月阅读一本书籍，拓宽知识面。</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354" r="12354"/>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在工作中取得一定的成绩，如获得晋升或完成重要项目。</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职业目标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加强与家人的沟通与互动，组织至少两次家庭旅行，增进感情。</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家庭目标</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目标设定原则及具体目标</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了解自身在各个方面的情况，找出需要改进的地方。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1. 分析现状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根据目标设定原则，制定具体、可衡量的目标。</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2. 设定目标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计划制定步骤和时间安排</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00" b="16500"/>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针对每个目标，制定详细的行动计划和时间表。</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在实施过程中，根据实际情况对计划进行调整和优化。</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计划制定步骤和时间安排</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4. 调整与优化</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3. 制定行动计划</a:t>
            </a:r>
            <a:endParaRPr lang="en-US" sz="1100"/>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207034" y="3354191"/>
            <a:ext cx="2139982" cy="2139982"/>
            <a:chOff x="1207034" y="3354191"/>
            <a:chExt cx="2139982" cy="2139982"/>
          </a:xfrm>
        </p:grpSpPr>
        <p:sp>
          <p:nvSpPr>
            <p:cNvPr id="3" name="Freeform 3"/>
            <p:cNvSpPr/>
            <p:nvPr/>
          </p:nvSpPr>
          <p:spPr>
            <a:xfrm rot="13500000">
              <a:off x="1207034"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894644" y="4302119"/>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AutoShape 5"/>
          <p:cNvSpPr/>
          <p:nvPr/>
        </p:nvSpPr>
        <p:spPr>
          <a:xfrm rot="2700000">
            <a:off x="1474591" y="3541262"/>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Freeform 6"/>
          <p:cNvSpPr/>
          <p:nvPr/>
        </p:nvSpPr>
        <p:spPr>
          <a:xfrm rot="2700000">
            <a:off x="2372036" y="2215096"/>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74244" y="3063107"/>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3370066" y="2961094"/>
            <a:ext cx="145256" cy="300799"/>
            <a:chOff x="3370066" y="2961094"/>
            <a:chExt cx="145256" cy="300799"/>
          </a:xfrm>
        </p:grpSpPr>
        <p:sp>
          <p:nvSpPr>
            <p:cNvPr id="9" name="Freeform 9"/>
            <p:cNvSpPr/>
            <p:nvPr/>
          </p:nvSpPr>
          <p:spPr>
            <a:xfrm>
              <a:off x="3446361" y="3151689"/>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3487319" y="3071679"/>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446361" y="3113970"/>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492557" y="3113970"/>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474365" y="3000433"/>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481699" y="3037009"/>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372352" y="3151689"/>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545" y="3037009"/>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376352" y="3113970"/>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421882" y="2961094"/>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446361" y="2961094"/>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413309" y="2987193"/>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399784" y="3000433"/>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82639" y="3071679"/>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446361" y="3185313"/>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403023" y="3071679"/>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414929" y="3000433"/>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399117" y="3113970"/>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446361" y="3071679"/>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446361" y="3000433"/>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446361" y="3037009"/>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3409309" y="3037009"/>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394450" y="3222936"/>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3396831" y="3151689"/>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3395117" y="3185313"/>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3370066" y="3185313"/>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498844" y="3185313"/>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3496558" y="3151689"/>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3412643" y="2991765"/>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3465125" y="2991765"/>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3439027" y="299176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3405404" y="3027769"/>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3472079" y="3027769"/>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3439027" y="3027769"/>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3399784" y="3063107"/>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3478365" y="3063107"/>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439027" y="306310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3394450" y="3105398"/>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3483985" y="3105398"/>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3439027" y="310539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3390545" y="3143022"/>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487985" y="3143022"/>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3439027" y="314302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3388830" y="3176740"/>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3490938" y="3176740"/>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3439027" y="3176740"/>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3387211" y="3214364"/>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3492557" y="3214364"/>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3439027" y="321436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3439027" y="325332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9" name="AutoShape 59"/>
          <p:cNvSpPr/>
          <p:nvPr/>
        </p:nvSpPr>
        <p:spPr>
          <a:xfrm rot="2700000">
            <a:off x="3195854" y="2032121"/>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60" name="Group 60"/>
          <p:cNvGrpSpPr/>
          <p:nvPr/>
        </p:nvGrpSpPr>
        <p:grpSpPr>
          <a:xfrm>
            <a:off x="3543612" y="3354191"/>
            <a:ext cx="2139982" cy="2139982"/>
            <a:chOff x="3543612" y="3354191"/>
            <a:chExt cx="2139982" cy="2139982"/>
          </a:xfrm>
        </p:grpSpPr>
        <p:sp>
          <p:nvSpPr>
            <p:cNvPr id="61" name="Freeform 61"/>
            <p:cNvSpPr/>
            <p:nvPr/>
          </p:nvSpPr>
          <p:spPr>
            <a:xfrm rot="13500000">
              <a:off x="3543612" y="3354191"/>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Freeform 62"/>
            <p:cNvSpPr/>
            <p:nvPr/>
          </p:nvSpPr>
          <p:spPr>
            <a:xfrm>
              <a:off x="4422579" y="4272210"/>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63" name="AutoShape 63"/>
          <p:cNvSpPr/>
          <p:nvPr/>
        </p:nvSpPr>
        <p:spPr>
          <a:xfrm rot="2700000">
            <a:off x="4948930" y="3551835"/>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4" name="AutoShape 64"/>
          <p:cNvSpPr/>
          <p:nvPr/>
        </p:nvSpPr>
        <p:spPr>
          <a:xfrm>
            <a:off x="1428725" y="3612919"/>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095609"/>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21951"/>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sp>
        <p:nvSpPr>
          <p:cNvPr id="67" name="TextBox 67"/>
          <p:cNvSpPr txBox="1"/>
          <p:nvPr/>
        </p:nvSpPr>
        <p:spPr>
          <a:xfrm>
            <a:off x="7288006" y="1324216"/>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长期计划（1-3年）</a:t>
            </a:r>
          </a:p>
        </p:txBody>
      </p:sp>
      <p:sp>
        <p:nvSpPr>
          <p:cNvPr id="68" name="TextBox 68"/>
          <p:cNvSpPr txBox="1"/>
          <p:nvPr/>
        </p:nvSpPr>
        <p:spPr>
          <a:xfrm>
            <a:off x="7288006" y="2991619"/>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中期计划（6个月-1年）</a:t>
            </a:r>
          </a:p>
        </p:txBody>
      </p:sp>
      <p:sp>
        <p:nvSpPr>
          <p:cNvPr id="69" name="TextBox 69"/>
          <p:cNvSpPr txBox="1"/>
          <p:nvPr/>
        </p:nvSpPr>
        <p:spPr>
          <a:xfrm>
            <a:off x="7288006" y="4643560"/>
            <a:ext cx="42291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短期计划（1-3个月）</a:t>
            </a:r>
          </a:p>
        </p:txBody>
      </p:sp>
      <p:grpSp>
        <p:nvGrpSpPr>
          <p:cNvPr id="70" name="Group 70"/>
          <p:cNvGrpSpPr/>
          <p:nvPr/>
        </p:nvGrpSpPr>
        <p:grpSpPr>
          <a:xfrm>
            <a:off x="454963" y="93878"/>
            <a:ext cx="10641129" cy="914400"/>
            <a:chOff x="454963" y="93878"/>
            <a:chExt cx="10641129" cy="914400"/>
          </a:xfrm>
        </p:grpSpPr>
        <p:sp>
          <p:nvSpPr>
            <p:cNvPr id="71" name="AutoShape 7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AutoShape 8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AutoShape 8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AutoShape 8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6" name="AutoShape 8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7" name="AutoShape 8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TextBox 9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计划制定步骤和时间安排</a:t>
              </a:r>
            </a:p>
          </p:txBody>
        </p:sp>
      </p:grpSp>
      <p:grpSp>
        <p:nvGrpSpPr>
          <p:cNvPr id="92" name="Group 92"/>
          <p:cNvGrpSpPr/>
          <p:nvPr/>
        </p:nvGrpSpPr>
        <p:grpSpPr>
          <a:xfrm>
            <a:off x="6649402" y="1647934"/>
            <a:ext cx="587026" cy="585597"/>
            <a:chOff x="6649402" y="1647934"/>
            <a:chExt cx="587026" cy="585597"/>
          </a:xfrm>
        </p:grpSpPr>
        <p:sp>
          <p:nvSpPr>
            <p:cNvPr id="93" name="AutoShape 93"/>
            <p:cNvSpPr/>
            <p:nvPr/>
          </p:nvSpPr>
          <p:spPr>
            <a:xfrm>
              <a:off x="6649402" y="1647934"/>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6731888" y="1868724"/>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5" name="AutoShape 95"/>
          <p:cNvSpPr/>
          <p:nvPr/>
        </p:nvSpPr>
        <p:spPr>
          <a:xfrm>
            <a:off x="6647497" y="337712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6" name="Group 96"/>
          <p:cNvGrpSpPr/>
          <p:nvPr/>
        </p:nvGrpSpPr>
        <p:grpSpPr>
          <a:xfrm>
            <a:off x="6831329" y="3509949"/>
            <a:ext cx="224504" cy="467678"/>
            <a:chOff x="6831329" y="3509949"/>
            <a:chExt cx="224504" cy="467678"/>
          </a:xfrm>
        </p:grpSpPr>
        <p:sp>
          <p:nvSpPr>
            <p:cNvPr id="97" name="Freeform 97"/>
            <p:cNvSpPr/>
            <p:nvPr/>
          </p:nvSpPr>
          <p:spPr>
            <a:xfrm>
              <a:off x="6831329" y="3579006"/>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Freeform 98"/>
            <p:cNvSpPr/>
            <p:nvPr/>
          </p:nvSpPr>
          <p:spPr>
            <a:xfrm>
              <a:off x="6948201" y="363901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Freeform 99"/>
            <p:cNvSpPr/>
            <p:nvPr/>
          </p:nvSpPr>
          <p:spPr>
            <a:xfrm>
              <a:off x="6976014" y="358491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Freeform 100"/>
            <p:cNvSpPr/>
            <p:nvPr/>
          </p:nvSpPr>
          <p:spPr>
            <a:xfrm>
              <a:off x="6948201" y="361348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Freeform 101"/>
            <p:cNvSpPr/>
            <p:nvPr/>
          </p:nvSpPr>
          <p:spPr>
            <a:xfrm>
              <a:off x="6979633" y="361348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2" name="Freeform 102"/>
            <p:cNvSpPr/>
            <p:nvPr/>
          </p:nvSpPr>
          <p:spPr>
            <a:xfrm>
              <a:off x="6967251" y="353652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3" name="Freeform 103"/>
            <p:cNvSpPr/>
            <p:nvPr/>
          </p:nvSpPr>
          <p:spPr>
            <a:xfrm>
              <a:off x="6972203" y="356138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6898004" y="363901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6910291" y="356138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6" name="Freeform 106"/>
            <p:cNvSpPr/>
            <p:nvPr/>
          </p:nvSpPr>
          <p:spPr>
            <a:xfrm>
              <a:off x="6900671" y="361348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7" name="Freeform 107"/>
            <p:cNvSpPr/>
            <p:nvPr/>
          </p:nvSpPr>
          <p:spPr>
            <a:xfrm>
              <a:off x="6931627" y="350994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Freeform 108"/>
            <p:cNvSpPr/>
            <p:nvPr/>
          </p:nvSpPr>
          <p:spPr>
            <a:xfrm>
              <a:off x="6948201" y="350994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Freeform 109"/>
            <p:cNvSpPr/>
            <p:nvPr/>
          </p:nvSpPr>
          <p:spPr>
            <a:xfrm>
              <a:off x="6925817" y="352757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Freeform 110"/>
            <p:cNvSpPr/>
            <p:nvPr/>
          </p:nvSpPr>
          <p:spPr>
            <a:xfrm>
              <a:off x="6916578" y="353652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Freeform 111"/>
            <p:cNvSpPr/>
            <p:nvPr/>
          </p:nvSpPr>
          <p:spPr>
            <a:xfrm>
              <a:off x="6904957" y="358491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2" name="Freeform 112"/>
            <p:cNvSpPr/>
            <p:nvPr/>
          </p:nvSpPr>
          <p:spPr>
            <a:xfrm>
              <a:off x="6948201" y="366177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3" name="Freeform 113"/>
            <p:cNvSpPr/>
            <p:nvPr/>
          </p:nvSpPr>
          <p:spPr>
            <a:xfrm>
              <a:off x="6918864" y="358491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6926864" y="353652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6916102" y="361348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6" name="Freeform 116"/>
            <p:cNvSpPr/>
            <p:nvPr/>
          </p:nvSpPr>
          <p:spPr>
            <a:xfrm>
              <a:off x="6948201" y="358491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7" name="Freeform 117"/>
            <p:cNvSpPr/>
            <p:nvPr/>
          </p:nvSpPr>
          <p:spPr>
            <a:xfrm>
              <a:off x="6948201" y="353652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Freeform 118"/>
            <p:cNvSpPr/>
            <p:nvPr/>
          </p:nvSpPr>
          <p:spPr>
            <a:xfrm>
              <a:off x="6948201" y="356138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Freeform 119"/>
            <p:cNvSpPr/>
            <p:nvPr/>
          </p:nvSpPr>
          <p:spPr>
            <a:xfrm>
              <a:off x="6923055" y="356138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Freeform 120"/>
            <p:cNvSpPr/>
            <p:nvPr/>
          </p:nvSpPr>
          <p:spPr>
            <a:xfrm>
              <a:off x="6912958" y="368730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Freeform 121"/>
            <p:cNvSpPr/>
            <p:nvPr/>
          </p:nvSpPr>
          <p:spPr>
            <a:xfrm>
              <a:off x="6914577" y="363901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2" name="Freeform 122"/>
            <p:cNvSpPr/>
            <p:nvPr/>
          </p:nvSpPr>
          <p:spPr>
            <a:xfrm>
              <a:off x="6913434" y="366177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3" name="Freeform 123"/>
            <p:cNvSpPr/>
            <p:nvPr/>
          </p:nvSpPr>
          <p:spPr>
            <a:xfrm>
              <a:off x="6896385" y="366177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6983824" y="366177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6982300" y="363901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6" name="Freeform 126"/>
            <p:cNvSpPr/>
            <p:nvPr/>
          </p:nvSpPr>
          <p:spPr>
            <a:xfrm>
              <a:off x="6925341" y="353071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7" name="Freeform 127"/>
            <p:cNvSpPr/>
            <p:nvPr/>
          </p:nvSpPr>
          <p:spPr>
            <a:xfrm>
              <a:off x="6960964" y="353071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a:off x="6943248" y="353071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Freeform 129"/>
            <p:cNvSpPr/>
            <p:nvPr/>
          </p:nvSpPr>
          <p:spPr>
            <a:xfrm>
              <a:off x="6920387" y="355509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Freeform 130"/>
            <p:cNvSpPr/>
            <p:nvPr/>
          </p:nvSpPr>
          <p:spPr>
            <a:xfrm>
              <a:off x="6965727" y="355509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a:off x="6943248" y="355509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2" name="Freeform 132"/>
            <p:cNvSpPr/>
            <p:nvPr/>
          </p:nvSpPr>
          <p:spPr>
            <a:xfrm>
              <a:off x="6916578" y="3579006"/>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3" name="Freeform 133"/>
            <p:cNvSpPr/>
            <p:nvPr/>
          </p:nvSpPr>
          <p:spPr>
            <a:xfrm>
              <a:off x="6970013" y="3579006"/>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AutoShape 134"/>
            <p:cNvSpPr/>
            <p:nvPr/>
          </p:nvSpPr>
          <p:spPr>
            <a:xfrm>
              <a:off x="6943248" y="357900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6912958" y="360767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6" name="Freeform 136"/>
            <p:cNvSpPr/>
            <p:nvPr/>
          </p:nvSpPr>
          <p:spPr>
            <a:xfrm>
              <a:off x="6973823" y="360767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7" name="AutoShape 137"/>
            <p:cNvSpPr/>
            <p:nvPr/>
          </p:nvSpPr>
          <p:spPr>
            <a:xfrm>
              <a:off x="6943248" y="360767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Freeform 138"/>
            <p:cNvSpPr/>
            <p:nvPr/>
          </p:nvSpPr>
          <p:spPr>
            <a:xfrm>
              <a:off x="6910291" y="363320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Freeform 139"/>
            <p:cNvSpPr/>
            <p:nvPr/>
          </p:nvSpPr>
          <p:spPr>
            <a:xfrm>
              <a:off x="6976490" y="363320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a:off x="6943248" y="363320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Freeform 141"/>
            <p:cNvSpPr/>
            <p:nvPr/>
          </p:nvSpPr>
          <p:spPr>
            <a:xfrm>
              <a:off x="6909148" y="3655968"/>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2" name="Freeform 142"/>
            <p:cNvSpPr/>
            <p:nvPr/>
          </p:nvSpPr>
          <p:spPr>
            <a:xfrm>
              <a:off x="6978490" y="3655968"/>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3" name="AutoShape 143"/>
            <p:cNvSpPr/>
            <p:nvPr/>
          </p:nvSpPr>
          <p:spPr>
            <a:xfrm>
              <a:off x="6943248" y="3655968"/>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6908100" y="368149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6979633" y="368149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6" name="AutoShape 146"/>
            <p:cNvSpPr/>
            <p:nvPr/>
          </p:nvSpPr>
          <p:spPr>
            <a:xfrm>
              <a:off x="6943248" y="368149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7" name="AutoShape 147"/>
            <p:cNvSpPr/>
            <p:nvPr/>
          </p:nvSpPr>
          <p:spPr>
            <a:xfrm>
              <a:off x="6943248" y="370787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8" name="Group 148"/>
          <p:cNvGrpSpPr/>
          <p:nvPr/>
        </p:nvGrpSpPr>
        <p:grpSpPr>
          <a:xfrm>
            <a:off x="6647497" y="5019958"/>
            <a:ext cx="587026" cy="585502"/>
            <a:chOff x="6647497" y="5019958"/>
            <a:chExt cx="587026" cy="585502"/>
          </a:xfrm>
        </p:grpSpPr>
        <p:sp>
          <p:nvSpPr>
            <p:cNvPr id="149" name="AutoShape 149"/>
            <p:cNvSpPr/>
            <p:nvPr/>
          </p:nvSpPr>
          <p:spPr>
            <a:xfrm>
              <a:off x="6647497" y="5019958"/>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Freeform 150"/>
            <p:cNvSpPr/>
            <p:nvPr/>
          </p:nvSpPr>
          <p:spPr>
            <a:xfrm>
              <a:off x="6791991" y="5200647"/>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51" name="TextBox 151"/>
          <p:cNvSpPr txBox="1"/>
          <p:nvPr/>
        </p:nvSpPr>
        <p:spPr>
          <a:xfrm>
            <a:off x="7288006" y="1649220"/>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明确长期发展方向和目标，制定相应的战略计划。</a:t>
            </a:r>
          </a:p>
        </p:txBody>
      </p:sp>
      <p:sp>
        <p:nvSpPr>
          <p:cNvPr id="152" name="TextBox 152"/>
          <p:cNvSpPr txBox="1"/>
          <p:nvPr/>
        </p:nvSpPr>
        <p:spPr>
          <a:xfrm>
            <a:off x="7286101" y="336216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将长期目标分解为中期目标，制定具体的实施计划。</a:t>
            </a:r>
          </a:p>
        </p:txBody>
      </p:sp>
      <p:sp>
        <p:nvSpPr>
          <p:cNvPr id="153" name="TextBox 153"/>
          <p:cNvSpPr txBox="1"/>
          <p:nvPr/>
        </p:nvSpPr>
        <p:spPr>
          <a:xfrm>
            <a:off x="7286101" y="5012385"/>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关注当前的重点任务和目标，制定具体的执行计划。</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017073" y="2029682"/>
            <a:ext cx="4161759" cy="3593306"/>
            <a:chOff x="4017073" y="2029682"/>
            <a:chExt cx="4161759" cy="3593306"/>
          </a:xfrm>
        </p:grpSpPr>
        <p:sp>
          <p:nvSpPr>
            <p:cNvPr id="3" name="AutoShape 3"/>
            <p:cNvSpPr/>
            <p:nvPr/>
          </p:nvSpPr>
          <p:spPr>
            <a:xfrm>
              <a:off x="5052726" y="2029682"/>
              <a:ext cx="2084070" cy="1796605"/>
            </a:xfrm>
            <a:prstGeom prst="triangle">
              <a:avLst>
                <a:gd name="adj" fmla="val 50000"/>
              </a:avLst>
            </a:prstGeom>
            <a:solidFill>
              <a:schemeClr val="accent1">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flipV="1">
              <a:off x="5052726" y="3826383"/>
              <a:ext cx="2084070" cy="1796605"/>
            </a:xfrm>
            <a:prstGeom prst="triangle">
              <a:avLst>
                <a:gd name="adj" fmla="val 50000"/>
              </a:avLst>
            </a:prstGeom>
            <a:solidFill>
              <a:schemeClr val="accent4">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flipH="1">
              <a:off x="4017073" y="3826383"/>
              <a:ext cx="2084070" cy="1796605"/>
            </a:xfrm>
            <a:prstGeom prst="triangle">
              <a:avLst>
                <a:gd name="adj" fmla="val 50000"/>
              </a:avLst>
            </a:prstGeom>
            <a:solidFill>
              <a:schemeClr val="accent3">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flipH="1">
              <a:off x="6094762" y="3826288"/>
              <a:ext cx="2084070" cy="1796605"/>
            </a:xfrm>
            <a:prstGeom prst="triangle">
              <a:avLst>
                <a:gd name="adj" fmla="val 50000"/>
              </a:avLst>
            </a:prstGeom>
            <a:solidFill>
              <a:schemeClr val="accent2">
                <a:alpha val="100000"/>
              </a:schemeClr>
            </a:solidFill>
            <a:ln w="9525">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7" name="Group 7"/>
          <p:cNvGrpSpPr/>
          <p:nvPr/>
        </p:nvGrpSpPr>
        <p:grpSpPr>
          <a:xfrm>
            <a:off x="4768691" y="4711446"/>
            <a:ext cx="581882" cy="581882"/>
            <a:chOff x="4768691" y="4711446"/>
            <a:chExt cx="581882" cy="581882"/>
          </a:xfrm>
        </p:grpSpPr>
        <p:sp>
          <p:nvSpPr>
            <p:cNvPr id="8" name="Freeform 8"/>
            <p:cNvSpPr/>
            <p:nvPr/>
          </p:nvSpPr>
          <p:spPr>
            <a:xfrm>
              <a:off x="5015484" y="5009769"/>
              <a:ext cx="163925" cy="195167"/>
            </a:xfrm>
            <a:custGeom>
              <a:rect l="l" t="t" r="r" b="b"/>
              <a:pathLst>
                <a:path w="178" h="211">
                  <a:moveTo>
                    <a:pt x="20" y="92"/>
                  </a:moveTo>
                  <a:lnTo>
                    <a:pt x="20" y="92"/>
                  </a:lnTo>
                  <a:lnTo>
                    <a:pt x="26" y="100"/>
                  </a:lnTo>
                  <a:lnTo>
                    <a:pt x="30" y="104"/>
                  </a:lnTo>
                  <a:lnTo>
                    <a:pt x="36" y="106"/>
                  </a:lnTo>
                  <a:lnTo>
                    <a:pt x="36" y="106"/>
                  </a:lnTo>
                  <a:lnTo>
                    <a:pt x="40" y="104"/>
                  </a:lnTo>
                  <a:lnTo>
                    <a:pt x="48" y="102"/>
                  </a:lnTo>
                  <a:lnTo>
                    <a:pt x="56" y="98"/>
                  </a:lnTo>
                  <a:lnTo>
                    <a:pt x="64" y="96"/>
                  </a:lnTo>
                  <a:lnTo>
                    <a:pt x="64" y="96"/>
                  </a:lnTo>
                  <a:lnTo>
                    <a:pt x="70" y="98"/>
                  </a:lnTo>
                  <a:lnTo>
                    <a:pt x="74" y="100"/>
                  </a:lnTo>
                  <a:lnTo>
                    <a:pt x="80" y="108"/>
                  </a:lnTo>
                  <a:lnTo>
                    <a:pt x="80" y="108"/>
                  </a:lnTo>
                  <a:lnTo>
                    <a:pt x="82" y="114"/>
                  </a:lnTo>
                  <a:lnTo>
                    <a:pt x="84" y="122"/>
                  </a:lnTo>
                  <a:lnTo>
                    <a:pt x="84" y="140"/>
                  </a:lnTo>
                  <a:lnTo>
                    <a:pt x="84" y="140"/>
                  </a:lnTo>
                  <a:lnTo>
                    <a:pt x="84" y="166"/>
                  </a:lnTo>
                  <a:lnTo>
                    <a:pt x="86" y="180"/>
                  </a:lnTo>
                  <a:lnTo>
                    <a:pt x="88" y="190"/>
                  </a:lnTo>
                  <a:lnTo>
                    <a:pt x="88" y="190"/>
                  </a:lnTo>
                  <a:lnTo>
                    <a:pt x="102" y="202"/>
                  </a:lnTo>
                  <a:lnTo>
                    <a:pt x="110" y="208"/>
                  </a:lnTo>
                  <a:lnTo>
                    <a:pt x="118" y="212"/>
                  </a:lnTo>
                  <a:lnTo>
                    <a:pt x="118" y="212"/>
                  </a:lnTo>
                  <a:lnTo>
                    <a:pt x="124" y="210"/>
                  </a:lnTo>
                  <a:lnTo>
                    <a:pt x="128" y="204"/>
                  </a:lnTo>
                  <a:lnTo>
                    <a:pt x="140" y="194"/>
                  </a:lnTo>
                  <a:lnTo>
                    <a:pt x="140" y="194"/>
                  </a:lnTo>
                  <a:lnTo>
                    <a:pt x="144" y="188"/>
                  </a:lnTo>
                  <a:lnTo>
                    <a:pt x="148" y="178"/>
                  </a:lnTo>
                  <a:lnTo>
                    <a:pt x="152" y="168"/>
                  </a:lnTo>
                  <a:lnTo>
                    <a:pt x="154" y="160"/>
                  </a:lnTo>
                  <a:lnTo>
                    <a:pt x="154" y="128"/>
                  </a:lnTo>
                  <a:lnTo>
                    <a:pt x="154" y="128"/>
                  </a:lnTo>
                  <a:lnTo>
                    <a:pt x="154" y="124"/>
                  </a:lnTo>
                  <a:lnTo>
                    <a:pt x="158" y="118"/>
                  </a:lnTo>
                  <a:lnTo>
                    <a:pt x="168" y="108"/>
                  </a:lnTo>
                  <a:lnTo>
                    <a:pt x="168" y="108"/>
                  </a:lnTo>
                  <a:lnTo>
                    <a:pt x="172" y="102"/>
                  </a:lnTo>
                  <a:lnTo>
                    <a:pt x="176" y="96"/>
                  </a:lnTo>
                  <a:lnTo>
                    <a:pt x="178" y="88"/>
                  </a:lnTo>
                  <a:lnTo>
                    <a:pt x="178" y="82"/>
                  </a:lnTo>
                  <a:lnTo>
                    <a:pt x="178" y="82"/>
                  </a:lnTo>
                  <a:lnTo>
                    <a:pt x="176" y="80"/>
                  </a:lnTo>
                  <a:lnTo>
                    <a:pt x="172" y="80"/>
                  </a:lnTo>
                  <a:lnTo>
                    <a:pt x="166" y="80"/>
                  </a:lnTo>
                  <a:lnTo>
                    <a:pt x="160" y="80"/>
                  </a:lnTo>
                  <a:lnTo>
                    <a:pt x="160" y="80"/>
                  </a:lnTo>
                  <a:lnTo>
                    <a:pt x="156" y="76"/>
                  </a:lnTo>
                  <a:lnTo>
                    <a:pt x="152" y="70"/>
                  </a:lnTo>
                  <a:lnTo>
                    <a:pt x="148" y="54"/>
                  </a:lnTo>
                  <a:lnTo>
                    <a:pt x="148" y="54"/>
                  </a:lnTo>
                  <a:lnTo>
                    <a:pt x="144" y="46"/>
                  </a:lnTo>
                  <a:lnTo>
                    <a:pt x="140" y="40"/>
                  </a:lnTo>
                  <a:lnTo>
                    <a:pt x="136" y="32"/>
                  </a:lnTo>
                  <a:lnTo>
                    <a:pt x="128" y="28"/>
                  </a:lnTo>
                  <a:lnTo>
                    <a:pt x="128" y="28"/>
                  </a:lnTo>
                  <a:lnTo>
                    <a:pt x="122" y="26"/>
                  </a:lnTo>
                  <a:lnTo>
                    <a:pt x="116" y="26"/>
                  </a:lnTo>
                  <a:lnTo>
                    <a:pt x="110" y="26"/>
                  </a:lnTo>
                  <a:lnTo>
                    <a:pt x="104" y="24"/>
                  </a:lnTo>
                  <a:lnTo>
                    <a:pt x="104" y="24"/>
                  </a:lnTo>
                  <a:lnTo>
                    <a:pt x="88" y="14"/>
                  </a:lnTo>
                  <a:lnTo>
                    <a:pt x="72" y="6"/>
                  </a:lnTo>
                  <a:lnTo>
                    <a:pt x="72" y="6"/>
                  </a:lnTo>
                  <a:lnTo>
                    <a:pt x="56" y="4"/>
                  </a:lnTo>
                  <a:lnTo>
                    <a:pt x="48" y="4"/>
                  </a:lnTo>
                  <a:lnTo>
                    <a:pt x="40" y="2"/>
                  </a:lnTo>
                  <a:lnTo>
                    <a:pt x="40" y="2"/>
                  </a:lnTo>
                  <a:lnTo>
                    <a:pt x="38" y="0"/>
                  </a:lnTo>
                  <a:lnTo>
                    <a:pt x="34" y="0"/>
                  </a:lnTo>
                  <a:lnTo>
                    <a:pt x="26" y="4"/>
                  </a:lnTo>
                  <a:lnTo>
                    <a:pt x="18" y="8"/>
                  </a:lnTo>
                  <a:lnTo>
                    <a:pt x="18" y="8"/>
                  </a:lnTo>
                  <a:lnTo>
                    <a:pt x="4" y="34"/>
                  </a:lnTo>
                  <a:lnTo>
                    <a:pt x="4" y="34"/>
                  </a:lnTo>
                  <a:lnTo>
                    <a:pt x="2" y="40"/>
                  </a:lnTo>
                  <a:lnTo>
                    <a:pt x="0" y="50"/>
                  </a:lnTo>
                  <a:lnTo>
                    <a:pt x="0" y="60"/>
                  </a:lnTo>
                  <a:lnTo>
                    <a:pt x="2" y="68"/>
                  </a:lnTo>
                  <a:lnTo>
                    <a:pt x="2" y="68"/>
                  </a:lnTo>
                  <a:lnTo>
                    <a:pt x="4" y="76"/>
                  </a:lnTo>
                  <a:lnTo>
                    <a:pt x="12" y="84"/>
                  </a:lnTo>
                  <a:lnTo>
                    <a:pt x="20" y="92"/>
                  </a:lnTo>
                  <a:lnTo>
                    <a:pt x="20" y="92"/>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4768691" y="4711446"/>
              <a:ext cx="581882" cy="581882"/>
            </a:xfrm>
            <a:custGeom>
              <a:rect l="l" t="t" r="r" b="b"/>
              <a:pathLst>
                <a:path w="632" h="632">
                  <a:moveTo>
                    <a:pt x="316" y="632"/>
                  </a:moveTo>
                  <a:lnTo>
                    <a:pt x="316" y="632"/>
                  </a:lnTo>
                  <a:lnTo>
                    <a:pt x="348" y="630"/>
                  </a:lnTo>
                  <a:lnTo>
                    <a:pt x="380" y="624"/>
                  </a:lnTo>
                  <a:lnTo>
                    <a:pt x="410" y="616"/>
                  </a:lnTo>
                  <a:lnTo>
                    <a:pt x="438" y="606"/>
                  </a:lnTo>
                  <a:lnTo>
                    <a:pt x="466" y="592"/>
                  </a:lnTo>
                  <a:lnTo>
                    <a:pt x="492" y="578"/>
                  </a:lnTo>
                  <a:lnTo>
                    <a:pt x="516" y="558"/>
                  </a:lnTo>
                  <a:lnTo>
                    <a:pt x="538" y="538"/>
                  </a:lnTo>
                  <a:lnTo>
                    <a:pt x="560" y="516"/>
                  </a:lnTo>
                  <a:lnTo>
                    <a:pt x="578" y="492"/>
                  </a:lnTo>
                  <a:lnTo>
                    <a:pt x="594" y="466"/>
                  </a:lnTo>
                  <a:lnTo>
                    <a:pt x="606" y="438"/>
                  </a:lnTo>
                  <a:lnTo>
                    <a:pt x="618" y="410"/>
                  </a:lnTo>
                  <a:lnTo>
                    <a:pt x="626" y="378"/>
                  </a:lnTo>
                  <a:lnTo>
                    <a:pt x="630" y="348"/>
                  </a:lnTo>
                  <a:lnTo>
                    <a:pt x="632" y="316"/>
                  </a:lnTo>
                  <a:lnTo>
                    <a:pt x="632" y="316"/>
                  </a:lnTo>
                  <a:lnTo>
                    <a:pt x="630" y="282"/>
                  </a:lnTo>
                  <a:lnTo>
                    <a:pt x="626" y="252"/>
                  </a:lnTo>
                  <a:lnTo>
                    <a:pt x="618" y="222"/>
                  </a:lnTo>
                  <a:lnTo>
                    <a:pt x="606" y="192"/>
                  </a:lnTo>
                  <a:lnTo>
                    <a:pt x="594" y="164"/>
                  </a:lnTo>
                  <a:lnTo>
                    <a:pt x="578" y="138"/>
                  </a:lnTo>
                  <a:lnTo>
                    <a:pt x="560" y="114"/>
                  </a:lnTo>
                  <a:lnTo>
                    <a:pt x="538" y="92"/>
                  </a:lnTo>
                  <a:lnTo>
                    <a:pt x="516" y="72"/>
                  </a:lnTo>
                  <a:lnTo>
                    <a:pt x="492" y="54"/>
                  </a:lnTo>
                  <a:lnTo>
                    <a:pt x="466" y="38"/>
                  </a:lnTo>
                  <a:lnTo>
                    <a:pt x="438" y="24"/>
                  </a:lnTo>
                  <a:lnTo>
                    <a:pt x="410" y="14"/>
                  </a:lnTo>
                  <a:lnTo>
                    <a:pt x="380" y="6"/>
                  </a:lnTo>
                  <a:lnTo>
                    <a:pt x="348" y="0"/>
                  </a:lnTo>
                  <a:lnTo>
                    <a:pt x="316" y="0"/>
                  </a:lnTo>
                  <a:lnTo>
                    <a:pt x="316" y="0"/>
                  </a:lnTo>
                  <a:lnTo>
                    <a:pt x="284" y="0"/>
                  </a:lnTo>
                  <a:lnTo>
                    <a:pt x="252" y="6"/>
                  </a:lnTo>
                  <a:lnTo>
                    <a:pt x="222" y="14"/>
                  </a:lnTo>
                  <a:lnTo>
                    <a:pt x="192" y="24"/>
                  </a:lnTo>
                  <a:lnTo>
                    <a:pt x="164" y="38"/>
                  </a:lnTo>
                  <a:lnTo>
                    <a:pt x="138" y="54"/>
                  </a:lnTo>
                  <a:lnTo>
                    <a:pt x="114" y="72"/>
                  </a:lnTo>
                  <a:lnTo>
                    <a:pt x="92" y="92"/>
                  </a:lnTo>
                  <a:lnTo>
                    <a:pt x="72" y="114"/>
                  </a:lnTo>
                  <a:lnTo>
                    <a:pt x="54" y="138"/>
                  </a:lnTo>
                  <a:lnTo>
                    <a:pt x="38" y="164"/>
                  </a:lnTo>
                  <a:lnTo>
                    <a:pt x="24" y="192"/>
                  </a:lnTo>
                  <a:lnTo>
                    <a:pt x="14" y="222"/>
                  </a:lnTo>
                  <a:lnTo>
                    <a:pt x="6" y="252"/>
                  </a:lnTo>
                  <a:lnTo>
                    <a:pt x="2" y="282"/>
                  </a:lnTo>
                  <a:lnTo>
                    <a:pt x="0" y="316"/>
                  </a:lnTo>
                  <a:lnTo>
                    <a:pt x="0" y="316"/>
                  </a:lnTo>
                  <a:lnTo>
                    <a:pt x="2" y="348"/>
                  </a:lnTo>
                  <a:lnTo>
                    <a:pt x="6" y="378"/>
                  </a:lnTo>
                  <a:lnTo>
                    <a:pt x="14" y="410"/>
                  </a:lnTo>
                  <a:lnTo>
                    <a:pt x="24" y="438"/>
                  </a:lnTo>
                  <a:lnTo>
                    <a:pt x="38" y="466"/>
                  </a:lnTo>
                  <a:lnTo>
                    <a:pt x="54" y="492"/>
                  </a:lnTo>
                  <a:lnTo>
                    <a:pt x="72" y="516"/>
                  </a:lnTo>
                  <a:lnTo>
                    <a:pt x="92" y="538"/>
                  </a:lnTo>
                  <a:lnTo>
                    <a:pt x="114" y="558"/>
                  </a:lnTo>
                  <a:lnTo>
                    <a:pt x="138" y="578"/>
                  </a:lnTo>
                  <a:lnTo>
                    <a:pt x="164" y="592"/>
                  </a:lnTo>
                  <a:lnTo>
                    <a:pt x="192" y="606"/>
                  </a:lnTo>
                  <a:lnTo>
                    <a:pt x="222" y="616"/>
                  </a:lnTo>
                  <a:lnTo>
                    <a:pt x="252" y="624"/>
                  </a:lnTo>
                  <a:lnTo>
                    <a:pt x="284" y="630"/>
                  </a:lnTo>
                  <a:lnTo>
                    <a:pt x="316" y="632"/>
                  </a:lnTo>
                  <a:lnTo>
                    <a:pt x="316" y="632"/>
                  </a:lnTo>
                  <a:close/>
                  <a:moveTo>
                    <a:pt x="64" y="358"/>
                  </a:moveTo>
                  <a:lnTo>
                    <a:pt x="64" y="358"/>
                  </a:lnTo>
                  <a:lnTo>
                    <a:pt x="80" y="354"/>
                  </a:lnTo>
                  <a:lnTo>
                    <a:pt x="112" y="340"/>
                  </a:lnTo>
                  <a:lnTo>
                    <a:pt x="112" y="340"/>
                  </a:lnTo>
                  <a:lnTo>
                    <a:pt x="122" y="334"/>
                  </a:lnTo>
                  <a:lnTo>
                    <a:pt x="124" y="330"/>
                  </a:lnTo>
                  <a:lnTo>
                    <a:pt x="124" y="324"/>
                  </a:lnTo>
                  <a:lnTo>
                    <a:pt x="122" y="320"/>
                  </a:lnTo>
                  <a:lnTo>
                    <a:pt x="114" y="308"/>
                  </a:lnTo>
                  <a:lnTo>
                    <a:pt x="112" y="302"/>
                  </a:lnTo>
                  <a:lnTo>
                    <a:pt x="110" y="294"/>
                  </a:lnTo>
                  <a:lnTo>
                    <a:pt x="110" y="294"/>
                  </a:lnTo>
                  <a:lnTo>
                    <a:pt x="112" y="286"/>
                  </a:lnTo>
                  <a:lnTo>
                    <a:pt x="116" y="282"/>
                  </a:lnTo>
                  <a:lnTo>
                    <a:pt x="122" y="278"/>
                  </a:lnTo>
                  <a:lnTo>
                    <a:pt x="128" y="274"/>
                  </a:lnTo>
                  <a:lnTo>
                    <a:pt x="142" y="268"/>
                  </a:lnTo>
                  <a:lnTo>
                    <a:pt x="148" y="266"/>
                  </a:lnTo>
                  <a:lnTo>
                    <a:pt x="152" y="262"/>
                  </a:lnTo>
                  <a:lnTo>
                    <a:pt x="152" y="262"/>
                  </a:lnTo>
                  <a:lnTo>
                    <a:pt x="156" y="258"/>
                  </a:lnTo>
                  <a:lnTo>
                    <a:pt x="156" y="252"/>
                  </a:lnTo>
                  <a:lnTo>
                    <a:pt x="154" y="250"/>
                  </a:lnTo>
                  <a:lnTo>
                    <a:pt x="152" y="246"/>
                  </a:lnTo>
                  <a:lnTo>
                    <a:pt x="144" y="240"/>
                  </a:lnTo>
                  <a:lnTo>
                    <a:pt x="136" y="234"/>
                  </a:lnTo>
                  <a:lnTo>
                    <a:pt x="136" y="234"/>
                  </a:lnTo>
                  <a:lnTo>
                    <a:pt x="132" y="232"/>
                  </a:lnTo>
                  <a:lnTo>
                    <a:pt x="128" y="232"/>
                  </a:lnTo>
                  <a:lnTo>
                    <a:pt x="120" y="234"/>
                  </a:lnTo>
                  <a:lnTo>
                    <a:pt x="112" y="238"/>
                  </a:lnTo>
                  <a:lnTo>
                    <a:pt x="106" y="246"/>
                  </a:lnTo>
                  <a:lnTo>
                    <a:pt x="106" y="246"/>
                  </a:lnTo>
                  <a:lnTo>
                    <a:pt x="100" y="258"/>
                  </a:lnTo>
                  <a:lnTo>
                    <a:pt x="96" y="262"/>
                  </a:lnTo>
                  <a:lnTo>
                    <a:pt x="88" y="262"/>
                  </a:lnTo>
                  <a:lnTo>
                    <a:pt x="88" y="262"/>
                  </a:lnTo>
                  <a:lnTo>
                    <a:pt x="82" y="260"/>
                  </a:lnTo>
                  <a:lnTo>
                    <a:pt x="76" y="258"/>
                  </a:lnTo>
                  <a:lnTo>
                    <a:pt x="72" y="252"/>
                  </a:lnTo>
                  <a:lnTo>
                    <a:pt x="68" y="246"/>
                  </a:lnTo>
                  <a:lnTo>
                    <a:pt x="68" y="246"/>
                  </a:lnTo>
                  <a:lnTo>
                    <a:pt x="66" y="242"/>
                  </a:lnTo>
                  <a:lnTo>
                    <a:pt x="66" y="238"/>
                  </a:lnTo>
                  <a:lnTo>
                    <a:pt x="68" y="236"/>
                  </a:lnTo>
                  <a:lnTo>
                    <a:pt x="72" y="232"/>
                  </a:lnTo>
                  <a:lnTo>
                    <a:pt x="96" y="216"/>
                  </a:lnTo>
                  <a:lnTo>
                    <a:pt x="96" y="216"/>
                  </a:lnTo>
                  <a:lnTo>
                    <a:pt x="108" y="208"/>
                  </a:lnTo>
                  <a:lnTo>
                    <a:pt x="110" y="204"/>
                  </a:lnTo>
                  <a:lnTo>
                    <a:pt x="110" y="202"/>
                  </a:lnTo>
                  <a:lnTo>
                    <a:pt x="106" y="198"/>
                  </a:lnTo>
                  <a:lnTo>
                    <a:pt x="104" y="194"/>
                  </a:lnTo>
                  <a:lnTo>
                    <a:pt x="104" y="194"/>
                  </a:lnTo>
                  <a:lnTo>
                    <a:pt x="102" y="192"/>
                  </a:lnTo>
                  <a:lnTo>
                    <a:pt x="98" y="190"/>
                  </a:lnTo>
                  <a:lnTo>
                    <a:pt x="90" y="188"/>
                  </a:lnTo>
                  <a:lnTo>
                    <a:pt x="82" y="186"/>
                  </a:lnTo>
                  <a:lnTo>
                    <a:pt x="82" y="186"/>
                  </a:lnTo>
                  <a:lnTo>
                    <a:pt x="82" y="186"/>
                  </a:lnTo>
                  <a:lnTo>
                    <a:pt x="82" y="186"/>
                  </a:lnTo>
                  <a:lnTo>
                    <a:pt x="78" y="184"/>
                  </a:lnTo>
                  <a:lnTo>
                    <a:pt x="76" y="182"/>
                  </a:lnTo>
                  <a:lnTo>
                    <a:pt x="76" y="176"/>
                  </a:lnTo>
                  <a:lnTo>
                    <a:pt x="78" y="170"/>
                  </a:lnTo>
                  <a:lnTo>
                    <a:pt x="84" y="164"/>
                  </a:lnTo>
                  <a:lnTo>
                    <a:pt x="84" y="164"/>
                  </a:lnTo>
                  <a:lnTo>
                    <a:pt x="90" y="162"/>
                  </a:lnTo>
                  <a:lnTo>
                    <a:pt x="94" y="162"/>
                  </a:lnTo>
                  <a:lnTo>
                    <a:pt x="100" y="162"/>
                  </a:lnTo>
                  <a:lnTo>
                    <a:pt x="106" y="164"/>
                  </a:lnTo>
                  <a:lnTo>
                    <a:pt x="106" y="164"/>
                  </a:lnTo>
                  <a:lnTo>
                    <a:pt x="110" y="166"/>
                  </a:lnTo>
                  <a:lnTo>
                    <a:pt x="114" y="168"/>
                  </a:lnTo>
                  <a:lnTo>
                    <a:pt x="120" y="168"/>
                  </a:lnTo>
                  <a:lnTo>
                    <a:pt x="132" y="164"/>
                  </a:lnTo>
                  <a:lnTo>
                    <a:pt x="132" y="164"/>
                  </a:lnTo>
                  <a:lnTo>
                    <a:pt x="144" y="162"/>
                  </a:lnTo>
                  <a:lnTo>
                    <a:pt x="150" y="162"/>
                  </a:lnTo>
                  <a:lnTo>
                    <a:pt x="154" y="166"/>
                  </a:lnTo>
                  <a:lnTo>
                    <a:pt x="158" y="172"/>
                  </a:lnTo>
                  <a:lnTo>
                    <a:pt x="158" y="172"/>
                  </a:lnTo>
                  <a:lnTo>
                    <a:pt x="172" y="196"/>
                  </a:lnTo>
                  <a:lnTo>
                    <a:pt x="172" y="196"/>
                  </a:lnTo>
                  <a:lnTo>
                    <a:pt x="180" y="206"/>
                  </a:lnTo>
                  <a:lnTo>
                    <a:pt x="180" y="206"/>
                  </a:lnTo>
                  <a:lnTo>
                    <a:pt x="184" y="210"/>
                  </a:lnTo>
                  <a:lnTo>
                    <a:pt x="188" y="210"/>
                  </a:lnTo>
                  <a:lnTo>
                    <a:pt x="198" y="210"/>
                  </a:lnTo>
                  <a:lnTo>
                    <a:pt x="210" y="204"/>
                  </a:lnTo>
                  <a:lnTo>
                    <a:pt x="220" y="198"/>
                  </a:lnTo>
                  <a:lnTo>
                    <a:pt x="220" y="198"/>
                  </a:lnTo>
                  <a:lnTo>
                    <a:pt x="222" y="198"/>
                  </a:lnTo>
                  <a:lnTo>
                    <a:pt x="222" y="198"/>
                  </a:lnTo>
                  <a:lnTo>
                    <a:pt x="226" y="194"/>
                  </a:lnTo>
                  <a:lnTo>
                    <a:pt x="228" y="190"/>
                  </a:lnTo>
                  <a:lnTo>
                    <a:pt x="232" y="182"/>
                  </a:lnTo>
                  <a:lnTo>
                    <a:pt x="232" y="162"/>
                  </a:lnTo>
                  <a:lnTo>
                    <a:pt x="232" y="162"/>
                  </a:lnTo>
                  <a:lnTo>
                    <a:pt x="230" y="154"/>
                  </a:lnTo>
                  <a:lnTo>
                    <a:pt x="226" y="150"/>
                  </a:lnTo>
                  <a:lnTo>
                    <a:pt x="218" y="146"/>
                  </a:lnTo>
                  <a:lnTo>
                    <a:pt x="218" y="146"/>
                  </a:lnTo>
                  <a:lnTo>
                    <a:pt x="214" y="140"/>
                  </a:lnTo>
                  <a:lnTo>
                    <a:pt x="212" y="132"/>
                  </a:lnTo>
                  <a:lnTo>
                    <a:pt x="208" y="124"/>
                  </a:lnTo>
                  <a:lnTo>
                    <a:pt x="204" y="116"/>
                  </a:lnTo>
                  <a:lnTo>
                    <a:pt x="204" y="116"/>
                  </a:lnTo>
                  <a:lnTo>
                    <a:pt x="198" y="110"/>
                  </a:lnTo>
                  <a:lnTo>
                    <a:pt x="192" y="108"/>
                  </a:lnTo>
                  <a:lnTo>
                    <a:pt x="184" y="108"/>
                  </a:lnTo>
                  <a:lnTo>
                    <a:pt x="178" y="110"/>
                  </a:lnTo>
                  <a:lnTo>
                    <a:pt x="178" y="110"/>
                  </a:lnTo>
                  <a:lnTo>
                    <a:pt x="170" y="114"/>
                  </a:lnTo>
                  <a:lnTo>
                    <a:pt x="164" y="118"/>
                  </a:lnTo>
                  <a:lnTo>
                    <a:pt x="158" y="122"/>
                  </a:lnTo>
                  <a:lnTo>
                    <a:pt x="154" y="124"/>
                  </a:lnTo>
                  <a:lnTo>
                    <a:pt x="154" y="124"/>
                  </a:lnTo>
                  <a:lnTo>
                    <a:pt x="152" y="120"/>
                  </a:lnTo>
                  <a:lnTo>
                    <a:pt x="150" y="116"/>
                  </a:lnTo>
                  <a:lnTo>
                    <a:pt x="150" y="110"/>
                  </a:lnTo>
                  <a:lnTo>
                    <a:pt x="146" y="104"/>
                  </a:lnTo>
                  <a:lnTo>
                    <a:pt x="146" y="104"/>
                  </a:lnTo>
                  <a:lnTo>
                    <a:pt x="140" y="104"/>
                  </a:lnTo>
                  <a:lnTo>
                    <a:pt x="134" y="102"/>
                  </a:lnTo>
                  <a:lnTo>
                    <a:pt x="116" y="100"/>
                  </a:lnTo>
                  <a:lnTo>
                    <a:pt x="116" y="100"/>
                  </a:lnTo>
                  <a:lnTo>
                    <a:pt x="136" y="82"/>
                  </a:lnTo>
                  <a:lnTo>
                    <a:pt x="158" y="66"/>
                  </a:lnTo>
                  <a:lnTo>
                    <a:pt x="182" y="54"/>
                  </a:lnTo>
                  <a:lnTo>
                    <a:pt x="206" y="42"/>
                  </a:lnTo>
                  <a:lnTo>
                    <a:pt x="232" y="34"/>
                  </a:lnTo>
                  <a:lnTo>
                    <a:pt x="258" y="26"/>
                  </a:lnTo>
                  <a:lnTo>
                    <a:pt x="286" y="22"/>
                  </a:lnTo>
                  <a:lnTo>
                    <a:pt x="314" y="22"/>
                  </a:lnTo>
                  <a:lnTo>
                    <a:pt x="314" y="22"/>
                  </a:lnTo>
                  <a:lnTo>
                    <a:pt x="344" y="22"/>
                  </a:lnTo>
                  <a:lnTo>
                    <a:pt x="374" y="28"/>
                  </a:lnTo>
                  <a:lnTo>
                    <a:pt x="402" y="34"/>
                  </a:lnTo>
                  <a:lnTo>
                    <a:pt x="428" y="44"/>
                  </a:lnTo>
                  <a:lnTo>
                    <a:pt x="454" y="56"/>
                  </a:lnTo>
                  <a:lnTo>
                    <a:pt x="478" y="72"/>
                  </a:lnTo>
                  <a:lnTo>
                    <a:pt x="500" y="88"/>
                  </a:lnTo>
                  <a:lnTo>
                    <a:pt x="522" y="106"/>
                  </a:lnTo>
                  <a:lnTo>
                    <a:pt x="522" y="106"/>
                  </a:lnTo>
                  <a:lnTo>
                    <a:pt x="538" y="126"/>
                  </a:lnTo>
                  <a:lnTo>
                    <a:pt x="554" y="146"/>
                  </a:lnTo>
                  <a:lnTo>
                    <a:pt x="554" y="146"/>
                  </a:lnTo>
                  <a:lnTo>
                    <a:pt x="502" y="164"/>
                  </a:lnTo>
                  <a:lnTo>
                    <a:pt x="480" y="172"/>
                  </a:lnTo>
                  <a:lnTo>
                    <a:pt x="468" y="178"/>
                  </a:lnTo>
                  <a:lnTo>
                    <a:pt x="468" y="178"/>
                  </a:lnTo>
                  <a:lnTo>
                    <a:pt x="462" y="182"/>
                  </a:lnTo>
                  <a:lnTo>
                    <a:pt x="454" y="186"/>
                  </a:lnTo>
                  <a:lnTo>
                    <a:pt x="444" y="186"/>
                  </a:lnTo>
                  <a:lnTo>
                    <a:pt x="436" y="184"/>
                  </a:lnTo>
                  <a:lnTo>
                    <a:pt x="436" y="184"/>
                  </a:lnTo>
                  <a:lnTo>
                    <a:pt x="424" y="178"/>
                  </a:lnTo>
                  <a:lnTo>
                    <a:pt x="418" y="176"/>
                  </a:lnTo>
                  <a:lnTo>
                    <a:pt x="412" y="176"/>
                  </a:lnTo>
                  <a:lnTo>
                    <a:pt x="412" y="176"/>
                  </a:lnTo>
                  <a:lnTo>
                    <a:pt x="402" y="178"/>
                  </a:lnTo>
                  <a:lnTo>
                    <a:pt x="398" y="180"/>
                  </a:lnTo>
                  <a:lnTo>
                    <a:pt x="392" y="184"/>
                  </a:lnTo>
                  <a:lnTo>
                    <a:pt x="392" y="184"/>
                  </a:lnTo>
                  <a:lnTo>
                    <a:pt x="384" y="192"/>
                  </a:lnTo>
                  <a:lnTo>
                    <a:pt x="374" y="198"/>
                  </a:lnTo>
                  <a:lnTo>
                    <a:pt x="374" y="198"/>
                  </a:lnTo>
                  <a:lnTo>
                    <a:pt x="368" y="200"/>
                  </a:lnTo>
                  <a:lnTo>
                    <a:pt x="362" y="200"/>
                  </a:lnTo>
                  <a:lnTo>
                    <a:pt x="362" y="200"/>
                  </a:lnTo>
                  <a:lnTo>
                    <a:pt x="358" y="198"/>
                  </a:lnTo>
                  <a:lnTo>
                    <a:pt x="358" y="198"/>
                  </a:lnTo>
                  <a:lnTo>
                    <a:pt x="354" y="198"/>
                  </a:lnTo>
                  <a:lnTo>
                    <a:pt x="350" y="200"/>
                  </a:lnTo>
                  <a:lnTo>
                    <a:pt x="350" y="200"/>
                  </a:lnTo>
                  <a:lnTo>
                    <a:pt x="344" y="202"/>
                  </a:lnTo>
                  <a:lnTo>
                    <a:pt x="344" y="202"/>
                  </a:lnTo>
                  <a:lnTo>
                    <a:pt x="340" y="208"/>
                  </a:lnTo>
                  <a:lnTo>
                    <a:pt x="340" y="212"/>
                  </a:lnTo>
                  <a:lnTo>
                    <a:pt x="342" y="222"/>
                  </a:lnTo>
                  <a:lnTo>
                    <a:pt x="346" y="228"/>
                  </a:lnTo>
                  <a:lnTo>
                    <a:pt x="350" y="230"/>
                  </a:lnTo>
                  <a:lnTo>
                    <a:pt x="352" y="232"/>
                  </a:lnTo>
                  <a:lnTo>
                    <a:pt x="352" y="232"/>
                  </a:lnTo>
                  <a:lnTo>
                    <a:pt x="358" y="228"/>
                  </a:lnTo>
                  <a:lnTo>
                    <a:pt x="364" y="224"/>
                  </a:lnTo>
                  <a:lnTo>
                    <a:pt x="368" y="218"/>
                  </a:lnTo>
                  <a:lnTo>
                    <a:pt x="374" y="216"/>
                  </a:lnTo>
                  <a:lnTo>
                    <a:pt x="374" y="216"/>
                  </a:lnTo>
                  <a:lnTo>
                    <a:pt x="378" y="218"/>
                  </a:lnTo>
                  <a:lnTo>
                    <a:pt x="382" y="220"/>
                  </a:lnTo>
                  <a:lnTo>
                    <a:pt x="390" y="228"/>
                  </a:lnTo>
                  <a:lnTo>
                    <a:pt x="390" y="228"/>
                  </a:lnTo>
                  <a:lnTo>
                    <a:pt x="388" y="232"/>
                  </a:lnTo>
                  <a:lnTo>
                    <a:pt x="386" y="240"/>
                  </a:lnTo>
                  <a:lnTo>
                    <a:pt x="382" y="248"/>
                  </a:lnTo>
                  <a:lnTo>
                    <a:pt x="376" y="250"/>
                  </a:lnTo>
                  <a:lnTo>
                    <a:pt x="376" y="250"/>
                  </a:lnTo>
                  <a:lnTo>
                    <a:pt x="362" y="254"/>
                  </a:lnTo>
                  <a:lnTo>
                    <a:pt x="348" y="258"/>
                  </a:lnTo>
                  <a:lnTo>
                    <a:pt x="348" y="258"/>
                  </a:lnTo>
                  <a:lnTo>
                    <a:pt x="332" y="254"/>
                  </a:lnTo>
                  <a:lnTo>
                    <a:pt x="324" y="254"/>
                  </a:lnTo>
                  <a:lnTo>
                    <a:pt x="320" y="254"/>
                  </a:lnTo>
                  <a:lnTo>
                    <a:pt x="318" y="256"/>
                  </a:lnTo>
                  <a:lnTo>
                    <a:pt x="318" y="256"/>
                  </a:lnTo>
                  <a:lnTo>
                    <a:pt x="314" y="258"/>
                  </a:lnTo>
                  <a:lnTo>
                    <a:pt x="310" y="262"/>
                  </a:lnTo>
                  <a:lnTo>
                    <a:pt x="308" y="266"/>
                  </a:lnTo>
                  <a:lnTo>
                    <a:pt x="310" y="272"/>
                  </a:lnTo>
                  <a:lnTo>
                    <a:pt x="310" y="272"/>
                  </a:lnTo>
                  <a:lnTo>
                    <a:pt x="312" y="282"/>
                  </a:lnTo>
                  <a:lnTo>
                    <a:pt x="310" y="288"/>
                  </a:lnTo>
                  <a:lnTo>
                    <a:pt x="308" y="294"/>
                  </a:lnTo>
                  <a:lnTo>
                    <a:pt x="306" y="296"/>
                  </a:lnTo>
                  <a:lnTo>
                    <a:pt x="306" y="296"/>
                  </a:lnTo>
                  <a:lnTo>
                    <a:pt x="292" y="300"/>
                  </a:lnTo>
                  <a:lnTo>
                    <a:pt x="290" y="302"/>
                  </a:lnTo>
                  <a:lnTo>
                    <a:pt x="290" y="304"/>
                  </a:lnTo>
                  <a:lnTo>
                    <a:pt x="294" y="304"/>
                  </a:lnTo>
                  <a:lnTo>
                    <a:pt x="302" y="306"/>
                  </a:lnTo>
                  <a:lnTo>
                    <a:pt x="302" y="306"/>
                  </a:lnTo>
                  <a:lnTo>
                    <a:pt x="320" y="304"/>
                  </a:lnTo>
                  <a:lnTo>
                    <a:pt x="332" y="302"/>
                  </a:lnTo>
                  <a:lnTo>
                    <a:pt x="340" y="298"/>
                  </a:lnTo>
                  <a:lnTo>
                    <a:pt x="346" y="296"/>
                  </a:lnTo>
                  <a:lnTo>
                    <a:pt x="346" y="296"/>
                  </a:lnTo>
                  <a:lnTo>
                    <a:pt x="358" y="292"/>
                  </a:lnTo>
                  <a:lnTo>
                    <a:pt x="364" y="290"/>
                  </a:lnTo>
                  <a:lnTo>
                    <a:pt x="370" y="290"/>
                  </a:lnTo>
                  <a:lnTo>
                    <a:pt x="370" y="290"/>
                  </a:lnTo>
                  <a:lnTo>
                    <a:pt x="376" y="292"/>
                  </a:lnTo>
                  <a:lnTo>
                    <a:pt x="382" y="290"/>
                  </a:lnTo>
                  <a:lnTo>
                    <a:pt x="388" y="290"/>
                  </a:lnTo>
                  <a:lnTo>
                    <a:pt x="394" y="290"/>
                  </a:lnTo>
                  <a:lnTo>
                    <a:pt x="394" y="290"/>
                  </a:lnTo>
                  <a:lnTo>
                    <a:pt x="396" y="290"/>
                  </a:lnTo>
                  <a:lnTo>
                    <a:pt x="400" y="288"/>
                  </a:lnTo>
                  <a:lnTo>
                    <a:pt x="406" y="284"/>
                  </a:lnTo>
                  <a:lnTo>
                    <a:pt x="414" y="280"/>
                  </a:lnTo>
                  <a:lnTo>
                    <a:pt x="416" y="280"/>
                  </a:lnTo>
                  <a:lnTo>
                    <a:pt x="420" y="282"/>
                  </a:lnTo>
                  <a:lnTo>
                    <a:pt x="420" y="282"/>
                  </a:lnTo>
                  <a:lnTo>
                    <a:pt x="422" y="288"/>
                  </a:lnTo>
                  <a:lnTo>
                    <a:pt x="424" y="294"/>
                  </a:lnTo>
                  <a:lnTo>
                    <a:pt x="422" y="304"/>
                  </a:lnTo>
                  <a:lnTo>
                    <a:pt x="422" y="304"/>
                  </a:lnTo>
                  <a:lnTo>
                    <a:pt x="420" y="308"/>
                  </a:lnTo>
                  <a:lnTo>
                    <a:pt x="416" y="312"/>
                  </a:lnTo>
                  <a:lnTo>
                    <a:pt x="412" y="314"/>
                  </a:lnTo>
                  <a:lnTo>
                    <a:pt x="412" y="318"/>
                  </a:lnTo>
                  <a:lnTo>
                    <a:pt x="412" y="318"/>
                  </a:lnTo>
                  <a:lnTo>
                    <a:pt x="418" y="330"/>
                  </a:lnTo>
                  <a:lnTo>
                    <a:pt x="428" y="340"/>
                  </a:lnTo>
                  <a:lnTo>
                    <a:pt x="428" y="340"/>
                  </a:lnTo>
                  <a:lnTo>
                    <a:pt x="440" y="348"/>
                  </a:lnTo>
                  <a:lnTo>
                    <a:pt x="444" y="350"/>
                  </a:lnTo>
                  <a:lnTo>
                    <a:pt x="448" y="348"/>
                  </a:lnTo>
                  <a:lnTo>
                    <a:pt x="448" y="348"/>
                  </a:lnTo>
                  <a:lnTo>
                    <a:pt x="450" y="342"/>
                  </a:lnTo>
                  <a:lnTo>
                    <a:pt x="452" y="338"/>
                  </a:lnTo>
                  <a:lnTo>
                    <a:pt x="456" y="330"/>
                  </a:lnTo>
                  <a:lnTo>
                    <a:pt x="456" y="330"/>
                  </a:lnTo>
                  <a:lnTo>
                    <a:pt x="460" y="328"/>
                  </a:lnTo>
                  <a:lnTo>
                    <a:pt x="470" y="330"/>
                  </a:lnTo>
                  <a:lnTo>
                    <a:pt x="480" y="332"/>
                  </a:lnTo>
                  <a:lnTo>
                    <a:pt x="482" y="334"/>
                  </a:lnTo>
                  <a:lnTo>
                    <a:pt x="484" y="336"/>
                  </a:lnTo>
                  <a:lnTo>
                    <a:pt x="484" y="336"/>
                  </a:lnTo>
                  <a:lnTo>
                    <a:pt x="486" y="340"/>
                  </a:lnTo>
                  <a:lnTo>
                    <a:pt x="492" y="346"/>
                  </a:lnTo>
                  <a:lnTo>
                    <a:pt x="500" y="354"/>
                  </a:lnTo>
                  <a:lnTo>
                    <a:pt x="500" y="354"/>
                  </a:lnTo>
                  <a:lnTo>
                    <a:pt x="512" y="360"/>
                  </a:lnTo>
                  <a:lnTo>
                    <a:pt x="512" y="360"/>
                  </a:lnTo>
                  <a:lnTo>
                    <a:pt x="514" y="362"/>
                  </a:lnTo>
                  <a:lnTo>
                    <a:pt x="520" y="372"/>
                  </a:lnTo>
                  <a:lnTo>
                    <a:pt x="520" y="372"/>
                  </a:lnTo>
                  <a:lnTo>
                    <a:pt x="524" y="378"/>
                  </a:lnTo>
                  <a:lnTo>
                    <a:pt x="530" y="380"/>
                  </a:lnTo>
                  <a:lnTo>
                    <a:pt x="534" y="380"/>
                  </a:lnTo>
                  <a:lnTo>
                    <a:pt x="540" y="380"/>
                  </a:lnTo>
                  <a:lnTo>
                    <a:pt x="540" y="380"/>
                  </a:lnTo>
                  <a:lnTo>
                    <a:pt x="544" y="376"/>
                  </a:lnTo>
                  <a:lnTo>
                    <a:pt x="548" y="372"/>
                  </a:lnTo>
                  <a:lnTo>
                    <a:pt x="554" y="368"/>
                  </a:lnTo>
                  <a:lnTo>
                    <a:pt x="560" y="366"/>
                  </a:lnTo>
                  <a:lnTo>
                    <a:pt x="560" y="366"/>
                  </a:lnTo>
                  <a:lnTo>
                    <a:pt x="570" y="366"/>
                  </a:lnTo>
                  <a:lnTo>
                    <a:pt x="574" y="368"/>
                  </a:lnTo>
                  <a:lnTo>
                    <a:pt x="580" y="372"/>
                  </a:lnTo>
                  <a:lnTo>
                    <a:pt x="580" y="372"/>
                  </a:lnTo>
                  <a:lnTo>
                    <a:pt x="598" y="388"/>
                  </a:lnTo>
                  <a:lnTo>
                    <a:pt x="598" y="388"/>
                  </a:lnTo>
                  <a:lnTo>
                    <a:pt x="592" y="406"/>
                  </a:lnTo>
                  <a:lnTo>
                    <a:pt x="586" y="424"/>
                  </a:lnTo>
                  <a:lnTo>
                    <a:pt x="578" y="442"/>
                  </a:lnTo>
                  <a:lnTo>
                    <a:pt x="568" y="460"/>
                  </a:lnTo>
                  <a:lnTo>
                    <a:pt x="558" y="476"/>
                  </a:lnTo>
                  <a:lnTo>
                    <a:pt x="546" y="492"/>
                  </a:lnTo>
                  <a:lnTo>
                    <a:pt x="534" y="508"/>
                  </a:lnTo>
                  <a:lnTo>
                    <a:pt x="522" y="522"/>
                  </a:lnTo>
                  <a:lnTo>
                    <a:pt x="522" y="522"/>
                  </a:lnTo>
                  <a:lnTo>
                    <a:pt x="500" y="540"/>
                  </a:lnTo>
                  <a:lnTo>
                    <a:pt x="478" y="556"/>
                  </a:lnTo>
                  <a:lnTo>
                    <a:pt x="454" y="572"/>
                  </a:lnTo>
                  <a:lnTo>
                    <a:pt x="428" y="584"/>
                  </a:lnTo>
                  <a:lnTo>
                    <a:pt x="402" y="594"/>
                  </a:lnTo>
                  <a:lnTo>
                    <a:pt x="374" y="602"/>
                  </a:lnTo>
                  <a:lnTo>
                    <a:pt x="344" y="606"/>
                  </a:lnTo>
                  <a:lnTo>
                    <a:pt x="314" y="608"/>
                  </a:lnTo>
                  <a:lnTo>
                    <a:pt x="314" y="608"/>
                  </a:lnTo>
                  <a:lnTo>
                    <a:pt x="278" y="604"/>
                  </a:lnTo>
                  <a:lnTo>
                    <a:pt x="244" y="598"/>
                  </a:lnTo>
                  <a:lnTo>
                    <a:pt x="212" y="588"/>
                  </a:lnTo>
                  <a:lnTo>
                    <a:pt x="182" y="574"/>
                  </a:lnTo>
                  <a:lnTo>
                    <a:pt x="182" y="574"/>
                  </a:lnTo>
                  <a:lnTo>
                    <a:pt x="184" y="564"/>
                  </a:lnTo>
                  <a:lnTo>
                    <a:pt x="188" y="552"/>
                  </a:lnTo>
                  <a:lnTo>
                    <a:pt x="190" y="536"/>
                  </a:lnTo>
                  <a:lnTo>
                    <a:pt x="190" y="536"/>
                  </a:lnTo>
                  <a:lnTo>
                    <a:pt x="192" y="500"/>
                  </a:lnTo>
                  <a:lnTo>
                    <a:pt x="194" y="476"/>
                  </a:lnTo>
                  <a:lnTo>
                    <a:pt x="194" y="462"/>
                  </a:lnTo>
                  <a:lnTo>
                    <a:pt x="194" y="462"/>
                  </a:lnTo>
                  <a:lnTo>
                    <a:pt x="182" y="448"/>
                  </a:lnTo>
                  <a:lnTo>
                    <a:pt x="172" y="440"/>
                  </a:lnTo>
                  <a:lnTo>
                    <a:pt x="162" y="434"/>
                  </a:lnTo>
                  <a:lnTo>
                    <a:pt x="162" y="434"/>
                  </a:lnTo>
                  <a:lnTo>
                    <a:pt x="154" y="432"/>
                  </a:lnTo>
                  <a:lnTo>
                    <a:pt x="144" y="432"/>
                  </a:lnTo>
                  <a:lnTo>
                    <a:pt x="136" y="434"/>
                  </a:lnTo>
                  <a:lnTo>
                    <a:pt x="130" y="432"/>
                  </a:lnTo>
                  <a:lnTo>
                    <a:pt x="130" y="432"/>
                  </a:lnTo>
                  <a:lnTo>
                    <a:pt x="122" y="428"/>
                  </a:lnTo>
                  <a:lnTo>
                    <a:pt x="118" y="420"/>
                  </a:lnTo>
                  <a:lnTo>
                    <a:pt x="112" y="414"/>
                  </a:lnTo>
                  <a:lnTo>
                    <a:pt x="108" y="408"/>
                  </a:lnTo>
                  <a:lnTo>
                    <a:pt x="108" y="408"/>
                  </a:lnTo>
                  <a:lnTo>
                    <a:pt x="102" y="404"/>
                  </a:lnTo>
                  <a:lnTo>
                    <a:pt x="94" y="402"/>
                  </a:lnTo>
                  <a:lnTo>
                    <a:pt x="78" y="400"/>
                  </a:lnTo>
                  <a:lnTo>
                    <a:pt x="78" y="400"/>
                  </a:lnTo>
                  <a:lnTo>
                    <a:pt x="72" y="396"/>
                  </a:lnTo>
                  <a:lnTo>
                    <a:pt x="66" y="390"/>
                  </a:lnTo>
                  <a:lnTo>
                    <a:pt x="58" y="378"/>
                  </a:lnTo>
                  <a:lnTo>
                    <a:pt x="58" y="378"/>
                  </a:lnTo>
                  <a:lnTo>
                    <a:pt x="56" y="372"/>
                  </a:lnTo>
                  <a:lnTo>
                    <a:pt x="58" y="366"/>
                  </a:lnTo>
                  <a:lnTo>
                    <a:pt x="60" y="360"/>
                  </a:lnTo>
                  <a:lnTo>
                    <a:pt x="64" y="358"/>
                  </a:lnTo>
                  <a:lnTo>
                    <a:pt x="64" y="358"/>
                  </a:lnTo>
                  <a:close/>
                  <a:moveTo>
                    <a:pt x="78" y="488"/>
                  </a:moveTo>
                  <a:lnTo>
                    <a:pt x="78" y="488"/>
                  </a:lnTo>
                  <a:lnTo>
                    <a:pt x="66" y="470"/>
                  </a:lnTo>
                  <a:lnTo>
                    <a:pt x="56" y="452"/>
                  </a:lnTo>
                  <a:lnTo>
                    <a:pt x="48" y="434"/>
                  </a:lnTo>
                  <a:lnTo>
                    <a:pt x="40" y="414"/>
                  </a:lnTo>
                  <a:lnTo>
                    <a:pt x="40" y="414"/>
                  </a:lnTo>
                  <a:lnTo>
                    <a:pt x="62" y="418"/>
                  </a:lnTo>
                  <a:lnTo>
                    <a:pt x="62" y="418"/>
                  </a:lnTo>
                  <a:lnTo>
                    <a:pt x="70" y="422"/>
                  </a:lnTo>
                  <a:lnTo>
                    <a:pt x="76" y="430"/>
                  </a:lnTo>
                  <a:lnTo>
                    <a:pt x="82" y="436"/>
                  </a:lnTo>
                  <a:lnTo>
                    <a:pt x="88" y="440"/>
                  </a:lnTo>
                  <a:lnTo>
                    <a:pt x="88" y="440"/>
                  </a:lnTo>
                  <a:lnTo>
                    <a:pt x="88" y="442"/>
                  </a:lnTo>
                  <a:lnTo>
                    <a:pt x="88" y="448"/>
                  </a:lnTo>
                  <a:lnTo>
                    <a:pt x="86" y="462"/>
                  </a:lnTo>
                  <a:lnTo>
                    <a:pt x="82" y="478"/>
                  </a:lnTo>
                  <a:lnTo>
                    <a:pt x="78" y="488"/>
                  </a:lnTo>
                  <a:lnTo>
                    <a:pt x="78" y="48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6919008" y="4724686"/>
            <a:ext cx="435578" cy="526542"/>
          </a:xfrm>
          <a:custGeom>
            <a:rect l="l" t="t" r="r" b="b"/>
            <a:pathLst>
              <a:path w="498" h="602">
                <a:moveTo>
                  <a:pt x="192" y="516"/>
                </a:moveTo>
                <a:lnTo>
                  <a:pt x="186" y="490"/>
                </a:lnTo>
                <a:lnTo>
                  <a:pt x="144" y="500"/>
                </a:lnTo>
                <a:lnTo>
                  <a:pt x="412" y="138"/>
                </a:lnTo>
                <a:lnTo>
                  <a:pt x="412" y="138"/>
                </a:lnTo>
                <a:lnTo>
                  <a:pt x="422" y="150"/>
                </a:lnTo>
                <a:lnTo>
                  <a:pt x="428" y="160"/>
                </a:lnTo>
                <a:lnTo>
                  <a:pt x="440" y="180"/>
                </a:lnTo>
                <a:lnTo>
                  <a:pt x="192" y="516"/>
                </a:lnTo>
                <a:lnTo>
                  <a:pt x="192" y="516"/>
                </a:lnTo>
                <a:close/>
                <a:moveTo>
                  <a:pt x="102" y="550"/>
                </a:moveTo>
                <a:lnTo>
                  <a:pt x="102" y="550"/>
                </a:lnTo>
                <a:lnTo>
                  <a:pt x="80" y="560"/>
                </a:lnTo>
                <a:lnTo>
                  <a:pt x="62" y="568"/>
                </a:lnTo>
                <a:lnTo>
                  <a:pt x="52" y="570"/>
                </a:lnTo>
                <a:lnTo>
                  <a:pt x="42" y="572"/>
                </a:lnTo>
                <a:lnTo>
                  <a:pt x="42" y="572"/>
                </a:lnTo>
                <a:lnTo>
                  <a:pt x="38" y="570"/>
                </a:lnTo>
                <a:lnTo>
                  <a:pt x="36" y="568"/>
                </a:lnTo>
                <a:lnTo>
                  <a:pt x="32" y="560"/>
                </a:lnTo>
                <a:lnTo>
                  <a:pt x="32" y="550"/>
                </a:lnTo>
                <a:lnTo>
                  <a:pt x="30" y="536"/>
                </a:lnTo>
                <a:lnTo>
                  <a:pt x="32" y="512"/>
                </a:lnTo>
                <a:lnTo>
                  <a:pt x="32" y="502"/>
                </a:lnTo>
                <a:lnTo>
                  <a:pt x="34" y="502"/>
                </a:lnTo>
                <a:lnTo>
                  <a:pt x="34" y="502"/>
                </a:lnTo>
                <a:lnTo>
                  <a:pt x="34" y="500"/>
                </a:lnTo>
                <a:lnTo>
                  <a:pt x="34" y="500"/>
                </a:lnTo>
                <a:lnTo>
                  <a:pt x="40" y="500"/>
                </a:lnTo>
                <a:lnTo>
                  <a:pt x="48" y="500"/>
                </a:lnTo>
                <a:lnTo>
                  <a:pt x="56" y="504"/>
                </a:lnTo>
                <a:lnTo>
                  <a:pt x="56" y="504"/>
                </a:lnTo>
                <a:lnTo>
                  <a:pt x="66" y="508"/>
                </a:lnTo>
                <a:lnTo>
                  <a:pt x="76" y="516"/>
                </a:lnTo>
                <a:lnTo>
                  <a:pt x="76" y="516"/>
                </a:lnTo>
                <a:lnTo>
                  <a:pt x="90" y="530"/>
                </a:lnTo>
                <a:lnTo>
                  <a:pt x="100" y="540"/>
                </a:lnTo>
                <a:lnTo>
                  <a:pt x="100" y="540"/>
                </a:lnTo>
                <a:lnTo>
                  <a:pt x="102" y="546"/>
                </a:lnTo>
                <a:lnTo>
                  <a:pt x="102" y="550"/>
                </a:lnTo>
                <a:lnTo>
                  <a:pt x="102" y="550"/>
                </a:lnTo>
                <a:close/>
                <a:moveTo>
                  <a:pt x="288" y="72"/>
                </a:moveTo>
                <a:lnTo>
                  <a:pt x="288" y="72"/>
                </a:lnTo>
                <a:lnTo>
                  <a:pt x="308" y="76"/>
                </a:lnTo>
                <a:lnTo>
                  <a:pt x="334" y="84"/>
                </a:lnTo>
                <a:lnTo>
                  <a:pt x="334" y="86"/>
                </a:lnTo>
                <a:lnTo>
                  <a:pt x="70" y="444"/>
                </a:lnTo>
                <a:lnTo>
                  <a:pt x="70" y="396"/>
                </a:lnTo>
                <a:lnTo>
                  <a:pt x="46" y="398"/>
                </a:lnTo>
                <a:lnTo>
                  <a:pt x="288" y="72"/>
                </a:lnTo>
                <a:lnTo>
                  <a:pt x="288" y="72"/>
                </a:lnTo>
                <a:close/>
                <a:moveTo>
                  <a:pt x="130" y="480"/>
                </a:moveTo>
                <a:lnTo>
                  <a:pt x="130" y="480"/>
                </a:lnTo>
                <a:lnTo>
                  <a:pt x="130" y="444"/>
                </a:lnTo>
                <a:lnTo>
                  <a:pt x="130" y="444"/>
                </a:lnTo>
                <a:lnTo>
                  <a:pt x="130" y="442"/>
                </a:lnTo>
                <a:lnTo>
                  <a:pt x="126" y="442"/>
                </a:lnTo>
                <a:lnTo>
                  <a:pt x="118" y="442"/>
                </a:lnTo>
                <a:lnTo>
                  <a:pt x="92" y="452"/>
                </a:lnTo>
                <a:lnTo>
                  <a:pt x="356" y="96"/>
                </a:lnTo>
                <a:lnTo>
                  <a:pt x="356" y="96"/>
                </a:lnTo>
                <a:lnTo>
                  <a:pt x="378" y="108"/>
                </a:lnTo>
                <a:lnTo>
                  <a:pt x="378" y="108"/>
                </a:lnTo>
                <a:lnTo>
                  <a:pt x="396" y="122"/>
                </a:lnTo>
                <a:lnTo>
                  <a:pt x="130" y="480"/>
                </a:lnTo>
                <a:lnTo>
                  <a:pt x="130" y="480"/>
                </a:lnTo>
                <a:close/>
                <a:moveTo>
                  <a:pt x="432" y="38"/>
                </a:moveTo>
                <a:lnTo>
                  <a:pt x="432" y="38"/>
                </a:lnTo>
                <a:lnTo>
                  <a:pt x="410" y="24"/>
                </a:lnTo>
                <a:lnTo>
                  <a:pt x="388" y="14"/>
                </a:lnTo>
                <a:lnTo>
                  <a:pt x="368" y="6"/>
                </a:lnTo>
                <a:lnTo>
                  <a:pt x="350" y="2"/>
                </a:lnTo>
                <a:lnTo>
                  <a:pt x="334" y="0"/>
                </a:lnTo>
                <a:lnTo>
                  <a:pt x="322" y="0"/>
                </a:lnTo>
                <a:lnTo>
                  <a:pt x="314" y="0"/>
                </a:lnTo>
                <a:lnTo>
                  <a:pt x="308" y="4"/>
                </a:lnTo>
                <a:lnTo>
                  <a:pt x="290" y="28"/>
                </a:lnTo>
                <a:lnTo>
                  <a:pt x="260" y="70"/>
                </a:lnTo>
                <a:lnTo>
                  <a:pt x="16" y="398"/>
                </a:lnTo>
                <a:lnTo>
                  <a:pt x="8" y="408"/>
                </a:lnTo>
                <a:lnTo>
                  <a:pt x="8" y="408"/>
                </a:lnTo>
                <a:lnTo>
                  <a:pt x="2" y="450"/>
                </a:lnTo>
                <a:lnTo>
                  <a:pt x="0" y="492"/>
                </a:lnTo>
                <a:lnTo>
                  <a:pt x="0" y="516"/>
                </a:lnTo>
                <a:lnTo>
                  <a:pt x="0" y="538"/>
                </a:lnTo>
                <a:lnTo>
                  <a:pt x="0" y="538"/>
                </a:lnTo>
                <a:lnTo>
                  <a:pt x="2" y="560"/>
                </a:lnTo>
                <a:lnTo>
                  <a:pt x="6" y="578"/>
                </a:lnTo>
                <a:lnTo>
                  <a:pt x="10" y="594"/>
                </a:lnTo>
                <a:lnTo>
                  <a:pt x="12" y="598"/>
                </a:lnTo>
                <a:lnTo>
                  <a:pt x="14" y="602"/>
                </a:lnTo>
                <a:lnTo>
                  <a:pt x="14" y="602"/>
                </a:lnTo>
                <a:lnTo>
                  <a:pt x="18" y="602"/>
                </a:lnTo>
                <a:lnTo>
                  <a:pt x="24" y="602"/>
                </a:lnTo>
                <a:lnTo>
                  <a:pt x="40" y="600"/>
                </a:lnTo>
                <a:lnTo>
                  <a:pt x="62" y="596"/>
                </a:lnTo>
                <a:lnTo>
                  <a:pt x="196" y="548"/>
                </a:lnTo>
                <a:lnTo>
                  <a:pt x="448" y="210"/>
                </a:lnTo>
                <a:lnTo>
                  <a:pt x="452" y="204"/>
                </a:lnTo>
                <a:lnTo>
                  <a:pt x="478" y="168"/>
                </a:lnTo>
                <a:lnTo>
                  <a:pt x="496" y="144"/>
                </a:lnTo>
                <a:lnTo>
                  <a:pt x="496" y="144"/>
                </a:lnTo>
                <a:lnTo>
                  <a:pt x="498" y="138"/>
                </a:lnTo>
                <a:lnTo>
                  <a:pt x="498" y="128"/>
                </a:lnTo>
                <a:lnTo>
                  <a:pt x="494" y="114"/>
                </a:lnTo>
                <a:lnTo>
                  <a:pt x="488" y="100"/>
                </a:lnTo>
                <a:lnTo>
                  <a:pt x="478" y="84"/>
                </a:lnTo>
                <a:lnTo>
                  <a:pt x="466" y="68"/>
                </a:lnTo>
                <a:lnTo>
                  <a:pt x="450" y="52"/>
                </a:lnTo>
                <a:lnTo>
                  <a:pt x="432" y="38"/>
                </a:lnTo>
                <a:lnTo>
                  <a:pt x="432" y="38"/>
                </a:ln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6086475" y="4388453"/>
            <a:ext cx="87916" cy="87916"/>
          </a:xfrm>
          <a:custGeom>
            <a:rect l="l" t="t" r="r" b="b"/>
            <a:pathLst>
              <a:path w="96" h="96">
                <a:moveTo>
                  <a:pt x="62" y="2"/>
                </a:moveTo>
                <a:lnTo>
                  <a:pt x="62" y="2"/>
                </a:lnTo>
                <a:lnTo>
                  <a:pt x="52" y="0"/>
                </a:lnTo>
                <a:lnTo>
                  <a:pt x="44" y="0"/>
                </a:lnTo>
                <a:lnTo>
                  <a:pt x="34" y="2"/>
                </a:lnTo>
                <a:lnTo>
                  <a:pt x="26" y="6"/>
                </a:lnTo>
                <a:lnTo>
                  <a:pt x="18" y="10"/>
                </a:lnTo>
                <a:lnTo>
                  <a:pt x="12" y="16"/>
                </a:lnTo>
                <a:lnTo>
                  <a:pt x="6" y="24"/>
                </a:lnTo>
                <a:lnTo>
                  <a:pt x="2" y="34"/>
                </a:lnTo>
                <a:lnTo>
                  <a:pt x="2" y="34"/>
                </a:lnTo>
                <a:lnTo>
                  <a:pt x="0" y="42"/>
                </a:lnTo>
                <a:lnTo>
                  <a:pt x="0" y="52"/>
                </a:lnTo>
                <a:lnTo>
                  <a:pt x="2" y="62"/>
                </a:lnTo>
                <a:lnTo>
                  <a:pt x="6" y="70"/>
                </a:lnTo>
                <a:lnTo>
                  <a:pt x="10" y="78"/>
                </a:lnTo>
                <a:lnTo>
                  <a:pt x="18" y="84"/>
                </a:lnTo>
                <a:lnTo>
                  <a:pt x="24" y="90"/>
                </a:lnTo>
                <a:lnTo>
                  <a:pt x="34" y="94"/>
                </a:lnTo>
                <a:lnTo>
                  <a:pt x="34" y="94"/>
                </a:lnTo>
                <a:lnTo>
                  <a:pt x="44" y="96"/>
                </a:lnTo>
                <a:lnTo>
                  <a:pt x="52" y="96"/>
                </a:lnTo>
                <a:lnTo>
                  <a:pt x="62" y="94"/>
                </a:lnTo>
                <a:lnTo>
                  <a:pt x="70" y="90"/>
                </a:lnTo>
                <a:lnTo>
                  <a:pt x="78" y="84"/>
                </a:lnTo>
                <a:lnTo>
                  <a:pt x="84" y="78"/>
                </a:lnTo>
                <a:lnTo>
                  <a:pt x="90" y="70"/>
                </a:lnTo>
                <a:lnTo>
                  <a:pt x="94" y="62"/>
                </a:lnTo>
                <a:lnTo>
                  <a:pt x="94" y="62"/>
                </a:lnTo>
                <a:lnTo>
                  <a:pt x="96" y="52"/>
                </a:lnTo>
                <a:lnTo>
                  <a:pt x="96" y="42"/>
                </a:lnTo>
                <a:lnTo>
                  <a:pt x="94" y="34"/>
                </a:lnTo>
                <a:lnTo>
                  <a:pt x="90" y="26"/>
                </a:lnTo>
                <a:lnTo>
                  <a:pt x="86" y="18"/>
                </a:lnTo>
                <a:lnTo>
                  <a:pt x="78" y="12"/>
                </a:lnTo>
                <a:lnTo>
                  <a:pt x="72" y="6"/>
                </a:lnTo>
                <a:lnTo>
                  <a:pt x="62" y="2"/>
                </a:lnTo>
                <a:lnTo>
                  <a:pt x="62" y="2"/>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783437" y="2866346"/>
            <a:ext cx="622649" cy="637223"/>
          </a:xfrm>
          <a:custGeom>
            <a:rect l="l" t="t" r="r" b="b"/>
            <a:pathLst>
              <a:path w="417" h="426">
                <a:moveTo>
                  <a:pt x="121" y="94"/>
                </a:moveTo>
                <a:cubicBezTo>
                  <a:pt x="98" y="116"/>
                  <a:pt x="0" y="256"/>
                  <a:pt x="85" y="341"/>
                </a:cubicBezTo>
                <a:cubicBezTo>
                  <a:pt x="170" y="426"/>
                  <a:pt x="309" y="328"/>
                  <a:pt x="332" y="305"/>
                </a:cubicBezTo>
                <a:cubicBezTo>
                  <a:pt x="354" y="283"/>
                  <a:pt x="325" y="217"/>
                  <a:pt x="267" y="159"/>
                </a:cubicBezTo>
                <a:cubicBezTo>
                  <a:pt x="209" y="101"/>
                  <a:pt x="143" y="72"/>
                  <a:pt x="121" y="94"/>
                </a:cubicBezTo>
                <a:close/>
                <a:moveTo>
                  <a:pt x="306" y="286"/>
                </a:moveTo>
                <a:cubicBezTo>
                  <a:pt x="299" y="292"/>
                  <a:pt x="248" y="277"/>
                  <a:pt x="199" y="227"/>
                </a:cubicBezTo>
                <a:cubicBezTo>
                  <a:pt x="149" y="178"/>
                  <a:pt x="134" y="127"/>
                  <a:pt x="140" y="120"/>
                </a:cubicBezTo>
                <a:cubicBezTo>
                  <a:pt x="147" y="113"/>
                  <a:pt x="198" y="129"/>
                  <a:pt x="247" y="179"/>
                </a:cubicBezTo>
                <a:cubicBezTo>
                  <a:pt x="297" y="228"/>
                  <a:pt x="313" y="279"/>
                  <a:pt x="306" y="286"/>
                </a:cubicBezTo>
                <a:close/>
                <a:moveTo>
                  <a:pt x="309" y="128"/>
                </a:moveTo>
                <a:cubicBezTo>
                  <a:pt x="314" y="128"/>
                  <a:pt x="319" y="126"/>
                  <a:pt x="323" y="122"/>
                </a:cubicBezTo>
                <a:cubicBezTo>
                  <a:pt x="361" y="84"/>
                  <a:pt x="361" y="84"/>
                  <a:pt x="361" y="84"/>
                </a:cubicBezTo>
                <a:cubicBezTo>
                  <a:pt x="369" y="76"/>
                  <a:pt x="369" y="64"/>
                  <a:pt x="361" y="56"/>
                </a:cubicBezTo>
                <a:cubicBezTo>
                  <a:pt x="353" y="48"/>
                  <a:pt x="341" y="48"/>
                  <a:pt x="333" y="56"/>
                </a:cubicBezTo>
                <a:cubicBezTo>
                  <a:pt x="295" y="94"/>
                  <a:pt x="295" y="94"/>
                  <a:pt x="295" y="94"/>
                </a:cubicBezTo>
                <a:cubicBezTo>
                  <a:pt x="287" y="102"/>
                  <a:pt x="287" y="115"/>
                  <a:pt x="295" y="122"/>
                </a:cubicBezTo>
                <a:cubicBezTo>
                  <a:pt x="299" y="126"/>
                  <a:pt x="304" y="128"/>
                  <a:pt x="309" y="128"/>
                </a:cubicBezTo>
                <a:close/>
                <a:moveTo>
                  <a:pt x="237" y="79"/>
                </a:moveTo>
                <a:cubicBezTo>
                  <a:pt x="240" y="81"/>
                  <a:pt x="243" y="81"/>
                  <a:pt x="247" y="81"/>
                </a:cubicBezTo>
                <a:cubicBezTo>
                  <a:pt x="254" y="81"/>
                  <a:pt x="260" y="78"/>
                  <a:pt x="264" y="71"/>
                </a:cubicBezTo>
                <a:cubicBezTo>
                  <a:pt x="286" y="33"/>
                  <a:pt x="286" y="33"/>
                  <a:pt x="286" y="33"/>
                </a:cubicBezTo>
                <a:cubicBezTo>
                  <a:pt x="291" y="23"/>
                  <a:pt x="288" y="11"/>
                  <a:pt x="278" y="5"/>
                </a:cubicBezTo>
                <a:cubicBezTo>
                  <a:pt x="268" y="0"/>
                  <a:pt x="256" y="3"/>
                  <a:pt x="251" y="13"/>
                </a:cubicBezTo>
                <a:cubicBezTo>
                  <a:pt x="229" y="52"/>
                  <a:pt x="229" y="52"/>
                  <a:pt x="229" y="52"/>
                </a:cubicBezTo>
                <a:cubicBezTo>
                  <a:pt x="224" y="61"/>
                  <a:pt x="227" y="73"/>
                  <a:pt x="237" y="79"/>
                </a:cubicBezTo>
                <a:close/>
                <a:moveTo>
                  <a:pt x="412" y="139"/>
                </a:moveTo>
                <a:cubicBezTo>
                  <a:pt x="406" y="129"/>
                  <a:pt x="394" y="126"/>
                  <a:pt x="385" y="131"/>
                </a:cubicBezTo>
                <a:cubicBezTo>
                  <a:pt x="346" y="153"/>
                  <a:pt x="346" y="153"/>
                  <a:pt x="346" y="153"/>
                </a:cubicBezTo>
                <a:cubicBezTo>
                  <a:pt x="336" y="158"/>
                  <a:pt x="333" y="171"/>
                  <a:pt x="338" y="180"/>
                </a:cubicBezTo>
                <a:cubicBezTo>
                  <a:pt x="342" y="187"/>
                  <a:pt x="349" y="190"/>
                  <a:pt x="356" y="190"/>
                </a:cubicBezTo>
                <a:cubicBezTo>
                  <a:pt x="359" y="190"/>
                  <a:pt x="363" y="190"/>
                  <a:pt x="366" y="188"/>
                </a:cubicBezTo>
                <a:cubicBezTo>
                  <a:pt x="404" y="166"/>
                  <a:pt x="404" y="166"/>
                  <a:pt x="404" y="166"/>
                </a:cubicBezTo>
                <a:cubicBezTo>
                  <a:pt x="414" y="161"/>
                  <a:pt x="417" y="149"/>
                  <a:pt x="412" y="139"/>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833776" y="4203763"/>
            <a:ext cx="521970" cy="520922"/>
          </a:xfrm>
          <a:custGeom>
            <a:rect l="l" t="t" r="r" b="b"/>
            <a:pathLst>
              <a:path w="376" h="376">
                <a:moveTo>
                  <a:pt x="347" y="284"/>
                </a:moveTo>
                <a:cubicBezTo>
                  <a:pt x="347" y="238"/>
                  <a:pt x="347" y="238"/>
                  <a:pt x="347" y="238"/>
                </a:cubicBezTo>
                <a:cubicBezTo>
                  <a:pt x="347" y="210"/>
                  <a:pt x="328" y="169"/>
                  <a:pt x="278" y="169"/>
                </a:cubicBezTo>
                <a:cubicBezTo>
                  <a:pt x="238" y="169"/>
                  <a:pt x="238" y="169"/>
                  <a:pt x="238" y="169"/>
                </a:cubicBezTo>
                <a:cubicBezTo>
                  <a:pt x="210" y="169"/>
                  <a:pt x="207" y="155"/>
                  <a:pt x="207" y="148"/>
                </a:cubicBezTo>
                <a:cubicBezTo>
                  <a:pt x="207" y="92"/>
                  <a:pt x="207" y="92"/>
                  <a:pt x="207" y="92"/>
                </a:cubicBezTo>
                <a:cubicBezTo>
                  <a:pt x="224" y="85"/>
                  <a:pt x="236" y="68"/>
                  <a:pt x="236" y="48"/>
                </a:cubicBezTo>
                <a:cubicBezTo>
                  <a:pt x="236" y="21"/>
                  <a:pt x="214" y="0"/>
                  <a:pt x="188" y="0"/>
                </a:cubicBezTo>
                <a:cubicBezTo>
                  <a:pt x="161" y="0"/>
                  <a:pt x="140" y="21"/>
                  <a:pt x="140" y="48"/>
                </a:cubicBezTo>
                <a:cubicBezTo>
                  <a:pt x="140" y="68"/>
                  <a:pt x="152" y="85"/>
                  <a:pt x="169" y="92"/>
                </a:cubicBezTo>
                <a:cubicBezTo>
                  <a:pt x="169" y="148"/>
                  <a:pt x="169" y="148"/>
                  <a:pt x="169" y="148"/>
                </a:cubicBezTo>
                <a:cubicBezTo>
                  <a:pt x="169" y="153"/>
                  <a:pt x="167" y="169"/>
                  <a:pt x="138" y="169"/>
                </a:cubicBezTo>
                <a:cubicBezTo>
                  <a:pt x="98" y="169"/>
                  <a:pt x="98" y="169"/>
                  <a:pt x="98" y="169"/>
                </a:cubicBezTo>
                <a:cubicBezTo>
                  <a:pt x="47" y="169"/>
                  <a:pt x="29" y="210"/>
                  <a:pt x="29" y="238"/>
                </a:cubicBezTo>
                <a:cubicBezTo>
                  <a:pt x="29" y="284"/>
                  <a:pt x="29" y="284"/>
                  <a:pt x="29" y="284"/>
                </a:cubicBezTo>
                <a:cubicBezTo>
                  <a:pt x="12" y="291"/>
                  <a:pt x="0" y="308"/>
                  <a:pt x="0" y="328"/>
                </a:cubicBezTo>
                <a:cubicBezTo>
                  <a:pt x="0" y="354"/>
                  <a:pt x="21" y="376"/>
                  <a:pt x="48" y="376"/>
                </a:cubicBezTo>
                <a:cubicBezTo>
                  <a:pt x="74" y="376"/>
                  <a:pt x="96" y="354"/>
                  <a:pt x="96" y="328"/>
                </a:cubicBezTo>
                <a:cubicBezTo>
                  <a:pt x="96" y="308"/>
                  <a:pt x="84" y="291"/>
                  <a:pt x="67" y="284"/>
                </a:cubicBezTo>
                <a:cubicBezTo>
                  <a:pt x="67" y="238"/>
                  <a:pt x="67" y="238"/>
                  <a:pt x="67" y="238"/>
                </a:cubicBezTo>
                <a:cubicBezTo>
                  <a:pt x="67" y="233"/>
                  <a:pt x="68" y="207"/>
                  <a:pt x="98" y="207"/>
                </a:cubicBezTo>
                <a:cubicBezTo>
                  <a:pt x="138" y="207"/>
                  <a:pt x="138" y="207"/>
                  <a:pt x="138" y="207"/>
                </a:cubicBezTo>
                <a:cubicBezTo>
                  <a:pt x="150" y="207"/>
                  <a:pt x="160" y="205"/>
                  <a:pt x="169" y="202"/>
                </a:cubicBezTo>
                <a:cubicBezTo>
                  <a:pt x="169" y="284"/>
                  <a:pt x="169" y="284"/>
                  <a:pt x="169" y="284"/>
                </a:cubicBezTo>
                <a:cubicBezTo>
                  <a:pt x="152" y="291"/>
                  <a:pt x="140" y="308"/>
                  <a:pt x="140" y="328"/>
                </a:cubicBezTo>
                <a:cubicBezTo>
                  <a:pt x="140" y="354"/>
                  <a:pt x="161" y="376"/>
                  <a:pt x="188" y="376"/>
                </a:cubicBezTo>
                <a:cubicBezTo>
                  <a:pt x="214" y="376"/>
                  <a:pt x="236" y="354"/>
                  <a:pt x="236" y="328"/>
                </a:cubicBezTo>
                <a:cubicBezTo>
                  <a:pt x="236" y="308"/>
                  <a:pt x="224" y="291"/>
                  <a:pt x="207" y="284"/>
                </a:cubicBezTo>
                <a:cubicBezTo>
                  <a:pt x="207" y="202"/>
                  <a:pt x="207" y="202"/>
                  <a:pt x="207" y="202"/>
                </a:cubicBezTo>
                <a:cubicBezTo>
                  <a:pt x="215" y="205"/>
                  <a:pt x="226" y="207"/>
                  <a:pt x="238" y="207"/>
                </a:cubicBezTo>
                <a:cubicBezTo>
                  <a:pt x="278" y="207"/>
                  <a:pt x="278" y="207"/>
                  <a:pt x="278" y="207"/>
                </a:cubicBezTo>
                <a:cubicBezTo>
                  <a:pt x="306" y="207"/>
                  <a:pt x="309" y="231"/>
                  <a:pt x="309" y="238"/>
                </a:cubicBezTo>
                <a:cubicBezTo>
                  <a:pt x="309" y="284"/>
                  <a:pt x="309" y="284"/>
                  <a:pt x="309" y="284"/>
                </a:cubicBezTo>
                <a:cubicBezTo>
                  <a:pt x="292" y="291"/>
                  <a:pt x="280" y="308"/>
                  <a:pt x="280" y="328"/>
                </a:cubicBezTo>
                <a:cubicBezTo>
                  <a:pt x="280" y="354"/>
                  <a:pt x="301" y="376"/>
                  <a:pt x="328" y="376"/>
                </a:cubicBezTo>
                <a:cubicBezTo>
                  <a:pt x="354" y="376"/>
                  <a:pt x="376" y="354"/>
                  <a:pt x="376" y="328"/>
                </a:cubicBezTo>
                <a:cubicBezTo>
                  <a:pt x="376" y="308"/>
                  <a:pt x="364" y="291"/>
                  <a:pt x="347" y="284"/>
                </a:cubicBezTo>
                <a:close/>
                <a:moveTo>
                  <a:pt x="75" y="328"/>
                </a:moveTo>
                <a:cubicBezTo>
                  <a:pt x="75" y="343"/>
                  <a:pt x="63" y="356"/>
                  <a:pt x="48" y="356"/>
                </a:cubicBezTo>
                <a:cubicBezTo>
                  <a:pt x="32" y="356"/>
                  <a:pt x="20" y="343"/>
                  <a:pt x="20" y="328"/>
                </a:cubicBezTo>
                <a:cubicBezTo>
                  <a:pt x="20" y="313"/>
                  <a:pt x="32" y="300"/>
                  <a:pt x="48" y="300"/>
                </a:cubicBezTo>
                <a:cubicBezTo>
                  <a:pt x="63" y="300"/>
                  <a:pt x="75" y="313"/>
                  <a:pt x="75" y="328"/>
                </a:cubicBezTo>
                <a:close/>
                <a:moveTo>
                  <a:pt x="160" y="48"/>
                </a:moveTo>
                <a:cubicBezTo>
                  <a:pt x="160" y="33"/>
                  <a:pt x="172" y="20"/>
                  <a:pt x="188" y="20"/>
                </a:cubicBezTo>
                <a:cubicBezTo>
                  <a:pt x="203" y="20"/>
                  <a:pt x="215" y="33"/>
                  <a:pt x="215" y="48"/>
                </a:cubicBezTo>
                <a:cubicBezTo>
                  <a:pt x="215" y="63"/>
                  <a:pt x="203" y="76"/>
                  <a:pt x="188" y="76"/>
                </a:cubicBezTo>
                <a:cubicBezTo>
                  <a:pt x="172" y="76"/>
                  <a:pt x="160" y="63"/>
                  <a:pt x="160" y="48"/>
                </a:cubicBezTo>
                <a:close/>
                <a:moveTo>
                  <a:pt x="215" y="328"/>
                </a:moveTo>
                <a:cubicBezTo>
                  <a:pt x="215" y="343"/>
                  <a:pt x="203" y="356"/>
                  <a:pt x="188" y="356"/>
                </a:cubicBezTo>
                <a:cubicBezTo>
                  <a:pt x="172" y="356"/>
                  <a:pt x="160" y="343"/>
                  <a:pt x="160" y="328"/>
                </a:cubicBezTo>
                <a:cubicBezTo>
                  <a:pt x="160" y="313"/>
                  <a:pt x="172" y="300"/>
                  <a:pt x="188" y="300"/>
                </a:cubicBezTo>
                <a:cubicBezTo>
                  <a:pt x="203" y="300"/>
                  <a:pt x="215" y="313"/>
                  <a:pt x="215" y="328"/>
                </a:cubicBezTo>
                <a:close/>
                <a:moveTo>
                  <a:pt x="328" y="356"/>
                </a:moveTo>
                <a:cubicBezTo>
                  <a:pt x="312" y="356"/>
                  <a:pt x="300" y="343"/>
                  <a:pt x="300" y="328"/>
                </a:cubicBezTo>
                <a:cubicBezTo>
                  <a:pt x="300" y="313"/>
                  <a:pt x="312" y="300"/>
                  <a:pt x="328" y="300"/>
                </a:cubicBezTo>
                <a:cubicBezTo>
                  <a:pt x="343" y="300"/>
                  <a:pt x="355" y="313"/>
                  <a:pt x="355" y="328"/>
                </a:cubicBezTo>
                <a:cubicBezTo>
                  <a:pt x="355" y="343"/>
                  <a:pt x="343" y="356"/>
                  <a:pt x="328" y="356"/>
                </a:cubicBezTo>
                <a:close/>
              </a:path>
            </a:pathLst>
          </a:custGeom>
          <a:solidFill>
            <a:srgbClr val="FFFDF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关键成功因素识别</a:t>
              </a:r>
            </a:p>
          </p:txBody>
        </p:sp>
      </p:grpSp>
      <p:sp>
        <p:nvSpPr>
          <p:cNvPr id="36" name="TextBox 36"/>
          <p:cNvSpPr txBox="1"/>
          <p:nvPr/>
        </p:nvSpPr>
        <p:spPr>
          <a:xfrm>
            <a:off x="1294218"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1">
                    <a:alpha val="100000"/>
                  </a:schemeClr>
                </a:solidFill>
                <a:latin typeface="Microsoft Yahei"/>
                <a:ea typeface="Microsoft Yahei"/>
                <a:cs typeface="Microsoft Yahei"/>
              </a:rPr>
              <a:t>自律与坚持</a:t>
            </a:r>
          </a:p>
        </p:txBody>
      </p:sp>
      <p:sp>
        <p:nvSpPr>
          <p:cNvPr id="37" name="TextBox 37"/>
          <p:cNvSpPr txBox="1"/>
          <p:nvPr/>
        </p:nvSpPr>
        <p:spPr>
          <a:xfrm>
            <a:off x="404897"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725" b="1">
                <a:solidFill>
                  <a:schemeClr val="accent3">
                    <a:alpha val="100000"/>
                  </a:schemeClr>
                </a:solidFill>
                <a:latin typeface="Microsoft Yahei"/>
                <a:ea typeface="Microsoft Yahei"/>
                <a:cs typeface="Microsoft Yahei"/>
              </a:rPr>
              <a:t>积极心态</a:t>
            </a:r>
          </a:p>
        </p:txBody>
      </p:sp>
      <p:sp>
        <p:nvSpPr>
          <p:cNvPr id="38" name="TextBox 38"/>
          <p:cNvSpPr txBox="1"/>
          <p:nvPr/>
        </p:nvSpPr>
        <p:spPr>
          <a:xfrm>
            <a:off x="7434063" y="170223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2">
                    <a:alpha val="100000"/>
                  </a:schemeClr>
                </a:solidFill>
                <a:latin typeface="Microsoft Yahei"/>
                <a:ea typeface="Microsoft Yahei"/>
                <a:cs typeface="Microsoft Yahei"/>
              </a:rPr>
              <a:t>时间管理</a:t>
            </a:r>
          </a:p>
        </p:txBody>
      </p:sp>
      <p:sp>
        <p:nvSpPr>
          <p:cNvPr id="39" name="TextBox 39"/>
          <p:cNvSpPr txBox="1"/>
          <p:nvPr/>
        </p:nvSpPr>
        <p:spPr>
          <a:xfrm>
            <a:off x="8457043" y="398603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4">
                    <a:alpha val="100000"/>
                  </a:schemeClr>
                </a:solidFill>
                <a:latin typeface="Microsoft Yahei"/>
                <a:ea typeface="Microsoft Yahei"/>
                <a:cs typeface="Microsoft Yahei"/>
              </a:rPr>
              <a:t>学习与成长</a:t>
            </a:r>
          </a:p>
        </p:txBody>
      </p:sp>
      <p:sp>
        <p:nvSpPr>
          <p:cNvPr id="40" name="TextBox 40"/>
          <p:cNvSpPr txBox="1"/>
          <p:nvPr/>
        </p:nvSpPr>
        <p:spPr>
          <a:xfrm>
            <a:off x="1688465" y="2192568"/>
            <a:ext cx="3000749"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在实现目标的过程中，自律和坚持是至关重要的品质。要养成良好的习惯，克服拖延症，保持持续的努力和进步。</a:t>
            </a:r>
          </a:p>
        </p:txBody>
      </p:sp>
      <p:sp>
        <p:nvSpPr>
          <p:cNvPr id="41" name="TextBox 41"/>
          <p:cNvSpPr txBox="1"/>
          <p:nvPr/>
        </p:nvSpPr>
        <p:spPr>
          <a:xfrm>
            <a:off x="799517" y="4476369"/>
            <a:ext cx="3000375" cy="1416628"/>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75">
                <a:solidFill>
                  <a:schemeClr val="dk1">
                    <a:alpha val="100000"/>
                  </a:schemeClr>
                </a:solidFill>
                <a:latin typeface="Microsoft Yahei"/>
                <a:ea typeface="Microsoft Yahei"/>
                <a:cs typeface="Microsoft Yahei"/>
              </a:rPr>
              <a:t>合理安排时间，提高时间利用效率是实现目标的重要保障。要学会规划时间、分配时间和优化时间。</a:t>
            </a:r>
          </a:p>
        </p:txBody>
      </p:sp>
      <p:sp>
        <p:nvSpPr>
          <p:cNvPr id="42" name="TextBox 42"/>
          <p:cNvSpPr txBox="1"/>
          <p:nvPr/>
        </p:nvSpPr>
        <p:spPr>
          <a:xfrm>
            <a:off x="7434063" y="2192568"/>
            <a:ext cx="3000375" cy="1424180"/>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不断学习和成长是实现美好生活的重要途径。要保持好奇心和求知欲，不断提升自己的能力和素质。</a:t>
            </a:r>
          </a:p>
        </p:txBody>
      </p:sp>
      <p:sp>
        <p:nvSpPr>
          <p:cNvPr id="43" name="TextBox 43"/>
          <p:cNvSpPr txBox="1"/>
          <p:nvPr/>
        </p:nvSpPr>
        <p:spPr>
          <a:xfrm>
            <a:off x="8457043" y="4388453"/>
            <a:ext cx="3000375" cy="150454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75">
                <a:solidFill>
                  <a:schemeClr val="dk1">
                    <a:alpha val="100000"/>
                  </a:schemeClr>
                </a:solidFill>
                <a:latin typeface="Microsoft Yahei"/>
                <a:ea typeface="Microsoft Yahei"/>
                <a:cs typeface="Microsoft Yahei"/>
              </a:rPr>
              <a:t>积极的心态可以帮助我们更好地面对挑战和困难，保持前进的动力和信心。要学会调整心态、保持乐观和自信。</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https://d.book118.com/985021020341011101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2024-09-10T14:58:03.129</cp:lastPrinted>
  <dcterms:created xsi:type="dcterms:W3CDTF">2024-09-10T06:58:03Z</dcterms:created>
  <dcterms:modified xsi:type="dcterms:W3CDTF">2024-09-10T06:58:05Z</dcterms:modified>
</cp:coreProperties>
</file>