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0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4389CA-E0B3-44A9-AAD2-CA00A9BC96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E9DB70-BFFE-42A7-9BC9-FB0DBDA7EE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6F0F2B-A005-46F5-8FEC-6D993EF1F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7517C4-6357-4994-9C4D-94926F72EB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CB2690E-A3AC-4E58-8DC0-BBC847B9C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2A7DA0E-0BDB-4CD6-9EF9-B2EC1BD0F2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DE5F2BD-7EBA-4CE6-8272-736BC5B207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5BEFB7-CE5B-4294-B18F-8B29578249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9B7029-DD59-4FD4-A446-D91AF9909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733F29-4D59-4B13-8049-543AD534E5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91EB59E-E989-4F4C-A129-0CB4B9FA59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image" Target="../media/image1.jpeg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FB4503-46EE-6145-A48E-05D08C18DEC0}" type="datetimeFigureOut">
              <a:rPr kumimoji="1" lang="zh-CN" altLang="en-US" smtClean="0"/>
              <a:t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A43AB8-FCBA-C048-B7CA-17DB43B3ACDA}" type="slidenum">
              <a:rPr kumimoji="1" lang="zh-CN" altLang="en-US" smtClean="0"/>
              <a:t/>
            </a:fld>
            <a:endParaRPr kumimoji="1" lang="zh-CN" altLang="en-US"/>
          </a:p>
        </p:txBody>
      </p:sp>
      <p:pic>
        <p:nvPicPr>
          <p:cNvPr id="7" name="内容占位符 4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-71120" y="-20003"/>
            <a:ext cx="12263120" cy="68980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85122340333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2762991" y="1715501"/>
            <a:ext cx="6605296" cy="15817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4000" b="1" smtClean="0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单元综合</a:t>
            </a:r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素质</a:t>
            </a:r>
            <a:r>
              <a:rPr lang="zh-CN" altLang="en-US" sz="4000" b="1" smtClean="0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评价</a:t>
            </a:r>
            <a:endParaRPr lang="en-US" altLang="zh-CN" sz="4000" b="1" smtClean="0">
              <a:solidFill>
                <a:schemeClr val="accent1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</a:t>
            </a:r>
            <a:r>
              <a:rPr lang="en-US" altLang="zh-CN" sz="4000" b="1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 </a:t>
            </a:r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单元 图形的运动（一）</a:t>
            </a:r>
            <a:r>
              <a:rPr lang="zh-CN" altLang="en-US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时间</a:t>
            </a:r>
            <a:r>
              <a:rPr lang="en-US" altLang="zh-CN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:60</a:t>
            </a:r>
            <a:r>
              <a:rPr lang="zh-CN" altLang="en-US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分钟  满分</a:t>
            </a:r>
            <a:r>
              <a:rPr lang="en-US" altLang="zh-CN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:100</a:t>
            </a:r>
            <a:r>
              <a:rPr lang="zh-CN" altLang="en-US" sz="240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分分</a:t>
            </a:r>
            <a:endParaRPr lang="zh-CN" altLang="en-US" sz="2400" b="1" smtClean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ctr"/>
            <a:endParaRPr lang="zh-CN" altLang="en-US" sz="4000" b="1" spc="60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838200" y="140836"/>
            <a:ext cx="10515600" cy="1325563"/>
          </a:xfrm>
        </p:spPr>
        <p:txBody>
          <a:bodyPr/>
          <a:lstStyle/>
          <a:p>
            <a:r>
              <a:rPr kumimoji="1" lang="zh-CN" altLang="en-US"/>
              <a:t> </a:t>
            </a:r>
            <a:endParaRPr kumimoji="1" lang="zh-CN" altLang="en-US"/>
          </a:p>
        </p:txBody>
      </p:sp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1258140" y="753179"/>
            <a:ext cx="10175797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仔细推敲，选一选。（将正确答案的序号填在括号里）（每</a:t>
            </a:r>
            <a:r>
              <a:rPr lang="zh-CN" altLang="en-US" sz="3200" b="1" smtClean="0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小题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2 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分，共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14 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分）</a:t>
            </a:r>
            <a:endParaRPr lang="en-US" altLang="zh-CN" sz="2800" b="1">
              <a:solidFill>
                <a:schemeClr val="accent1"/>
              </a:solidFill>
              <a:latin typeface="Times New Roman" panose="02020603050405020304" charset="0"/>
              <a:sym typeface="Times New Roman" panose="0202060305040502030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61256" y="934388"/>
            <a:ext cx="496884" cy="530915"/>
            <a:chOff x="709497" y="1368342"/>
            <a:chExt cx="496884" cy="530915"/>
          </a:xfrm>
        </p:grpSpPr>
        <p:sp>
          <p:nvSpPr>
            <p:cNvPr id="23" name="圆角矩形 22"/>
            <p:cNvSpPr/>
            <p:nvPr/>
          </p:nvSpPr>
          <p:spPr>
            <a:xfrm>
              <a:off x="737823" y="1413952"/>
              <a:ext cx="432000" cy="4320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09497" y="1368342"/>
              <a:ext cx="496884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50" b="1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一</a:t>
              </a:r>
              <a:endParaRPr kumimoji="1" lang="zh-CN" altLang="en-US" sz="285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61256" y="2329978"/>
            <a:ext cx="397660" cy="538609"/>
            <a:chOff x="733693" y="1986947"/>
            <a:chExt cx="397660" cy="538609"/>
          </a:xfrm>
        </p:grpSpPr>
        <p:sp>
          <p:nvSpPr>
            <p:cNvPr id="26" name="椭圆 25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7" name="文本框 1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1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1253672" y="2189402"/>
            <a:ext cx="1015188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下面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的图形能通过平移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得到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是（         ）。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8067972" y="2229352"/>
            <a:ext cx="570990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3000" b="1" kern="100">
                <a:solidFill>
                  <a:srgbClr val="C00000"/>
                </a:solidFill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8723" y="2346932"/>
            <a:ext cx="603256" cy="57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6105" y="3230555"/>
            <a:ext cx="8551747" cy="880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1" y="951262"/>
            <a:ext cx="10088358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下面（         ）的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运动是旋转现象。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① 打开推拉门 </a:t>
            </a:r>
            <a:endParaRPr lang="en-US" altLang="zh-CN" sz="30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②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升国旗 </a:t>
            </a:r>
            <a:endParaRPr lang="en-US" altLang="zh-CN" sz="30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③ 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拧瓶盖 </a:t>
            </a:r>
            <a:endParaRPr lang="en-US" altLang="zh-CN" sz="30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④ 拉抽屉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2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2719595" y="959055"/>
            <a:ext cx="570990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3000" b="1" kern="100">
                <a:solidFill>
                  <a:srgbClr val="C00000"/>
                </a:solidFill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0" y="951262"/>
            <a:ext cx="1050242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下列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交通标志中，是轴对称图形的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是（         ）。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3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8050720" y="943974"/>
            <a:ext cx="657552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① 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4250" y="1815546"/>
            <a:ext cx="8931029" cy="95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0" y="951262"/>
            <a:ext cx="1005385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新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考法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】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下面的房子图形中，可以由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通过平移得到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是（         ）。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4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3848831" y="1656234"/>
            <a:ext cx="570990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273" y="1117625"/>
            <a:ext cx="2239914" cy="436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8283" y="2692477"/>
            <a:ext cx="8558904" cy="851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0" y="951262"/>
            <a:ext cx="10502426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下面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的说法正确的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是（         ）。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① 苹果掉在地上是旋转现象 </a:t>
            </a:r>
            <a:endParaRPr lang="en-US" altLang="zh-CN" sz="30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②       是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轴对称图形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③ 荡秋千是平移现象 </a:t>
            </a:r>
            <a:endParaRPr lang="en-US" altLang="zh-CN" sz="3000" b="1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④         是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轴对称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图形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5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5445542" y="959055"/>
            <a:ext cx="570990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9608" y="2460310"/>
            <a:ext cx="565345" cy="536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9608" y="3962045"/>
            <a:ext cx="733369" cy="41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0" y="951262"/>
            <a:ext cx="10140116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【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新情境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】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福清兴化湾海上风电场上矗立着一台台风力发电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机        。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下列现象中，与 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的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运动现象相同的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是（         ）和（         ）。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6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10405060" y="1592655"/>
            <a:ext cx="570990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4861" y="1656234"/>
            <a:ext cx="618042" cy="86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4219" y="3140916"/>
            <a:ext cx="8830841" cy="1273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0619" y="1624176"/>
            <a:ext cx="618042" cy="86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2360659" y="2289834"/>
            <a:ext cx="570990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0" y="951262"/>
            <a:ext cx="991583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en-US" altLang="zh-CN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【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新情境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】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锁屏图案是保护手机隐私的有效途径之一。下面的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手机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锁屏图案（不含箭头）中，不是轴对称图形的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是（         ）。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1" y="111762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7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1943216" y="2353413"/>
            <a:ext cx="570990" cy="6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Calibri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7169" y="3390181"/>
            <a:ext cx="9167186" cy="1388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1243992" y="888490"/>
            <a:ext cx="10387714" cy="70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ts val="5540"/>
              </a:lnSpc>
            </a:pPr>
            <a:r>
              <a:rPr lang="zh-CN" altLang="en-US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认真审题，填一填。（每空</a:t>
            </a:r>
            <a:r>
              <a:rPr lang="en-US" altLang="zh-CN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1 </a:t>
            </a:r>
            <a:r>
              <a:rPr lang="zh-CN" altLang="en-US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分，共</a:t>
            </a:r>
            <a:r>
              <a:rPr lang="en-US" altLang="zh-CN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24 </a:t>
            </a:r>
            <a:r>
              <a:rPr lang="zh-CN" altLang="en-US" sz="2950" b="1">
                <a:solidFill>
                  <a:schemeClr val="accent1"/>
                </a:solidFill>
                <a:latin typeface="Times New Roman" panose="02020603050405020304" charset="0"/>
                <a:sym typeface="Times New Roman" panose="02020603050405020304" charset="0"/>
              </a:rPr>
              <a:t>分）</a:t>
            </a:r>
            <a:endParaRPr lang="en-US" altLang="zh-CN" sz="2800" b="1">
              <a:solidFill>
                <a:schemeClr val="accent1"/>
              </a:solidFill>
              <a:latin typeface="Times New Roman" panose="02020603050405020304" charset="0"/>
              <a:sym typeface="Times New Roman" panose="0202060305040502030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10198" y="1702185"/>
            <a:ext cx="397660" cy="538609"/>
            <a:chOff x="733693" y="1986947"/>
            <a:chExt cx="397660" cy="538609"/>
          </a:xfrm>
        </p:grpSpPr>
        <p:sp>
          <p:nvSpPr>
            <p:cNvPr id="19" name="椭圆 1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1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81872" y="1052303"/>
            <a:ext cx="496884" cy="530915"/>
            <a:chOff x="709497" y="1368342"/>
            <a:chExt cx="496884" cy="530915"/>
          </a:xfrm>
        </p:grpSpPr>
        <p:sp>
          <p:nvSpPr>
            <p:cNvPr id="27" name="圆角矩形 26"/>
            <p:cNvSpPr/>
            <p:nvPr/>
          </p:nvSpPr>
          <p:spPr>
            <a:xfrm>
              <a:off x="737823" y="1413952"/>
              <a:ext cx="432000" cy="4320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09497" y="1368342"/>
              <a:ext cx="496884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50" b="1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二</a:t>
              </a:r>
              <a:endParaRPr kumimoji="1" lang="zh-CN" altLang="en-US" sz="2850">
                <a:solidFill>
                  <a:schemeClr val="bg1"/>
                </a:solidFill>
              </a:endParaRPr>
            </a:p>
          </p:txBody>
        </p:sp>
      </p:grpSp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1270832" y="1561999"/>
            <a:ext cx="10151887" cy="20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汽车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在笔直的公路上直行，车身在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做（         ）运动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，车轮在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做（         ）运动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；转动方向盘时，方向盘在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做（         ）运动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。（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填旋转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”或“平移”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）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7861306" y="1633257"/>
            <a:ext cx="9573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平移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2467327" y="2326086"/>
            <a:ext cx="9573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旋转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9827109" y="2361545"/>
            <a:ext cx="9573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旋转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429075" y="716782"/>
            <a:ext cx="988132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下列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现象中，是平移的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在（         ）里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画“△”，是旋转的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在（         ）里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画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“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○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”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64255" y="883145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2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4033" y="1958372"/>
            <a:ext cx="9131405" cy="4100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2292528" y="3258225"/>
            <a:ext cx="5693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○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4804089" y="3106389"/>
            <a:ext cx="57099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△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7490235" y="3260785"/>
            <a:ext cx="57099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△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9905478" y="3182307"/>
            <a:ext cx="57099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△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2290611" y="5504919"/>
            <a:ext cx="53394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△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4804089" y="5353083"/>
            <a:ext cx="57099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○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490235" y="5504919"/>
            <a:ext cx="57099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△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" name="TextBox 19"/>
          <p:cNvSpPr txBox="1">
            <a:spLocks noChangeArrowheads="1"/>
          </p:cNvSpPr>
          <p:nvPr/>
        </p:nvSpPr>
        <p:spPr bwMode="auto">
          <a:xfrm>
            <a:off x="9934082" y="5353083"/>
            <a:ext cx="57099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○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1298513" y="1123504"/>
            <a:ext cx="9881322" cy="138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下列图形中，是轴对称图形的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在（         ）里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画“√”，不是</a:t>
            </a:r>
            <a:r>
              <a:rPr lang="zh-CN" altLang="en-US" sz="3000" b="1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的在（         ）里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画“</a:t>
            </a:r>
            <a:r>
              <a:rPr lang="en-US" altLang="zh-CN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×”</a:t>
            </a:r>
            <a:r>
              <a:rPr lang="zh-CN" altLang="en-US" sz="3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。</a:t>
            </a:r>
            <a:endParaRPr lang="zh-CN" altLang="en-US" sz="30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33693" y="1289867"/>
            <a:ext cx="397660" cy="538609"/>
            <a:chOff x="733693" y="1986947"/>
            <a:chExt cx="397660" cy="538609"/>
          </a:xfrm>
        </p:grpSpPr>
        <p:sp>
          <p:nvSpPr>
            <p:cNvPr id="9" name="椭圆 8"/>
            <p:cNvSpPr/>
            <p:nvPr/>
          </p:nvSpPr>
          <p:spPr>
            <a:xfrm>
              <a:off x="733693" y="2065977"/>
              <a:ext cx="396000" cy="396000"/>
            </a:xfrm>
            <a:prstGeom prst="ellipse">
              <a:avLst/>
            </a:prstGeom>
            <a:solidFill>
              <a:srgbClr val="FFE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3318" y="1986947"/>
              <a:ext cx="38803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900" b="1" smtClean="0">
                  <a:solidFill>
                    <a:srgbClr val="F06732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3</a:t>
              </a:r>
              <a:endParaRPr kumimoji="1" lang="zh-CN" altLang="en-US" sz="2900" b="1">
                <a:solidFill>
                  <a:srgbClr val="F06732"/>
                </a:solidFill>
              </a:endParaRPr>
            </a:p>
          </p:txBody>
        </p: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0298" y="2810713"/>
            <a:ext cx="8415777" cy="177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2105017" y="4035074"/>
            <a:ext cx="57099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×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4281810" y="4035074"/>
            <a:ext cx="396262" cy="71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√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964889" y="4035074"/>
            <a:ext cx="396262" cy="71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√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7584241" y="4113493"/>
            <a:ext cx="57099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×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467213" y="3943463"/>
            <a:ext cx="396262" cy="71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kern="10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√</a:t>
            </a:r>
            <a:endParaRPr lang="zh-CN" altLang="zh-CN" sz="1050" kern="100">
              <a:latin typeface="Calibri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https://d.book118.com/985122340333011041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0">
      <vt:lpstr>Arial</vt:lpstr>
      <vt:lpstr>Calibri</vt:lpstr>
      <vt:lpstr>等线 Light</vt:lpstr>
      <vt:lpstr>等线</vt:lpstr>
      <vt:lpstr>黑体</vt:lpstr>
      <vt:lpstr>宋体</vt:lpstr>
      <vt:lpstr>Times New Roman</vt:lpstr>
      <vt:lpstr>Office Theme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2024-09-02T17:34:20.107</cp:lastPrinted>
  <dcterms:created xsi:type="dcterms:W3CDTF">2024-09-02T09:34:20Z</dcterms:created>
  <dcterms:modified xsi:type="dcterms:W3CDTF">2024-09-02T09:34:22Z</dcterms:modified>
</cp:coreProperties>
</file>