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FE1FC62-7106-4084-8BFB-18760A92D5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B76B910-4A03-43FA-8A28-78E8261166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FA8799A-2D7F-4229-8B88-270B974644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A01686D-FA79-4B93-9FA4-DD9E5AF561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CF6BEF0-F7CE-44C7-88FB-41AE32C894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EE33772-7EE4-4443-B837-BEA82495C3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A797E7D-731C-4063-91CC-566392454B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720670D-DF1A-48F0-A64B-DC9C556B2F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3F86E22-5FD6-4D78-83A6-BE0A60AF38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C5FCA06-DD42-46FA-A68E-019CAFAD99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B49F59E-B409-4BEE-90C3-C4E054F30E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85202234012011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81004" y="845344"/>
            <a:ext cx="11029991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从中医角度预防妇科疾病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中医对妇科疾病的认识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中医预防妇科疾病的方法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中药预防妇科疾病的应用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针灸预防妇科疾病的方法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推拿预防妇科疾病的方法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其他中医预防妇科疾病的方法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70446" y="1714805"/>
            <a:ext cx="8551930" cy="14093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9225" b="1">
                <a:solidFill>
                  <a:schemeClr val="accent3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cxnSp>
        <p:nvCxnSpPr>
          <p:cNvPr id="3" name="Connector 3"/>
          <p:cNvCxnSpPr/>
          <p:nvPr/>
        </p:nvCxnSpPr>
        <p:spPr>
          <a:xfrm>
            <a:off x="2473714" y="3043743"/>
            <a:ext cx="7337793" cy="0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2216099" y="3124200"/>
            <a:ext cx="7860623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575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中医对妇科疾病的认识</a:t>
            </a:r>
          </a:p>
        </p:txBody>
      </p:sp>
      <p:sp>
        <p:nvSpPr>
          <p:cNvPr id="5" name="Freeform 5"/>
          <p:cNvSpPr/>
          <p:nvPr/>
        </p:nvSpPr>
        <p:spPr>
          <a:xfrm>
            <a:off x="8967143" y="2331720"/>
            <a:ext cx="514088" cy="51408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1190625" y="714375"/>
                </a:lnTo>
                <a:lnTo>
                  <a:pt x="1905000" y="952500"/>
                </a:lnTo>
                <a:lnTo>
                  <a:pt x="1190625" y="1190625"/>
                </a:lnTo>
                <a:lnTo>
                  <a:pt x="952500" y="1905000"/>
                </a:lnTo>
                <a:lnTo>
                  <a:pt x="714375" y="1190625"/>
                </a:lnTo>
                <a:lnTo>
                  <a:pt x="0" y="952500"/>
                </a:lnTo>
                <a:lnTo>
                  <a:pt x="714375" y="71437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妇科疾病是指影响女性生殖系统及其功能的疾病。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根据发病部位和性质，妇科疾病可分为月经病、带下病、妊娠病、产后病、妇科杂病等。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分类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妇科疾病的定义与分类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外感六淫之邪，如风、寒、暑、湿、燥、火等，以及疫疠之邪。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外因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内因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21875" r="218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不良生活习惯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内伤七情，如喜、怒、忧、思、悲、恐、惊等情志异常，导致气血运行不畅，脏腑功能失调。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饮食不节、劳逸失度、房事不节等。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中医对妇科疾病的病因认识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16222" y="4004786"/>
            <a:ext cx="1975009" cy="1972913"/>
          </a:xfrm>
          <a:prstGeom prst="ellipse">
            <a:avLst/>
          </a:prstGeom>
          <a:solidFill>
            <a:srgbClr val="FFFEFE">
              <a:alpha val="0"/>
            </a:srgbClr>
          </a:solidFill>
          <a:ln w="21431">
            <a:solidFill>
              <a:schemeClr val="accent4">
                <a:alpha val="100000"/>
              </a:schemeClr>
            </a:solidFill>
            <a:prstDash val="solid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中医对妇科疾病的症状表现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653186" y="3037951"/>
            <a:ext cx="1104138" cy="11037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1406232" y="3836623"/>
            <a:ext cx="348996" cy="347472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1736178" y="4137422"/>
            <a:ext cx="158686" cy="15887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28" name="Connector 28"/>
          <p:cNvCxnSpPr/>
          <p:nvPr/>
        </p:nvCxnSpPr>
        <p:spPr>
          <a:xfrm>
            <a:off x="1765528" y="3629025"/>
            <a:ext cx="8375194" cy="0"/>
          </a:xfrm>
          <a:prstGeom prst="line">
            <a:avLst/>
          </a:prstGeom>
          <a:ln w="635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9" name="AutoShape 29"/>
          <p:cNvSpPr/>
          <p:nvPr/>
        </p:nvSpPr>
        <p:spPr>
          <a:xfrm>
            <a:off x="2339362" y="3540109"/>
            <a:ext cx="177832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2976490" y="3540109"/>
            <a:ext cx="177832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3613712" y="3540109"/>
            <a:ext cx="177832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250839" y="3540109"/>
            <a:ext cx="177832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888062" y="3540109"/>
            <a:ext cx="177832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525189" y="3540109"/>
            <a:ext cx="175736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434666" y="3540109"/>
            <a:ext cx="177832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8071793" y="3540109"/>
            <a:ext cx="177832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162412" y="3540109"/>
            <a:ext cx="175736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799634" y="3540109"/>
            <a:ext cx="175736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8709016" y="3540109"/>
            <a:ext cx="177832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346238" y="3540109"/>
            <a:ext cx="177832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144125" y="3028426"/>
            <a:ext cx="1104138" cy="11037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897172" y="3827098"/>
            <a:ext cx="348996" cy="347472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11227117" y="4127897"/>
            <a:ext cx="158686" cy="15887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44" name="Group 44"/>
          <p:cNvGrpSpPr/>
          <p:nvPr/>
        </p:nvGrpSpPr>
        <p:grpSpPr>
          <a:xfrm>
            <a:off x="3510796" y="1383030"/>
            <a:ext cx="5170408" cy="1981390"/>
            <a:chOff x="3510796" y="1383030"/>
            <a:chExt cx="5170408" cy="1981390"/>
          </a:xfrm>
        </p:grpSpPr>
        <p:sp>
          <p:nvSpPr>
            <p:cNvPr id="45" name="AutoShape 45"/>
            <p:cNvSpPr/>
            <p:nvPr/>
          </p:nvSpPr>
          <p:spPr>
            <a:xfrm>
              <a:off x="6706195" y="1383030"/>
              <a:ext cx="1975009" cy="1975009"/>
            </a:xfrm>
            <a:prstGeom prst="ellipse">
              <a:avLst/>
            </a:prstGeom>
            <a:solidFill>
              <a:srgbClr val="FFFEFE">
                <a:alpha val="0"/>
              </a:srgbClr>
            </a:solidFill>
            <a:ln w="21431">
              <a:solidFill>
                <a:schemeClr val="accent2">
                  <a:alpha val="100000"/>
                </a:schemeClr>
              </a:solidFill>
              <a:prstDash val="solid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3510796" y="1391507"/>
              <a:ext cx="1972913" cy="1972913"/>
            </a:xfrm>
            <a:prstGeom prst="ellipse">
              <a:avLst/>
            </a:prstGeom>
            <a:solidFill>
              <a:srgbClr val="FFFEFE">
                <a:alpha val="0"/>
              </a:srgbClr>
            </a:solidFill>
            <a:ln w="21431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3620861" y="1720882"/>
              <a:ext cx="1862848" cy="466725"/>
            </a:xfrm>
            <a:prstGeom prst="rect">
              <a:avLst/>
            </a:prstGeom>
          </p:spPr>
          <p:txBody>
            <a:bodyPr wrap="square" lIns="95250" tIns="95250" rIns="47625" bIns="95250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  <a:spcBef>
                  <a:spcPts val="375"/>
                </a:spcBef>
              </a:pPr>
              <a:r>
                <a:rPr lang="en-US" sz="157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带下病</a:t>
              </a:r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6762276" y="1720882"/>
              <a:ext cx="1862848" cy="466725"/>
            </a:xfrm>
            <a:prstGeom prst="rect">
              <a:avLst/>
            </a:prstGeom>
          </p:spPr>
          <p:txBody>
            <a:bodyPr wrap="square" lIns="95250" tIns="95250" rIns="47625" bIns="95250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  <a:spcBef>
                  <a:spcPts val="375"/>
                </a:spcBef>
              </a:pPr>
              <a:r>
                <a:rPr lang="en-US" sz="1575" b="1">
                  <a:solidFill>
                    <a:schemeClr val="accent2"/>
                  </a:solidFill>
                  <a:latin typeface="Microsoft Yahei"/>
                  <a:ea typeface="Microsoft Yahei"/>
                  <a:cs typeface="Microsoft Yahei"/>
                </a:rPr>
                <a:t>产后病</a:t>
              </a:r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3755288" y="2044732"/>
              <a:ext cx="1483930" cy="1058052"/>
            </a:xfrm>
            <a:prstGeom prst="rect">
              <a:avLst/>
            </a:prstGeom>
          </p:spPr>
          <p:txBody>
            <a:bodyPr wrap="square" lIns="95250" tIns="95250" rIns="47625" bIns="95250" rtlCol="0" anchor="t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spcBef>
                  <a:spcPct val="0"/>
                </a:spcBef>
              </a:pPr>
              <a:r>
                <a:rPr lang="en-US" sz="12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白带量多、色质气味异常、外阴瘙痒等。</a:t>
              </a:r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6951735" y="2122338"/>
              <a:ext cx="1483930" cy="902839"/>
            </a:xfrm>
            <a:prstGeom prst="rect">
              <a:avLst/>
            </a:prstGeom>
          </p:spPr>
          <p:txBody>
            <a:bodyPr wrap="square" lIns="95250" tIns="95250" rIns="47625" bIns="95250" rtlCol="0" anchor="t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spcBef>
                  <a:spcPct val="0"/>
                </a:spcBef>
              </a:pPr>
              <a:r>
                <a:rPr lang="en-US" sz="12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产后发热、产后腹痛、产后身痛等。</a:t>
              </a:r>
            </a:p>
          </p:txBody>
        </p:sp>
        <p:sp>
          <p:nvSpPr>
            <p:cNvPr id="51" name="Freeform 51"/>
            <p:cNvSpPr/>
            <p:nvPr/>
          </p:nvSpPr>
          <p:spPr>
            <a:xfrm>
              <a:off x="4303236" y="1457395"/>
              <a:ext cx="388033" cy="388033"/>
            </a:xfrm>
            <a:custGeom>
              <a:rect l="l" t="t" r="r" b="b"/>
              <a:pathLst>
                <a:path w="304800" h="304800">
                  <a:moveTo>
                    <a:pt x="304800" y="180975"/>
                  </a:moveTo>
                  <a:lnTo>
                    <a:pt x="247650" y="123825"/>
                  </a:lnTo>
                  <a:lnTo>
                    <a:pt x="247650" y="38100"/>
                  </a:lnTo>
                  <a:lnTo>
                    <a:pt x="209550" y="38100"/>
                  </a:lnTo>
                  <a:lnTo>
                    <a:pt x="209550" y="85725"/>
                  </a:lnTo>
                  <a:lnTo>
                    <a:pt x="152400" y="28575"/>
                  </a:lnTo>
                  <a:lnTo>
                    <a:pt x="0" y="180975"/>
                  </a:lnTo>
                  <a:lnTo>
                    <a:pt x="0" y="190500"/>
                  </a:lnTo>
                  <a:lnTo>
                    <a:pt x="38100" y="190500"/>
                  </a:lnTo>
                  <a:lnTo>
                    <a:pt x="38100" y="285750"/>
                  </a:lnTo>
                  <a:lnTo>
                    <a:pt x="133350" y="285750"/>
                  </a:lnTo>
                  <a:lnTo>
                    <a:pt x="133350" y="228600"/>
                  </a:lnTo>
                  <a:lnTo>
                    <a:pt x="171450" y="228600"/>
                  </a:lnTo>
                  <a:lnTo>
                    <a:pt x="171450" y="285750"/>
                  </a:lnTo>
                  <a:lnTo>
                    <a:pt x="266700" y="285750"/>
                  </a:lnTo>
                  <a:lnTo>
                    <a:pt x="266700" y="190500"/>
                  </a:lnTo>
                  <a:lnTo>
                    <a:pt x="304800" y="19050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Freeform 52"/>
            <p:cNvSpPr/>
            <p:nvPr/>
          </p:nvSpPr>
          <p:spPr>
            <a:xfrm>
              <a:off x="7482437" y="1457395"/>
              <a:ext cx="422525" cy="422525"/>
            </a:xfrm>
            <a:custGeom>
              <a:rect l="l" t="t" r="r" b="b"/>
              <a:pathLst>
                <a:path w="323850" h="304800">
                  <a:moveTo>
                    <a:pt x="265490" y="266700"/>
                  </a:moveTo>
                  <a:cubicBezTo>
                    <a:pt x="265490" y="266700"/>
                    <a:pt x="318068" y="266757"/>
                    <a:pt x="325450" y="215313"/>
                  </a:cubicBezTo>
                  <a:cubicBezTo>
                    <a:pt x="328965" y="159058"/>
                    <a:pt x="274625" y="147971"/>
                    <a:pt x="274625" y="147971"/>
                  </a:cubicBezTo>
                  <a:cubicBezTo>
                    <a:pt x="274625" y="147971"/>
                    <a:pt x="280807" y="64694"/>
                    <a:pt x="204511" y="55197"/>
                  </a:cubicBezTo>
                  <a:cubicBezTo>
                    <a:pt x="139122" y="48520"/>
                    <a:pt x="119224" y="109290"/>
                    <a:pt x="119224" y="109290"/>
                  </a:cubicBezTo>
                  <a:cubicBezTo>
                    <a:pt x="119224" y="109290"/>
                    <a:pt x="99527" y="90354"/>
                    <a:pt x="72809" y="105823"/>
                  </a:cubicBezTo>
                  <a:cubicBezTo>
                    <a:pt x="48892" y="120587"/>
                    <a:pt x="53121" y="147618"/>
                    <a:pt x="53121" y="147618"/>
                  </a:cubicBezTo>
                  <a:cubicBezTo>
                    <a:pt x="53121" y="147618"/>
                    <a:pt x="0" y="157944"/>
                    <a:pt x="0" y="212084"/>
                  </a:cubicBezTo>
                  <a:cubicBezTo>
                    <a:pt x="1191" y="266157"/>
                    <a:pt x="57693" y="266700"/>
                    <a:pt x="57693" y="266700"/>
                  </a:cubicBez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3" name="AutoShape 53"/>
          <p:cNvSpPr/>
          <p:nvPr/>
        </p:nvSpPr>
        <p:spPr>
          <a:xfrm>
            <a:off x="5116990" y="4002691"/>
            <a:ext cx="1975009" cy="1975009"/>
          </a:xfrm>
          <a:prstGeom prst="ellipse">
            <a:avLst/>
          </a:prstGeom>
          <a:solidFill>
            <a:srgbClr val="FFFEFE">
              <a:alpha val="0"/>
            </a:srgbClr>
          </a:solidFill>
          <a:ln w="21431">
            <a:solidFill>
              <a:schemeClr val="accent3">
                <a:alpha val="10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4" name="AutoShape 54"/>
          <p:cNvSpPr/>
          <p:nvPr/>
        </p:nvSpPr>
        <p:spPr>
          <a:xfrm>
            <a:off x="8300769" y="4023836"/>
            <a:ext cx="1975009" cy="1972913"/>
          </a:xfrm>
          <a:prstGeom prst="ellipse">
            <a:avLst/>
          </a:prstGeom>
          <a:solidFill>
            <a:srgbClr val="FFFFFF">
              <a:alpha val="0"/>
            </a:srgbClr>
          </a:solidFill>
          <a:ln w="19050">
            <a:solidFill>
              <a:schemeClr val="accent6">
                <a:alpha val="100000"/>
              </a:schemeClr>
            </a:solidFill>
            <a:prstDash val="solid"/>
          </a:ln>
        </p:spPr>
        <p:style>
          <a:lnRef idx="0">
            <a:schemeClr val="accent6"/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5" name="TextBox 55"/>
          <p:cNvSpPr txBox="1"/>
          <p:nvPr/>
        </p:nvSpPr>
        <p:spPr>
          <a:xfrm>
            <a:off x="2060171" y="4450985"/>
            <a:ext cx="1862848" cy="466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/>
                </a:solidFill>
                <a:latin typeface="Microsoft Yahei"/>
                <a:ea typeface="Microsoft Yahei"/>
                <a:cs typeface="Microsoft Yahei"/>
              </a:rPr>
              <a:t>月经病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5200576" y="4450985"/>
            <a:ext cx="1862848" cy="466725"/>
          </a:xfrm>
          <a:prstGeom prst="rect">
            <a:avLst/>
          </a:prstGeom>
        </p:spPr>
        <p:txBody>
          <a:bodyPr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/>
                </a:solidFill>
                <a:latin typeface="Microsoft Yahei"/>
                <a:ea typeface="Microsoft Yahei"/>
                <a:cs typeface="Microsoft Yahei"/>
              </a:rPr>
              <a:t>妊娠病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8356850" y="4450985"/>
            <a:ext cx="1862848" cy="466725"/>
          </a:xfrm>
          <a:prstGeom prst="rect">
            <a:avLst/>
          </a:prstGeom>
        </p:spPr>
        <p:txBody>
          <a:bodyPr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/>
                </a:solidFill>
                <a:latin typeface="Microsoft Yahei"/>
                <a:ea typeface="Microsoft Yahei"/>
                <a:cs typeface="Microsoft Yahei"/>
              </a:rPr>
              <a:t>妇科杂病</a:t>
            </a:r>
          </a:p>
        </p:txBody>
      </p:sp>
      <p:sp>
        <p:nvSpPr>
          <p:cNvPr id="58" name="AutoShape 58"/>
          <p:cNvSpPr/>
          <p:nvPr/>
        </p:nvSpPr>
        <p:spPr>
          <a:xfrm>
            <a:off x="8615094" y="4850347"/>
            <a:ext cx="1346359" cy="7086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9" name="TextBox 59"/>
          <p:cNvSpPr txBox="1"/>
          <p:nvPr/>
        </p:nvSpPr>
        <p:spPr>
          <a:xfrm>
            <a:off x="2202233" y="4850347"/>
            <a:ext cx="1483930" cy="946140"/>
          </a:xfrm>
          <a:prstGeom prst="rect">
            <a:avLst/>
          </a:prstGeom>
        </p:spPr>
        <p:txBody>
          <a:bodyPr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月经周期紊乱、月经量异常、痛经、闭经等。</a:t>
            </a:r>
          </a:p>
        </p:txBody>
      </p:sp>
      <p:sp>
        <p:nvSpPr>
          <p:cNvPr id="60" name="TextBox 60"/>
          <p:cNvSpPr txBox="1"/>
          <p:nvPr/>
        </p:nvSpPr>
        <p:spPr>
          <a:xfrm>
            <a:off x="5362530" y="4850347"/>
            <a:ext cx="1483930" cy="929437"/>
          </a:xfrm>
          <a:prstGeom prst="rect">
            <a:avLst/>
          </a:prstGeom>
        </p:spPr>
        <p:txBody>
          <a:bodyPr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妊娠呕吐、妊娠肿胀、妊娠腹痛等。</a:t>
            </a:r>
          </a:p>
        </p:txBody>
      </p:sp>
      <p:sp>
        <p:nvSpPr>
          <p:cNvPr id="61" name="TextBox 61"/>
          <p:cNvSpPr txBox="1"/>
          <p:nvPr/>
        </p:nvSpPr>
        <p:spPr>
          <a:xfrm>
            <a:off x="8546309" y="4850347"/>
            <a:ext cx="1483930" cy="946140"/>
          </a:xfrm>
          <a:prstGeom prst="rect">
            <a:avLst/>
          </a:prstGeom>
        </p:spPr>
        <p:txBody>
          <a:bodyPr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不孕症、子宫肌瘤、卵巢囊肿等。</a:t>
            </a:r>
          </a:p>
        </p:txBody>
      </p:sp>
      <p:sp>
        <p:nvSpPr>
          <p:cNvPr id="62" name="Freeform 62"/>
          <p:cNvSpPr/>
          <p:nvPr/>
        </p:nvSpPr>
        <p:spPr>
          <a:xfrm>
            <a:off x="2710345" y="4111847"/>
            <a:ext cx="386763" cy="386763"/>
          </a:xfrm>
          <a:custGeom>
            <a:rect l="l" t="t" r="r" b="b"/>
            <a:pathLst>
              <a:path w="304800" h="304800">
                <a:moveTo>
                  <a:pt x="60960" y="167640"/>
                </a:moveTo>
                <a:lnTo>
                  <a:pt x="30480" y="167640"/>
                </a:lnTo>
                <a:cubicBezTo>
                  <a:pt x="13649" y="167640"/>
                  <a:pt x="0" y="153991"/>
                  <a:pt x="0" y="137160"/>
                </a:cubicBezTo>
                <a:lnTo>
                  <a:pt x="0" y="137160"/>
                </a:lnTo>
                <a:lnTo>
                  <a:pt x="0" y="76200"/>
                </a:lnTo>
                <a:cubicBezTo>
                  <a:pt x="0" y="59436"/>
                  <a:pt x="13716" y="45720"/>
                  <a:pt x="30480" y="45720"/>
                </a:cubicBezTo>
                <a:lnTo>
                  <a:pt x="60960" y="45720"/>
                </a:lnTo>
                <a:lnTo>
                  <a:pt x="60960" y="15240"/>
                </a:lnTo>
                <a:lnTo>
                  <a:pt x="274320" y="15240"/>
                </a:lnTo>
                <a:lnTo>
                  <a:pt x="274320" y="167640"/>
                </a:lnTo>
                <a:cubicBezTo>
                  <a:pt x="274320" y="201311"/>
                  <a:pt x="247031" y="228600"/>
                  <a:pt x="213360" y="228600"/>
                </a:cubicBezTo>
                <a:lnTo>
                  <a:pt x="213360" y="228600"/>
                </a:lnTo>
                <a:lnTo>
                  <a:pt x="121920" y="228600"/>
                </a:lnTo>
                <a:cubicBezTo>
                  <a:pt x="88249" y="228600"/>
                  <a:pt x="60960" y="201311"/>
                  <a:pt x="60960" y="167640"/>
                </a:cubicBezTo>
                <a:lnTo>
                  <a:pt x="60960" y="167640"/>
                </a:lnTo>
                <a:close/>
                <a:moveTo>
                  <a:pt x="60960" y="137160"/>
                </a:moveTo>
                <a:lnTo>
                  <a:pt x="60960" y="76200"/>
                </a:lnTo>
                <a:lnTo>
                  <a:pt x="30480" y="76200"/>
                </a:lnTo>
                <a:lnTo>
                  <a:pt x="30480" y="137160"/>
                </a:lnTo>
                <a:lnTo>
                  <a:pt x="60960" y="137160"/>
                </a:lnTo>
                <a:close/>
                <a:moveTo>
                  <a:pt x="30480" y="259080"/>
                </a:moveTo>
                <a:lnTo>
                  <a:pt x="30480" y="243840"/>
                </a:lnTo>
                <a:lnTo>
                  <a:pt x="304800" y="243840"/>
                </a:lnTo>
                <a:lnTo>
                  <a:pt x="304800" y="259080"/>
                </a:lnTo>
                <a:lnTo>
                  <a:pt x="243840" y="289560"/>
                </a:lnTo>
                <a:lnTo>
                  <a:pt x="91440" y="289560"/>
                </a:lnTo>
                <a:lnTo>
                  <a:pt x="30480" y="25908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3" name="Freeform 63"/>
          <p:cNvSpPr/>
          <p:nvPr/>
        </p:nvSpPr>
        <p:spPr>
          <a:xfrm>
            <a:off x="5932036" y="4134410"/>
            <a:ext cx="344918" cy="344918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4" name="Freeform 64"/>
          <p:cNvSpPr/>
          <p:nvPr/>
        </p:nvSpPr>
        <p:spPr>
          <a:xfrm>
            <a:off x="9085634" y="4181761"/>
            <a:ext cx="405279" cy="405279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70446" y="1714805"/>
            <a:ext cx="8551930" cy="14093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9225" b="1">
                <a:solidFill>
                  <a:schemeClr val="accent3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cxnSp>
        <p:nvCxnSpPr>
          <p:cNvPr id="3" name="Connector 3"/>
          <p:cNvCxnSpPr/>
          <p:nvPr/>
        </p:nvCxnSpPr>
        <p:spPr>
          <a:xfrm>
            <a:off x="2473714" y="3043743"/>
            <a:ext cx="7337793" cy="0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2216099" y="3124200"/>
            <a:ext cx="7860623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575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中医预防妇科疾病的方法</a:t>
            </a:r>
          </a:p>
        </p:txBody>
      </p:sp>
      <p:sp>
        <p:nvSpPr>
          <p:cNvPr id="5" name="Freeform 5"/>
          <p:cNvSpPr/>
          <p:nvPr/>
        </p:nvSpPr>
        <p:spPr>
          <a:xfrm>
            <a:off x="8967143" y="2331720"/>
            <a:ext cx="514088" cy="51408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1190625" y="714375"/>
                </a:lnTo>
                <a:lnTo>
                  <a:pt x="1905000" y="952500"/>
                </a:lnTo>
                <a:lnTo>
                  <a:pt x="1190625" y="1190625"/>
                </a:lnTo>
                <a:lnTo>
                  <a:pt x="952500" y="1905000"/>
                </a:lnTo>
                <a:lnTo>
                  <a:pt x="714375" y="1190625"/>
                </a:lnTo>
                <a:lnTo>
                  <a:pt x="0" y="952500"/>
                </a:lnTo>
                <a:lnTo>
                  <a:pt x="714375" y="71437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保持饮食清淡，避免过多摄入辛辣、油腻、生冷等刺激性食物，以减轻对身体的刺激。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饮食清淡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保证摄入足够的蛋白质、维生素、矿物质等营养素，以增强身体免疫力。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营养均衡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保持充足的水分摄入，有助于稀释体内毒素，保持身体正常代谢。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适量饮水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饮食调理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8133" b="8133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7754" b="17754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8950" b="8950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运动锻炼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适量运动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进行适量的运动锻炼，如散步、太极拳、瑜伽等，以增强身体免疫力，促进血液循环。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避免过度运动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避免过度运动导致身体疲劳，反而降低身体免疫力。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注意运动环境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选择空气清新、环境优美的运动场所，避免在污染严重的环境中运动。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保持心情舒畅，避免情绪波动过大，以减轻对身体的刺激。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保持心情舒畅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学会放松身心的方法，如深呼吸、冥想等，以缓解压力，保持身体平衡。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学会放松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避免过度劳累导致身体免疫力下降，合理安排工作和休息时间。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避免过度劳累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情志调护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https://d.book118.com/985202234012011044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63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2024-09-06T05:20:30.715</cp:lastPrinted>
  <dcterms:created xsi:type="dcterms:W3CDTF">2024-09-05T21:20:30Z</dcterms:created>
  <dcterms:modified xsi:type="dcterms:W3CDTF">2024-09-05T21:20:32Z</dcterms:modified>
</cp:coreProperties>
</file>