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964BBA-A5F9-46A6-8C83-1DD71BFED1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22B48-CA98-4037-8B3D-159CEA3303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A8A83F-8D28-4311-B3D3-334CD8D78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74F501-4AAD-4289-830D-9C077EE87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A3F72C-2ACC-42DB-B5B8-13CC4FE2F0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2DC6EC-33D0-4173-AD44-65C9D255F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F54CF2B-F371-49E0-B9B1-FDF70F9D2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2C1F59-C72F-4605-85CF-B63942DF05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F163C0-EC28-4C4C-B1D0-2FE23F76E8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E9B58C-3243-4B06-8F97-12A94004F9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953A88-9AB3-4C03-86A4-0ACAEBE1FD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5213134332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智慧停车应用系统解决方案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汇报时间：2024-03-05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2884138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智慧停车应用系统架构设计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关键技术实现及优化策略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运营管理模式创新点介绍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2884138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政策法规环境适应性分析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随着汽车保有量的不断增加，城市停车难问题已经成为一个普遍存在的社会问题，急需寻求有效的解决方案。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城市停车难问题日益突出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在信息化、智能化的时代背景下，智慧停车已经成为城市停车管理的重要发展方向，市场需求十分旺盛。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智慧停车市场需求旺盛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政府对于智慧停车项目给予了大力支持和政策倾斜，为智慧停车市场的发展提供了有力保障。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政策推动与资金支持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智慧停车市场需求分析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197" b="119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现有停车系统存在问题及挑战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停车位利用率低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传统停车系统由于缺乏有效的信息管理和引导手段，导致停车位利用率往往较低，浪费了大量停车资源。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停车体验差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传统停车系统往往存在停车难、找车难等问题，给车主带来了极大的不便和困扰。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管理成本高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传统停车系统需要大量的人力、物力和财力进行维护和管理，管理成本较高。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提高停车位利用率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通过智慧停车应用系统，实现停车位信息的实时更新和共享，提高停车位的利用率，缓解城市停车难问题。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0000" r="100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提升停车体验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通过智慧停车应用系统，提供车位预约、导航、反向寻车等功能，提升车主的停车体验，提高车主的满意度。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降低管理成本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通过智慧停车应用系统，实现自动化、智能化的停车管理，减少人力、物力和财力的投入，降低管理成本。同时，通过数据分析和优化，进一步提高停车系统的运行效率和管理水平。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项目目标与预期成果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智慧停车应用系统架构设计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97384" y="2173262"/>
            <a:ext cx="3857054" cy="65274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以用户需求为导向，设计易于使用、高效便捷的智慧停车应用系统。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683187" y="2173262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6816347" y="2303755"/>
            <a:ext cx="386524" cy="391763"/>
            <a:chOff x="6816347" y="2303755"/>
            <a:chExt cx="386524" cy="391763"/>
          </a:xfrm>
        </p:grpSpPr>
        <p:sp>
          <p:nvSpPr>
            <p:cNvPr id="5" name="Freeform 5"/>
            <p:cNvSpPr/>
            <p:nvPr/>
          </p:nvSpPr>
          <p:spPr>
            <a:xfrm>
              <a:off x="6822919" y="2564454"/>
              <a:ext cx="132397" cy="125730"/>
            </a:xfrm>
            <a:custGeom>
              <a:rect l="l" t="t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6919598" y="2498255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6995036" y="2303755"/>
              <a:ext cx="207835" cy="207835"/>
            </a:xfrm>
            <a:custGeom>
              <a:rect l="l" t="t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816347" y="2385765"/>
              <a:ext cx="304419" cy="309753"/>
            </a:xfrm>
            <a:custGeom>
              <a:rect l="l" t="t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6683187" y="3294307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6811680" y="3422847"/>
            <a:ext cx="395764" cy="395668"/>
            <a:chOff x="6811680" y="3422847"/>
            <a:chExt cx="395764" cy="395668"/>
          </a:xfrm>
        </p:grpSpPr>
        <p:sp>
          <p:nvSpPr>
            <p:cNvPr id="11" name="Freeform 11"/>
            <p:cNvSpPr/>
            <p:nvPr/>
          </p:nvSpPr>
          <p:spPr>
            <a:xfrm>
              <a:off x="6859305" y="3655733"/>
              <a:ext cx="300419" cy="162782"/>
            </a:xfrm>
            <a:custGeom>
              <a:rect l="l" t="t" r="r" b="b"/>
              <a:pathLst>
                <a:path w="226" h="123">
                  <a:moveTo>
                    <a:pt x="227" y="123"/>
                  </a:moveTo>
                  <a:lnTo>
                    <a:pt x="0" y="12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04"/>
                  </a:lnTo>
                  <a:lnTo>
                    <a:pt x="208" y="104"/>
                  </a:lnTo>
                  <a:lnTo>
                    <a:pt x="208" y="0"/>
                  </a:lnTo>
                  <a:lnTo>
                    <a:pt x="227" y="0"/>
                  </a:lnTo>
                  <a:lnTo>
                    <a:pt x="227" y="12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6811680" y="3422847"/>
              <a:ext cx="395764" cy="228981"/>
            </a:xfrm>
            <a:custGeom>
              <a:rect l="l" t="t" r="r" b="b"/>
              <a:pathLst>
                <a:path w="299" h="173">
                  <a:moveTo>
                    <a:pt x="284" y="173"/>
                  </a:moveTo>
                  <a:lnTo>
                    <a:pt x="149" y="29"/>
                  </a:lnTo>
                  <a:lnTo>
                    <a:pt x="14" y="173"/>
                  </a:lnTo>
                  <a:lnTo>
                    <a:pt x="0" y="159"/>
                  </a:lnTo>
                  <a:lnTo>
                    <a:pt x="149" y="0"/>
                  </a:lnTo>
                  <a:lnTo>
                    <a:pt x="299" y="159"/>
                  </a:lnTo>
                  <a:lnTo>
                    <a:pt x="284" y="17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958650" y="3655733"/>
              <a:ext cx="100584" cy="112490"/>
            </a:xfrm>
            <a:custGeom>
              <a:rect l="l" t="t" r="r" b="b"/>
              <a:pathLst>
                <a:path w="76" h="85">
                  <a:moveTo>
                    <a:pt x="76" y="85"/>
                  </a:moveTo>
                  <a:lnTo>
                    <a:pt x="57" y="85"/>
                  </a:lnTo>
                  <a:lnTo>
                    <a:pt x="57" y="19"/>
                  </a:lnTo>
                  <a:lnTo>
                    <a:pt x="19" y="19"/>
                  </a:lnTo>
                  <a:lnTo>
                    <a:pt x="19" y="85"/>
                  </a:lnTo>
                  <a:lnTo>
                    <a:pt x="0" y="85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6958650" y="3530003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AutoShape 15"/>
          <p:cNvSpPr/>
          <p:nvPr/>
        </p:nvSpPr>
        <p:spPr>
          <a:xfrm>
            <a:off x="6692712" y="4617091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6797440" y="4721819"/>
            <a:ext cx="443293" cy="443294"/>
            <a:chOff x="6797440" y="4721819"/>
            <a:chExt cx="443293" cy="443294"/>
          </a:xfrm>
        </p:grpSpPr>
        <p:sp>
          <p:nvSpPr>
            <p:cNvPr id="17" name="Freeform 17"/>
            <p:cNvSpPr/>
            <p:nvPr/>
          </p:nvSpPr>
          <p:spPr>
            <a:xfrm>
              <a:off x="6797440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28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0" y="48"/>
                    <a:pt x="0" y="38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48"/>
                  </a:lnTo>
                  <a:close/>
                  <a:moveTo>
                    <a:pt x="20" y="8"/>
                  </a:moveTo>
                  <a:cubicBezTo>
                    <a:pt x="13" y="10"/>
                    <a:pt x="8" y="16"/>
                    <a:pt x="8" y="24"/>
                  </a:cubicBezTo>
                  <a:cubicBezTo>
                    <a:pt x="8" y="32"/>
                    <a:pt x="13" y="38"/>
                    <a:pt x="20" y="4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143483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4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8" y="0"/>
                    <a:pt x="28" y="10"/>
                    <a:pt x="28" y="24"/>
                  </a:cubicBezTo>
                  <a:cubicBezTo>
                    <a:pt x="28" y="38"/>
                    <a:pt x="18" y="48"/>
                    <a:pt x="4" y="48"/>
                  </a:cubicBezTo>
                  <a:moveTo>
                    <a:pt x="8" y="8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15" y="38"/>
                    <a:pt x="20" y="32"/>
                    <a:pt x="20" y="24"/>
                  </a:cubicBezTo>
                  <a:cubicBezTo>
                    <a:pt x="20" y="16"/>
                    <a:pt x="15" y="10"/>
                    <a:pt x="8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172058" y="5095104"/>
              <a:ext cx="41434" cy="41434"/>
            </a:xfrm>
            <a:custGeom>
              <a:rect l="l" t="t" r="r" b="b"/>
              <a:pathLst>
                <a:path w="12" h="12">
                  <a:moveTo>
                    <a:pt x="0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4" y="3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"/>
                    <a:pt x="7" y="12"/>
                    <a:pt x="0" y="1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116337" y="5109391"/>
              <a:ext cx="55817" cy="2714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7040518" y="5082150"/>
              <a:ext cx="82963" cy="82963"/>
            </a:xfrm>
            <a:custGeom>
              <a:rect l="l" t="t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6867448" y="4721819"/>
              <a:ext cx="304609" cy="151543"/>
            </a:xfrm>
            <a:custGeom>
              <a:rect l="l" t="t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2"/>
          <a:srcRect t="5563" b="5563"/>
          <a:stretch>
            <a:fillRect/>
          </a:stretch>
        </p:blipFill>
        <p:spPr>
          <a:xfrm>
            <a:off x="573317" y="3848733"/>
            <a:ext cx="2634960" cy="2341801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rcRect t="5425" b="5425"/>
          <a:stretch>
            <a:fillRect/>
          </a:stretch>
        </p:blipFill>
        <p:spPr>
          <a:xfrm>
            <a:off x="3337865" y="1324021"/>
            <a:ext cx="2689304" cy="239753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4"/>
          <a:srcRect t="6461" b="6461"/>
          <a:stretch>
            <a:fillRect/>
          </a:stretch>
        </p:blipFill>
        <p:spPr>
          <a:xfrm>
            <a:off x="3337865" y="3848733"/>
            <a:ext cx="2689304" cy="2341801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5"/>
          <a:srcRect l="6531" r="6531"/>
          <a:stretch>
            <a:fillRect/>
          </a:stretch>
        </p:blipFill>
        <p:spPr>
          <a:xfrm>
            <a:off x="573317" y="1297445"/>
            <a:ext cx="2634960" cy="2424106"/>
          </a:xfrm>
          <a:prstGeom prst="rect">
            <a:avLst/>
          </a:prstGeom>
        </p:spPr>
      </p:pic>
      <p:sp>
        <p:nvSpPr>
          <p:cNvPr id="27" name="AutoShape 27"/>
          <p:cNvSpPr/>
          <p:nvPr/>
        </p:nvSpPr>
        <p:spPr>
          <a:xfrm>
            <a:off x="7497384" y="3334317"/>
            <a:ext cx="3914076" cy="71360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采用分层架构设计，实现高内聚、低耦合，提高系统可维护性和可扩展性。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7497384" y="4556231"/>
            <a:ext cx="3914076" cy="71360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引入云计算、大数据、物联网等技术，提升系统智能化水平。</a:t>
            </a: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整体架构设计思路及特点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143">
            <a:solidFill>
              <a:srgbClr val="FFFFFF">
                <a:alpha val="100000"/>
              </a:srgb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143">
            <a:solidFill>
              <a:srgbClr val="FFFFFF">
                <a:alpha val="100000"/>
              </a:srgb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143">
            <a:solidFill>
              <a:srgbClr val="FFFFFF">
                <a:alpha val="100000"/>
              </a:srgb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3032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选用高性能、高可靠性的服务器和网络设备，保障系统稳定运行。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13055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83894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采用智能停车设备，如地磁感应器、车位检测器等，实现车位实时检测和数据采集。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13917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84756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配置视频监控系统，实时监控停车场内情况，提高安全保障。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硬件设备选型与配置方案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6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实现用户注册、登录、信息管理等功能。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318965" y="1393788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用户管理模块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对停车场使用情况进行统计和分析，为管理决策提供支持。</a:t>
            </a:r>
            <a:endParaRPr lang="en-US" sz="1100"/>
          </a:p>
        </p:txBody>
      </p:sp>
      <p:sp>
        <p:nvSpPr>
          <p:cNvPr id="28" name="TextBox 28"/>
          <p:cNvSpPr txBox="1"/>
          <p:nvPr/>
        </p:nvSpPr>
        <p:spPr>
          <a:xfrm>
            <a:off x="1318965" y="2716014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数据统计与分析模块</a:t>
            </a:r>
          </a:p>
        </p:txBody>
      </p:sp>
      <p:sp>
        <p:nvSpPr>
          <p:cNvPr id="29" name="AutoShape 29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实现车位预约、停车位查询、停车费支付等功能。</a:t>
            </a:r>
            <a:endParaRPr lang="en-US" sz="1100"/>
          </a:p>
        </p:txBody>
      </p:sp>
      <p:sp>
        <p:nvSpPr>
          <p:cNvPr id="30" name="TextBox 30"/>
          <p:cNvSpPr txBox="1"/>
          <p:nvPr/>
        </p:nvSpPr>
        <p:spPr>
          <a:xfrm>
            <a:off x="8016240" y="1393788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停车管理模块</a:t>
            </a:r>
          </a:p>
        </p:txBody>
      </p:sp>
      <p:sp>
        <p:nvSpPr>
          <p:cNvPr id="31" name="AutoShape 31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实现系统参数设置、数据备份恢复、日志管理等功能。</a:t>
            </a:r>
            <a:endParaRPr lang="en-US" sz="1100"/>
          </a:p>
        </p:txBody>
      </p:sp>
      <p:sp>
        <p:nvSpPr>
          <p:cNvPr id="32" name="TextBox 32"/>
          <p:cNvSpPr txBox="1"/>
          <p:nvPr/>
        </p:nvSpPr>
        <p:spPr>
          <a:xfrm>
            <a:off x="8016240" y="2727831"/>
            <a:ext cx="291655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系统设置与维护模块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软件系统功能模块划分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关键技术实现及优化策略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750" r="1875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通过摄像头捕捉停车场内的实时图像，利用计算机视觉技术对车位状态进行识别，包括车位是否被占用、车辆类型等信息。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基于视频图像的识别技术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在车位上安装传感器，通过检测车位上的车辆来判断车位状态。传感器可以包括地磁传感器、超声波传感器等。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传感器检测技术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利用无线通信技术实现车位检测器与数据中心之间的实时数据传输，确保车位状态信息的及时性和准确性。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无线通信技术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车位检测与识别技术实现方法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采用高速、稳定的数据传输技术，如以太网、4G/5G等，确保车位检测器采集的数据能够实时传输到数据中心。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数据传输技术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选用高性能、可扩展的数据存储方案，如分布式文件系统、云存储等，以满足海量车位状态数据的存储需求。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数据存储技术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运用大数据分析和挖掘技术，对车位状态数据进行实时处理和分析，为智慧停车应用提供决策支持。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数据处理技术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数据传输、存储和处理技术选型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https://d.book118.com/985213134332011114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2024-09-22T05:41:52.526</cp:lastPrinted>
  <dcterms:created xsi:type="dcterms:W3CDTF">2024-09-21T21:41:52Z</dcterms:created>
  <dcterms:modified xsi:type="dcterms:W3CDTF">2024-09-21T21:41:54Z</dcterms:modified>
</cp:coreProperties>
</file>