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710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4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5B99B5-5EE8-468F-BBC4-B7F027B22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53A520-CD71-40A9-A539-5344A91DB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C48E03-0C11-421A-82F0-6EF47183F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BF0342-3868-401C-926A-A7E9443EA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5B0AB5-C7EA-49B3-9F46-7F0AECA972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2CFB18-BE5A-4413-A7E5-AD37A9933F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E50AE7-67DD-4072-9D0C-381E9E22F6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215A2-06E5-4378-B541-269EBC392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04C524-8940-4C11-94E6-207AF6086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C4B12-91F0-458A-A784-3E6748A60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67125E-F211-47AB-90E8-58D9892DE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497099" r:id="rId2"/>
    <p:sldLayoutId id="2147497100" r:id="rId3"/>
    <p:sldLayoutId id="2147497101" r:id="rId4"/>
    <p:sldLayoutId id="2147497102" r:id="rId5"/>
    <p:sldLayoutId id="2147497103" r:id="rId6"/>
    <p:sldLayoutId id="2147497104" r:id="rId7"/>
    <p:sldLayoutId id="2147497105" r:id="rId8"/>
    <p:sldLayoutId id="2147497106" r:id="rId9"/>
    <p:sldLayoutId id="2147497107" r:id="rId10"/>
    <p:sldLayoutId id="2147497108"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tags" Target="../tags/tag151.xml" /><Relationship Id="rId19" Type="http://schemas.openxmlformats.org/officeDocument/2006/relationships/tags" Target="../tags/tag152.xml" /><Relationship Id="rId2" Type="http://schemas.openxmlformats.org/officeDocument/2006/relationships/tags" Target="../tags/tag135.xml" /><Relationship Id="rId20" Type="http://schemas.openxmlformats.org/officeDocument/2006/relationships/tags" Target="../tags/tag153.xml" /><Relationship Id="rId21" Type="http://schemas.openxmlformats.org/officeDocument/2006/relationships/tags" Target="../tags/tag154.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18" Type="http://schemas.openxmlformats.org/officeDocument/2006/relationships/tags" Target="../tags/tag171.xml" /><Relationship Id="rId19" Type="http://schemas.openxmlformats.org/officeDocument/2006/relationships/tags" Target="../tags/tag172.xml" /><Relationship Id="rId2" Type="http://schemas.openxmlformats.org/officeDocument/2006/relationships/tags" Target="../tags/tag155.xml" /><Relationship Id="rId20" Type="http://schemas.openxmlformats.org/officeDocument/2006/relationships/tags" Target="../tags/tag173.xml" /><Relationship Id="rId21" Type="http://schemas.openxmlformats.org/officeDocument/2006/relationships/tags" Target="../tags/tag174.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2321311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lstStyle/>
          <a:p>
            <a:r>
              <a:rPr lang="zh-CN" altLang="en-US"/>
              <a:t>花卉植物大全</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1"/>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2"/>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818890" y="110299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3892830" y="11484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750004" y="12138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单击此处添加文本</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818890" y="213296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3892830" y="217838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750004" y="224386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花卉植物的分类</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818890" y="316293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3892830" y="32083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750004" y="327383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花卉植物的特点</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818890" y="419290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3892830" y="423832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750004" y="430380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花卉植物的养护</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818890" y="522287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3892830" y="52682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750004" y="533377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花卉植物的文化内涵</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0" name="标题 1"/>
          <p:cNvSpPr>
            <a:spLocks noGrp="1"/>
          </p:cNvSpPr>
          <p:nvPr>
            <p:ph type="title" idx="4"/>
            <p:custDataLst>
              <p:tags r:id="rId2"/>
            </p:custDataLst>
          </p:nvPr>
        </p:nvSpPr>
        <p:spPr/>
        <p:txBody>
          <a:bodyPr/>
          <a:lstStyle/>
          <a:p>
            <a:r>
              <a:rPr lang="zh-CN" altLang="en-US"/>
              <a:t>添加章节标题</a:t>
            </a:r>
            <a:endParaRPr lang="zh-CN" altLang="en-US"/>
          </a:p>
        </p:txBody>
      </p:sp>
      <p:sp>
        <p:nvSpPr>
          <p:cNvPr id="1048922"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24" name="文本占位符 4"/>
          <p:cNvSpPr>
            <a:spLocks noGrp="1"/>
          </p:cNvSpPr>
          <p:nvPr>
            <p:ph type="body" idx="1"/>
            <p:custDataLst>
              <p:tags r:id="rId4"/>
            </p:custDataLst>
          </p:nvPr>
        </p:nvSpPr>
        <p:spPr/>
        <p:txBody>
          <a:bodyPr/>
          <a:lstStyle/>
          <a:p>
            <a:r>
              <a:rPr lang="zh-CN" altLang="en-US"/>
              <a:t>PRT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6" name="标题 1"/>
          <p:cNvSpPr>
            <a:spLocks noGrp="1"/>
          </p:cNvSpPr>
          <p:nvPr>
            <p:ph type="title" idx="4"/>
            <p:custDataLst>
              <p:tags r:id="rId2"/>
            </p:custDataLst>
          </p:nvPr>
        </p:nvSpPr>
        <p:spPr/>
        <p:txBody>
          <a:bodyPr>
            <a:normAutofit fontScale="96667"/>
          </a:bodyPr>
          <a:lstStyle/>
          <a:p>
            <a:r>
              <a:rPr lang="zh-CN" altLang="en-US"/>
              <a:t>花卉植物的分类</a:t>
            </a:r>
            <a:endParaRPr lang="zh-CN" altLang="en-US"/>
          </a:p>
        </p:txBody>
      </p:sp>
      <p:sp>
        <p:nvSpPr>
          <p:cNvPr id="1048968"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70" name="文本占位符 4"/>
          <p:cNvSpPr>
            <a:spLocks noGrp="1"/>
          </p:cNvSpPr>
          <p:nvPr>
            <p:ph type="body" idx="1"/>
            <p:custDataLst>
              <p:tags r:id="rId4"/>
            </p:custDataLst>
          </p:nvPr>
        </p:nvSpPr>
        <p:spPr/>
        <p:txBody>
          <a:bodyPr/>
          <a:lstStyle/>
          <a:p>
            <a:r>
              <a:rPr lang="zh-CN" altLang="en-US"/>
              <a:t>PRT TWO</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2" name="标题 1"/>
          <p:cNvSpPr>
            <a:spLocks noGrp="1"/>
          </p:cNvSpPr>
          <p:nvPr>
            <p:ph type="title" idx="3"/>
          </p:nvPr>
        </p:nvSpPr>
        <p:spPr/>
        <p:txBody>
          <a:bodyPr/>
          <a:lstStyle/>
          <a:p>
            <a:r>
              <a:rPr lang="zh-CN" altLang="en-US"/>
              <a:t>按照形态分类</a:t>
            </a:r>
            <a:endParaRPr lang="zh-CN" altLang="en-US"/>
          </a:p>
        </p:txBody>
      </p:sp>
      <p:sp>
        <p:nvSpPr>
          <p:cNvPr id="104901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木本花卉：如月季、桂花等具有较硬的木质茎干</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多年生花卉：如万年青、君子兰等寿命较长可生长多年</a:t>
            </a:r>
            <a:endParaRPr sz="2000" err="1">
              <a:solidFill>
                <a:schemeClr val="tx1">
                  <a:lumMod val="75000"/>
                  <a:lumOff val="25000"/>
                </a:schemeClr>
              </a:solidFill>
              <a:latin typeface="+mn-ea"/>
              <a:ea typeface="+mn-ea"/>
              <a:cs typeface="+mn-ea"/>
              <a:sym typeface="+mn-lt"/>
            </a:endParaRPr>
          </a:p>
        </p:txBody>
      </p:sp>
      <p:sp>
        <p:nvSpPr>
          <p:cNvPr id="104903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4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一年生花卉：如凤仙花、鸡冠花等寿命较短仅生长一年</a:t>
            </a:r>
            <a:endParaRPr sz="2000" err="1">
              <a:solidFill>
                <a:schemeClr val="tx1">
                  <a:lumMod val="75000"/>
                  <a:lumOff val="25000"/>
                </a:schemeClr>
              </a:solidFill>
              <a:latin typeface="+mn-ea"/>
              <a:ea typeface="+mn-ea"/>
              <a:cs typeface="+mn-ea"/>
              <a:sym typeface="+mn-lt"/>
            </a:endParaRPr>
          </a:p>
        </p:txBody>
      </p:sp>
      <p:sp>
        <p:nvSpPr>
          <p:cNvPr id="10490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草本花卉：如菊花、兰花等茎干柔软多为草质</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6" name="标题 1"/>
          <p:cNvSpPr>
            <a:spLocks noGrp="1"/>
          </p:cNvSpPr>
          <p:nvPr>
            <p:ph type="title" idx="3"/>
          </p:nvPr>
        </p:nvSpPr>
        <p:spPr/>
        <p:txBody>
          <a:bodyPr/>
          <a:lstStyle/>
          <a:p>
            <a:r>
              <a:rPr lang="zh-CN" altLang="en-US"/>
              <a:t>按照生长环境分类</a:t>
            </a:r>
            <a:endParaRPr lang="zh-CN" altLang="en-US"/>
          </a:p>
        </p:txBody>
      </p:sp>
      <p:sp>
        <p:nvSpPr>
          <p:cNvPr id="104908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陆生植物：生长在陆地上的植物如玫瑰、牡丹等。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附生植物：附着在其他物体上生长的植物如空气凤梨、鸟巢蕨等。</a:t>
            </a:r>
            <a:endParaRPr sz="2000" err="1">
              <a:solidFill>
                <a:schemeClr val="tx1">
                  <a:lumMod val="75000"/>
                  <a:lumOff val="25000"/>
                </a:schemeClr>
              </a:solidFill>
              <a:latin typeface="+mn-ea"/>
              <a:ea typeface="+mn-ea"/>
              <a:cs typeface="+mn-ea"/>
              <a:sym typeface="+mn-lt"/>
            </a:endParaRPr>
          </a:p>
        </p:txBody>
      </p:sp>
      <p:sp>
        <p:nvSpPr>
          <p:cNvPr id="104910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1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寄生植物：寄生于其他植物体内或依赖其他植物提供养分的植物如菟丝子、槲寄生等。</a:t>
            </a:r>
            <a:endParaRPr sz="2000" err="1">
              <a:solidFill>
                <a:schemeClr val="tx1">
                  <a:lumMod val="75000"/>
                  <a:lumOff val="25000"/>
                </a:schemeClr>
              </a:solidFill>
              <a:latin typeface="+mn-ea"/>
              <a:ea typeface="+mn-ea"/>
              <a:cs typeface="+mn-ea"/>
              <a:sym typeface="+mn-lt"/>
            </a:endParaRPr>
          </a:p>
        </p:txBody>
      </p:sp>
      <p:sp>
        <p:nvSpPr>
          <p:cNvPr id="10491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水生植物：生长在水域中的植物如荷花、水仙等。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0" name="标题 1"/>
          <p:cNvSpPr>
            <a:spLocks noGrp="1"/>
          </p:cNvSpPr>
          <p:nvPr>
            <p:ph type="title" idx="3"/>
          </p:nvPr>
        </p:nvSpPr>
        <p:spPr/>
        <p:txBody>
          <a:bodyPr/>
          <a:lstStyle/>
          <a:p>
            <a:r>
              <a:rPr lang="zh-CN" altLang="en-US"/>
              <a:t>按照观赏部位分类</a:t>
            </a:r>
            <a:endParaRPr lang="zh-CN" altLang="en-US"/>
          </a:p>
        </p:txBody>
      </p:sp>
      <p:sp>
        <p:nvSpPr>
          <p:cNvPr id="104916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7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7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7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观果植物：以果实为主要观赏部位如金桔、佛手等。</a:t>
            </a:r>
            <a:endParaRPr lang="zh-CN" altLang="en-US" sz="2400">
              <a:latin typeface="+mn-ea"/>
              <a:ea typeface="+mn-ea"/>
            </a:endParaRPr>
          </a:p>
        </p:txBody>
      </p:sp>
      <p:sp>
        <p:nvSpPr>
          <p:cNvPr id="104918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观枝植物：以枝条为主要观赏部位如红瑞木、珊瑚树等。</a:t>
            </a:r>
            <a:endParaRPr lang="zh-CN" altLang="en-US" sz="2400">
              <a:latin typeface="+mn-ea"/>
              <a:ea typeface="+mn-ea"/>
            </a:endParaRPr>
          </a:p>
        </p:txBody>
      </p:sp>
      <p:sp>
        <p:nvSpPr>
          <p:cNvPr id="104918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观花植物：以花为主要观赏部位如月季、牡丹等。</a:t>
            </a:r>
            <a:endParaRPr lang="zh-CN" altLang="en-US" sz="2400">
              <a:latin typeface="+mn-ea"/>
              <a:ea typeface="+mn-ea"/>
            </a:endParaRPr>
          </a:p>
        </p:txBody>
      </p:sp>
      <p:sp>
        <p:nvSpPr>
          <p:cNvPr id="104918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观叶植物：以叶为主要观赏部位如吊兰、绿萝等。</a:t>
            </a:r>
            <a:endParaRPr lang="zh-CN" altLang="en-US" sz="24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8" name="标题 1"/>
          <p:cNvSpPr>
            <a:spLocks noGrp="1"/>
          </p:cNvSpPr>
          <p:nvPr>
            <p:ph type="title" idx="3"/>
          </p:nvPr>
        </p:nvSpPr>
        <p:spPr/>
        <p:txBody>
          <a:bodyPr/>
          <a:lstStyle/>
          <a:p>
            <a:r>
              <a:rPr lang="zh-CN" altLang="en-US"/>
              <a:t>按照花色分类</a:t>
            </a:r>
            <a:endParaRPr lang="zh-CN" altLang="en-US"/>
          </a:p>
        </p:txBody>
      </p:sp>
      <p:sp>
        <p:nvSpPr>
          <p:cNvPr id="1049220" name="矩形 15"/>
          <p:cNvSpPr/>
          <p:nvPr>
            <p:custDataLst>
              <p:tags r:id="rId2"/>
            </p:custDataLst>
          </p:nvPr>
        </p:nvSpPr>
        <p:spPr>
          <a:xfrm>
            <a:off x="2691734" y="1558486"/>
            <a:ext cx="6805557" cy="49929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红色系：如玫瑰、月季、山茶等象征热情、爱情和浪漫</a:t>
            </a:r>
            <a:endParaRPr lang="zh-CN" altLang="en-US" sz="1200" spc="150">
              <a:solidFill>
                <a:schemeClr val="tx1">
                  <a:lumMod val="85000"/>
                  <a:lumOff val="15000"/>
                </a:schemeClr>
              </a:solidFill>
              <a:latin typeface="+mn-ea"/>
              <a:sym typeface="+mn-ea"/>
            </a:endParaRPr>
          </a:p>
        </p:txBody>
      </p:sp>
      <p:sp>
        <p:nvSpPr>
          <p:cNvPr id="1049222" name="任意多边形 17"/>
          <p:cNvSpPr/>
          <p:nvPr>
            <p:custDataLst>
              <p:tags r:id="rId3"/>
            </p:custDataLst>
          </p:nvPr>
        </p:nvSpPr>
        <p:spPr>
          <a:xfrm flipV="1">
            <a:off x="2619110" y="1490400"/>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4" name="任意多边形 18"/>
          <p:cNvSpPr/>
          <p:nvPr>
            <p:custDataLst>
              <p:tags r:id="rId4"/>
            </p:custDataLst>
          </p:nvPr>
        </p:nvSpPr>
        <p:spPr>
          <a:xfrm flipH="1">
            <a:off x="8350424" y="1896645"/>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6" name="矩形 27"/>
          <p:cNvSpPr/>
          <p:nvPr>
            <p:custDataLst>
              <p:tags r:id="rId5"/>
            </p:custDataLst>
          </p:nvPr>
        </p:nvSpPr>
        <p:spPr>
          <a:xfrm>
            <a:off x="2691734" y="2589608"/>
            <a:ext cx="6805557" cy="49929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黄色系：如向日葵、桂花、茉莉等代表希望、快乐和温馨</a:t>
            </a:r>
            <a:endParaRPr lang="zh-CN" altLang="en-US" sz="1200" spc="150">
              <a:solidFill>
                <a:schemeClr val="tx1">
                  <a:lumMod val="85000"/>
                  <a:lumOff val="15000"/>
                </a:schemeClr>
              </a:solidFill>
              <a:latin typeface="+mn-ea"/>
              <a:sym typeface="+mn-ea"/>
            </a:endParaRPr>
          </a:p>
        </p:txBody>
      </p:sp>
      <p:sp>
        <p:nvSpPr>
          <p:cNvPr id="1049228" name="任意多边形 29"/>
          <p:cNvSpPr/>
          <p:nvPr>
            <p:custDataLst>
              <p:tags r:id="rId6"/>
            </p:custDataLst>
          </p:nvPr>
        </p:nvSpPr>
        <p:spPr>
          <a:xfrm flipV="1">
            <a:off x="2619110" y="2521522"/>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0" name="任意多边形 30"/>
          <p:cNvSpPr/>
          <p:nvPr>
            <p:custDataLst>
              <p:tags r:id="rId7"/>
            </p:custDataLst>
          </p:nvPr>
        </p:nvSpPr>
        <p:spPr>
          <a:xfrm flipH="1">
            <a:off x="8350424" y="2927768"/>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2" name="矩形 5"/>
          <p:cNvSpPr/>
          <p:nvPr>
            <p:custDataLst>
              <p:tags r:id="rId8"/>
            </p:custDataLst>
          </p:nvPr>
        </p:nvSpPr>
        <p:spPr>
          <a:xfrm>
            <a:off x="2691734" y="3620730"/>
            <a:ext cx="6805557" cy="49929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蓝色系：如绣球花、勿忘我、矢车菊等寓意着宁静、深远和忠诚</a:t>
            </a:r>
            <a:endParaRPr lang="zh-CN" altLang="en-US" sz="1200" spc="150">
              <a:solidFill>
                <a:schemeClr val="tx1">
                  <a:lumMod val="85000"/>
                  <a:lumOff val="15000"/>
                </a:schemeClr>
              </a:solidFill>
              <a:latin typeface="+mn-ea"/>
              <a:sym typeface="+mn-ea"/>
            </a:endParaRPr>
          </a:p>
        </p:txBody>
      </p:sp>
      <p:sp>
        <p:nvSpPr>
          <p:cNvPr id="1049234" name="任意多边形 7"/>
          <p:cNvSpPr/>
          <p:nvPr>
            <p:custDataLst>
              <p:tags r:id="rId9"/>
            </p:custDataLst>
          </p:nvPr>
        </p:nvSpPr>
        <p:spPr>
          <a:xfrm flipV="1">
            <a:off x="2619110" y="3552644"/>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6" name="任意多边形 8"/>
          <p:cNvSpPr/>
          <p:nvPr>
            <p:custDataLst>
              <p:tags r:id="rId10"/>
            </p:custDataLst>
          </p:nvPr>
        </p:nvSpPr>
        <p:spPr>
          <a:xfrm flipH="1">
            <a:off x="8350424" y="3958890"/>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8" name="矩形 10"/>
          <p:cNvSpPr/>
          <p:nvPr>
            <p:custDataLst>
              <p:tags r:id="rId11"/>
            </p:custDataLst>
          </p:nvPr>
        </p:nvSpPr>
        <p:spPr>
          <a:xfrm>
            <a:off x="2691734" y="4651852"/>
            <a:ext cx="6805557" cy="49929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白色系：如茉莉花、银边翠、银莲花等象征纯洁、高雅和神圣</a:t>
            </a:r>
            <a:endParaRPr lang="zh-CN" altLang="en-US" sz="1200" spc="150">
              <a:solidFill>
                <a:schemeClr val="tx1">
                  <a:lumMod val="85000"/>
                  <a:lumOff val="15000"/>
                </a:schemeClr>
              </a:solidFill>
              <a:latin typeface="+mn-ea"/>
              <a:sym typeface="+mn-ea"/>
            </a:endParaRPr>
          </a:p>
        </p:txBody>
      </p:sp>
      <p:sp>
        <p:nvSpPr>
          <p:cNvPr id="1049240" name="任意多边形 12"/>
          <p:cNvSpPr/>
          <p:nvPr>
            <p:custDataLst>
              <p:tags r:id="rId12"/>
            </p:custDataLst>
          </p:nvPr>
        </p:nvSpPr>
        <p:spPr>
          <a:xfrm flipV="1">
            <a:off x="2619110" y="4583766"/>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42" name="任意多边形 13"/>
          <p:cNvSpPr/>
          <p:nvPr>
            <p:custDataLst>
              <p:tags r:id="rId13"/>
            </p:custDataLst>
          </p:nvPr>
        </p:nvSpPr>
        <p:spPr>
          <a:xfrm flipH="1">
            <a:off x="8350424" y="4990012"/>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44" name="矩形 19"/>
          <p:cNvSpPr/>
          <p:nvPr>
            <p:custDataLst>
              <p:tags r:id="rId14"/>
            </p:custDataLst>
          </p:nvPr>
        </p:nvSpPr>
        <p:spPr>
          <a:xfrm>
            <a:off x="2691734" y="5682974"/>
            <a:ext cx="6805557" cy="49929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紫色系：如紫罗兰、紫丁香、紫藤等寓意着神秘、优雅和高贵</a:t>
            </a:r>
            <a:endParaRPr lang="zh-CN" altLang="en-US" sz="1200" spc="150">
              <a:solidFill>
                <a:schemeClr val="tx1">
                  <a:lumMod val="85000"/>
                  <a:lumOff val="15000"/>
                </a:schemeClr>
              </a:solidFill>
              <a:latin typeface="+mn-ea"/>
              <a:sym typeface="+mn-ea"/>
            </a:endParaRPr>
          </a:p>
        </p:txBody>
      </p:sp>
      <p:sp>
        <p:nvSpPr>
          <p:cNvPr id="1049246" name="任意多边形 21"/>
          <p:cNvSpPr/>
          <p:nvPr>
            <p:custDataLst>
              <p:tags r:id="rId15"/>
            </p:custDataLst>
          </p:nvPr>
        </p:nvSpPr>
        <p:spPr>
          <a:xfrm flipV="1">
            <a:off x="2619110" y="5614889"/>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48" name="任意多边形 22"/>
          <p:cNvSpPr/>
          <p:nvPr>
            <p:custDataLst>
              <p:tags r:id="rId16"/>
            </p:custDataLst>
          </p:nvPr>
        </p:nvSpPr>
        <p:spPr>
          <a:xfrm flipH="1">
            <a:off x="8350424" y="6021134"/>
            <a:ext cx="1217223" cy="2292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82" name="标题 1"/>
          <p:cNvSpPr>
            <a:spLocks noGrp="1"/>
          </p:cNvSpPr>
          <p:nvPr>
            <p:ph type="title" idx="4"/>
            <p:custDataLst>
              <p:tags r:id="rId2"/>
            </p:custDataLst>
          </p:nvPr>
        </p:nvSpPr>
        <p:spPr/>
        <p:txBody>
          <a:bodyPr>
            <a:normAutofit fontScale="98333"/>
          </a:bodyPr>
          <a:lstStyle/>
          <a:p>
            <a:r>
              <a:rPr lang="zh-CN" altLang="en-US"/>
              <a:t>花卉植物的特点</a:t>
            </a:r>
            <a:endParaRPr lang="zh-CN" altLang="en-US"/>
          </a:p>
        </p:txBody>
      </p:sp>
      <p:sp>
        <p:nvSpPr>
          <p:cNvPr id="1049284"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286" name="文本占位符 4"/>
          <p:cNvSpPr>
            <a:spLocks noGrp="1"/>
          </p:cNvSpPr>
          <p:nvPr>
            <p:ph type="body" idx="1"/>
            <p:custDataLst>
              <p:tags r:id="rId4"/>
            </p:custDataLst>
          </p:nvPr>
        </p:nvSpPr>
        <p:spPr/>
        <p:txBody>
          <a:bodyPr/>
          <a:lstStyle/>
          <a:p>
            <a:r>
              <a:rPr lang="zh-CN" altLang="en-US"/>
              <a:t>PRT THREE</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28" name="标题 1"/>
          <p:cNvSpPr>
            <a:spLocks noGrp="1"/>
          </p:cNvSpPr>
          <p:nvPr>
            <p:ph type="title" idx="3"/>
          </p:nvPr>
        </p:nvSpPr>
        <p:spPr/>
        <p:txBody>
          <a:bodyPr/>
          <a:lstStyle/>
          <a:p>
            <a:r>
              <a:rPr lang="zh-CN" altLang="en-US"/>
              <a:t>花卉植物的形态特征</a:t>
            </a:r>
            <a:endParaRPr lang="zh-CN" altLang="en-US"/>
          </a:p>
        </p:txBody>
      </p:sp>
      <p:sp>
        <p:nvSpPr>
          <p:cNvPr id="104933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3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34" name="TextBox 2"/>
          <p:cNvSpPr txBox="1"/>
          <p:nvPr>
            <p:custDataLst>
              <p:tags r:id="rId4"/>
            </p:custDataLst>
          </p:nvPr>
        </p:nvSpPr>
        <p:spPr>
          <a:xfrm>
            <a:off x="763381"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花瓣：花卉植物最显著的特点是花瓣的形状和颜色花瓣的形状和排列方式因植物种类而异。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3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3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40" name="TextBox 2"/>
          <p:cNvSpPr txBox="1"/>
          <p:nvPr>
            <p:custDataLst>
              <p:tags r:id="rId7"/>
            </p:custDataLst>
          </p:nvPr>
        </p:nvSpPr>
        <p:spPr>
          <a:xfrm>
            <a:off x="3561327"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花序：花卉植物的花序是指花的排列方式常见的花序有总状花序、伞形花序、头状花序等。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4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4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46" name="TextBox 2"/>
          <p:cNvSpPr txBox="1"/>
          <p:nvPr>
            <p:custDataLst>
              <p:tags r:id="rId10"/>
            </p:custDataLst>
          </p:nvPr>
        </p:nvSpPr>
        <p:spPr>
          <a:xfrm>
            <a:off x="6356085"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花序的形状：花卉植物的花序形状各异有的呈圆形有的呈长条形有的呈球形等。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4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5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52" name="TextBox 2"/>
          <p:cNvSpPr txBox="1"/>
          <p:nvPr>
            <p:custDataLst>
              <p:tags r:id="rId13"/>
            </p:custDataLst>
          </p:nvPr>
        </p:nvSpPr>
        <p:spPr>
          <a:xfrm>
            <a:off x="9144465" y="3137508"/>
            <a:ext cx="2278952" cy="1840235"/>
          </a:xfrm>
          <a:prstGeom prst="rect">
            <a:avLst/>
          </a:prstGeom>
          <a:noFill/>
        </p:spPr>
        <p:txBody>
          <a:bodyPr wrap="square" rtlCol="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花的颜色：花卉植物的花色丰富多彩常见的有红、黄、蓝、紫、白等颜色。</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86" name="标题 1"/>
          <p:cNvSpPr>
            <a:spLocks noGrp="1"/>
          </p:cNvSpPr>
          <p:nvPr>
            <p:ph type="title" idx="3"/>
          </p:nvPr>
        </p:nvSpPr>
        <p:spPr/>
        <p:txBody>
          <a:bodyPr/>
          <a:lstStyle/>
          <a:p>
            <a:r>
              <a:rPr lang="zh-CN" altLang="en-US"/>
              <a:t>花卉植物的生长习性</a:t>
            </a:r>
            <a:endParaRPr lang="zh-CN" altLang="en-US"/>
          </a:p>
        </p:txBody>
      </p:sp>
      <p:sp>
        <p:nvSpPr>
          <p:cNvPr id="104938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光照：不同花卉植物对光照需求不同有的需要充足阳光有的则耐阴。</a:t>
            </a:r>
            <a:endParaRPr lang="zh-CN" altLang="en-US" sz="1200" spc="150">
              <a:solidFill>
                <a:schemeClr val="tx1">
                  <a:lumMod val="85000"/>
                  <a:lumOff val="15000"/>
                </a:schemeClr>
              </a:solidFill>
              <a:latin typeface="+mn-ea"/>
              <a:sym typeface="+mn-ea"/>
            </a:endParaRPr>
          </a:p>
        </p:txBody>
      </p:sp>
      <p:sp>
        <p:nvSpPr>
          <p:cNvPr id="104939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水分：花卉植物的水分需求因种类而异有的喜湿有的耐旱。</a:t>
            </a:r>
            <a:endParaRPr lang="zh-CN" altLang="en-US" sz="1200" spc="150">
              <a:solidFill>
                <a:schemeClr val="tx1">
                  <a:lumMod val="85000"/>
                  <a:lumOff val="15000"/>
                </a:schemeClr>
              </a:solidFill>
              <a:latin typeface="+mn-ea"/>
              <a:sym typeface="+mn-ea"/>
            </a:endParaRPr>
          </a:p>
        </p:txBody>
      </p:sp>
      <p:sp>
        <p:nvSpPr>
          <p:cNvPr id="104939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温度：花卉植物对温度的要求较为严格过高或过低的温度都会影响其生长。</a:t>
            </a:r>
            <a:endParaRPr lang="zh-CN" altLang="en-US" sz="1200" spc="150">
              <a:solidFill>
                <a:schemeClr val="tx1">
                  <a:lumMod val="85000"/>
                  <a:lumOff val="15000"/>
                </a:schemeClr>
              </a:solidFill>
              <a:latin typeface="+mn-ea"/>
              <a:sym typeface="+mn-ea"/>
            </a:endParaRPr>
          </a:p>
        </p:txBody>
      </p:sp>
      <p:sp>
        <p:nvSpPr>
          <p:cNvPr id="104940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土壤：不同花卉植物对土壤的酸碱度和营养成分需求不同需根据植物特性选择合适的土壤。</a:t>
            </a:r>
            <a:endParaRPr lang="zh-CN" altLang="en-US" sz="1200" spc="150">
              <a:solidFill>
                <a:schemeClr val="tx1">
                  <a:lumMod val="85000"/>
                  <a:lumOff val="15000"/>
                </a:schemeClr>
              </a:solidFill>
              <a:latin typeface="+mn-ea"/>
              <a:sym typeface="+mn-ea"/>
            </a:endParaRPr>
          </a:p>
        </p:txBody>
      </p:sp>
      <p:sp>
        <p:nvSpPr>
          <p:cNvPr id="104940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44" name="标题 1"/>
          <p:cNvSpPr>
            <a:spLocks noGrp="1"/>
          </p:cNvSpPr>
          <p:nvPr>
            <p:ph type="title" idx="3"/>
          </p:nvPr>
        </p:nvSpPr>
        <p:spPr/>
        <p:txBody>
          <a:bodyPr/>
          <a:lstStyle/>
          <a:p>
            <a:r>
              <a:rPr lang="zh-CN" altLang="en-US"/>
              <a:t>花卉植物的繁殖方式</a:t>
            </a:r>
            <a:endParaRPr lang="zh-CN" altLang="en-US"/>
          </a:p>
        </p:txBody>
      </p:sp>
      <p:sp>
        <p:nvSpPr>
          <p:cNvPr id="104944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种子繁殖：通过播种繁殖是花卉植物最常用的繁殖方式。</a:t>
            </a:r>
            <a:endParaRPr lang="zh-CN" altLang="en-US" sz="2000" spc="150">
              <a:solidFill>
                <a:schemeClr val="tx1">
                  <a:lumMod val="85000"/>
                  <a:lumOff val="15000"/>
                </a:schemeClr>
              </a:solidFill>
              <a:latin typeface="+mn-ea"/>
              <a:sym typeface="+mn-ea"/>
            </a:endParaRPr>
          </a:p>
        </p:txBody>
      </p:sp>
      <p:sp>
        <p:nvSpPr>
          <p:cNvPr id="104945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分株繁殖：将植物分成几株小苗每株都具有母株的部分特性。</a:t>
            </a:r>
            <a:endParaRPr lang="zh-CN" altLang="en-US" sz="2000" spc="150">
              <a:solidFill>
                <a:schemeClr val="tx1">
                  <a:lumMod val="85000"/>
                  <a:lumOff val="15000"/>
                </a:schemeClr>
              </a:solidFill>
              <a:latin typeface="+mn-ea"/>
              <a:sym typeface="+mn-ea"/>
            </a:endParaRPr>
          </a:p>
        </p:txBody>
      </p:sp>
      <p:sp>
        <p:nvSpPr>
          <p:cNvPr id="104945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扦插繁殖：通过剪取植物的一部分插入土壤中使其生根发芽。</a:t>
            </a:r>
            <a:endParaRPr lang="zh-CN" altLang="en-US" sz="2000" spc="150">
              <a:solidFill>
                <a:schemeClr val="tx1">
                  <a:lumMod val="85000"/>
                  <a:lumOff val="15000"/>
                </a:schemeClr>
              </a:solidFill>
              <a:latin typeface="+mn-ea"/>
              <a:sym typeface="+mn-ea"/>
            </a:endParaRPr>
          </a:p>
        </p:txBody>
      </p:sp>
      <p:sp>
        <p:nvSpPr>
          <p:cNvPr id="104946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嫁接繁殖：将一种植物的枝条或芽接到另一种植物的茎上使两者愈合生长。</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https://d.book118.com/985232131111011101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300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134.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4*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1_1"/>
  <p:tag name="KSO_WM_UNIT_INDEX" val="1_1_1"/>
  <p:tag name="KSO_WM_UNIT_LAYERLEVEL" val="1_1_1"/>
  <p:tag name="KSO_WM_UNIT_LINE_FORE_SCHEMECOLOR_INDEX" val="5"/>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1_2"/>
  <p:tag name="KSO_WM_UNIT_INDEX" val="1_1_2"/>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4*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2_1"/>
  <p:tag name="KSO_WM_UNIT_INDEX" val="1_2_1"/>
  <p:tag name="KSO_WM_UNIT_LAYERLEVEL" val="1_1_1"/>
  <p:tag name="KSO_WM_UNIT_LINE_FORE_SCHEMECOLOR_INDEX" val="5"/>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2_2"/>
  <p:tag name="KSO_WM_UNIT_INDEX" val="1_2_2"/>
  <p:tag name="KSO_WM_UNIT_LAYERLEVEL" val="1_1_1"/>
  <p:tag name="KSO_WM_UNIT_LINE_FORE_SCHEMECOLOR_INDEX" val="5"/>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4*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3_1"/>
  <p:tag name="KSO_WM_UNIT_INDEX" val="1_3_1"/>
  <p:tag name="KSO_WM_UNIT_LAYERLEVEL" val="1_1_1"/>
  <p:tag name="KSO_WM_UNIT_LINE_FORE_SCHEMECOLOR_INDEX" val="5"/>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3_2"/>
  <p:tag name="KSO_WM_UNIT_INDEX" val="1_3_2"/>
  <p:tag name="KSO_WM_UNIT_LAYERLEVEL" val="1_1_1"/>
  <p:tag name="KSO_WM_UNIT_LINE_FORE_SCHEMECOLOR_INDEX" val="5"/>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4*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4_1"/>
  <p:tag name="KSO_WM_UNIT_INDEX" val="1_4_1"/>
  <p:tag name="KSO_WM_UNIT_LAYERLEVEL" val="1_1_1"/>
  <p:tag name="KSO_WM_UNIT_LINE_FORE_SCHEMECOLOR_INDEX" val="5"/>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4_2"/>
  <p:tag name="KSO_WM_UNIT_INDEX" val="1_4_2"/>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4*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5_1"/>
  <p:tag name="KSO_WM_UNIT_INDEX" val="1_5_1"/>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4*l_h_i*1_5_2"/>
  <p:tag name="KSO_WM_UNIT_INDEX" val="1_5_2"/>
  <p:tag name="KSO_WM_UNIT_LAYERLEVEL" val="1_1_1"/>
  <p:tag name="KSO_WM_UNIT_LINE_FORE_SCHEMECOLOR_INDEX" val="5"/>
  <p:tag name="KSO_WM_UNIT_TYPE" val="l_h_i"/>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205.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站酷文艺体</vt:lpstr>
      <vt:lpstr>MiSans Normal</vt:lpstr>
      <vt:lpstr>Wingdings</vt:lpstr>
      <vt:lpstr>Calibri Light</vt:lpstr>
      <vt:lpstr>宋体</vt:lpstr>
      <vt:lpstr>微软雅黑</vt:lpstr>
      <vt:lpstr>Office Theme</vt:lpstr>
      <vt:lpstr>花卉植物大全</vt:lpstr>
      <vt:lpstr>目录</vt:lpstr>
      <vt:lpstr>添加章节标题</vt:lpstr>
      <vt:lpstr>花卉植物的分类</vt:lpstr>
      <vt:lpstr>按照形态分类</vt:lpstr>
      <vt:lpstr>按照生长环境分类</vt:lpstr>
      <vt:lpstr>按照观赏部位分类</vt:lpstr>
      <vt:lpstr>按照花色分类</vt:lpstr>
      <vt:lpstr>花卉植物的特点</vt:lpstr>
      <vt:lpstr>花卉植物的形态特征</vt:lpstr>
      <vt:lpstr>花卉植物的生长习性</vt:lpstr>
      <vt:lpstr>花卉植物的繁殖方式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2024-09-09T15:25:24.682</cp:lastPrinted>
  <dcterms:created xsi:type="dcterms:W3CDTF">2024-09-09T07:25:24Z</dcterms:created>
  <dcterms:modified xsi:type="dcterms:W3CDTF">2024-09-09T07:25:27Z</dcterms:modified>
</cp:coreProperties>
</file>