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F900067-D531-4FCC-90A9-F73BB00F56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79C58D-90FF-4923-B951-088EBB905F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4A69A64-0485-4DEF-BDA3-7610A5A10A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7BFF4D0-029E-41A6-B3A4-B372FCFEFA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1A1EEBF-36D8-41F9-B601-C2A1E8E77D5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ABFF925-1AE9-49B0-94D9-DE7F8D4CE4F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E31FDF6-2094-4446-87F0-88AEBE2CD7C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D6A2E64-45CF-41ED-BA89-D74B55E711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5DB061-7176-48E0-804E-4A12265140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C133E5-5414-41FB-9560-D3BC8A8E31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D98390-54B6-4A4F-87B9-927CE4D5EB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85313333043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56465" y="3402577"/>
            <a:ext cx="3125471" cy="697074"/>
          </a:xfrm>
          <a:prstGeom prst="rect">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TextBox 3"/>
          <p:cNvSpPr txBox="1"/>
          <p:nvPr/>
        </p:nvSpPr>
        <p:spPr>
          <a:xfrm>
            <a:off x="3556465" y="3538707"/>
            <a:ext cx="3125471" cy="42481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950">
                <a:solidFill>
                  <a:schemeClr val="accent3">
                    <a:alpha val="100000"/>
                  </a:schemeClr>
                </a:solidFill>
                <a:latin typeface="Microsoft Yahei"/>
                <a:ea typeface="Microsoft Yahei"/>
                <a:cs typeface="Microsoft Yahei"/>
              </a:rPr>
              <a:t>汇报人：XX</a:t>
            </a:r>
          </a:p>
        </p:txBody>
      </p:sp>
      <p:sp>
        <p:nvSpPr>
          <p:cNvPr id="4" name="TextBox 4"/>
          <p:cNvSpPr txBox="1"/>
          <p:nvPr/>
        </p:nvSpPr>
        <p:spPr>
          <a:xfrm>
            <a:off x="912132" y="755795"/>
            <a:ext cx="8414137" cy="228478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5550" b="1">
                <a:solidFill>
                  <a:schemeClr val="accent3">
                    <a:alpha val="100000"/>
                  </a:schemeClr>
                </a:solidFill>
                <a:latin typeface="Microsoft Yahei"/>
                <a:ea typeface="Microsoft Yahei"/>
                <a:cs typeface="Microsoft Yahei"/>
              </a:rPr>
              <a:t>风险评价与事故预防在商贸仓储企业中的应用</a:t>
            </a:r>
          </a:p>
        </p:txBody>
      </p:sp>
      <p:sp>
        <p:nvSpPr>
          <p:cNvPr id="5" name="AutoShape 5"/>
          <p:cNvSpPr/>
          <p:nvPr/>
        </p:nvSpPr>
        <p:spPr>
          <a:xfrm>
            <a:off x="3556465" y="4303782"/>
            <a:ext cx="3125471" cy="697074"/>
          </a:xfrm>
          <a:prstGeom prst="rect">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3556465" y="4439912"/>
            <a:ext cx="3125471" cy="42481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950">
                <a:solidFill>
                  <a:schemeClr val="accent3">
                    <a:alpha val="100000"/>
                  </a:schemeClr>
                </a:solidFill>
                <a:latin typeface="Microsoft Yahei"/>
                <a:ea typeface="Microsoft Yahei"/>
                <a:cs typeface="Microsoft Yahei"/>
              </a:rPr>
              <a:t>2024-01-28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21895" y="976412"/>
            <a:ext cx="5464151" cy="5483387"/>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风险评价基本概念与重要性</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商贸仓储企业事故类型与特点</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风险评价方法与技术应用</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事故预防策略与措施制定</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监督检查与持续改进机制建立</a:t>
            </a:r>
          </a:p>
          <a:p>
            <a:pPr marL="203200" lvl="0" indent="-203200">
              <a:lnSpc>
                <a:spcPct val="150000"/>
              </a:lnSpc>
              <a:buFont typeface="Arial"/>
              <a:buChar char="•"/>
            </a:pPr>
            <a:r>
              <a:rPr lang="en-US" sz="2400" b="1">
                <a:solidFill>
                  <a:schemeClr val="accent3">
                    <a:alpha val="100000"/>
                  </a:schemeClr>
                </a:solidFill>
                <a:latin typeface="Microsoft Yahei"/>
                <a:ea typeface="Microsoft Yahei"/>
                <a:cs typeface="Microsoft Yahei"/>
              </a:rPr>
              <a:t>成功案例分享与经验借鉴</a:t>
            </a:r>
          </a:p>
        </p:txBody>
      </p:sp>
      <p:sp>
        <p:nvSpPr>
          <p:cNvPr id="3" name="TextBox 3"/>
          <p:cNvSpPr txBox="1"/>
          <p:nvPr/>
        </p:nvSpPr>
        <p:spPr>
          <a:xfrm>
            <a:off x="1149281" y="2019667"/>
            <a:ext cx="3813883" cy="125436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125" b="1">
                <a:solidFill>
                  <a:schemeClr val="accent3">
                    <a:alpha val="100000"/>
                  </a:schemeClr>
                </a:solidFill>
                <a:latin typeface="微软雅黑"/>
                <a:ea typeface="微软雅黑"/>
                <a:cs typeface="微软雅黑"/>
              </a:rPr>
              <a:t>目录</a:t>
            </a:r>
          </a:p>
        </p:txBody>
      </p:sp>
      <p:sp>
        <p:nvSpPr>
          <p:cNvPr id="4" name="TextBox 4"/>
          <p:cNvSpPr txBox="1"/>
          <p:nvPr/>
        </p:nvSpPr>
        <p:spPr>
          <a:xfrm>
            <a:off x="1950369" y="3274028"/>
            <a:ext cx="2211705" cy="7200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300">
                <a:solidFill>
                  <a:schemeClr val="accent3">
                    <a:alpha val="100000"/>
                  </a:scheme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风险评价基本概念与重要性</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122" b="26122"/>
          <a:stretch>
            <a:fillRect/>
          </a:stretch>
        </p:blipFill>
        <p:spPr>
          <a:xfrm>
            <a:off x="3909691" y="1250241"/>
            <a:ext cx="7848600" cy="5248276"/>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风险是指在特定环境和时段内，由于不确定性因素导致实际结果与预期结果产生偏离的可能性及其后果。</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根据风险来源和性质，可分为自然风险、技术风险、经济风险和社会风险等。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风险定义及分类方法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分类方法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风险定义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风险评价目的与意义</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目的</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识别和分析潜在危险源，评估其可能性和后果严重程度，为制定针对性预防措施提供依据。</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意义</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有助于企业全面了解自身安全状况，及时发现并解决潜在问题，降低事故发生的概率和影响。</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375" r="9375"/>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易燃物品存储不当、电气设备故障等可能引发火灾。</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火灾风险</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安保措施不到位、人员管理不善等可能导致物资被盗。</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盗窃风险</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车辆管理不规范、驾驶员技能不足等可能引发交通事故。</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交通事故风险</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暴雨、洪涝、地震等自然灾害可能对仓储设施造成破坏。</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自然灾害风险</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商贸仓储企业面临主要风险</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23" r="1123"/>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国内法律法规</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《安全生产法》、《消防法》、《道路交通安全法》等。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国际法律法规</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联合国《关于危险货物运输的建议书》、国际劳工组织《职业安全和卫生公约》等。</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行业标准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如《仓储服务质量要求》、《物流企业分类与评估指标》等。</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国内外相关法律法规及标准</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商贸仓储企业事故类型与特点</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电气设备故障、违规操作、易燃物品管理不善等。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原因</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人员伤亡、财产损失、环境污染等。</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后果</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加强电气设备巡检、规范操作流程、严格易燃物品管理等。</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预防措施</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火灾事故原因及后果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严重破坏设施、危及人员生命安全、造成恶劣社会影响等。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危害</a:t>
            </a:r>
          </a:p>
        </p:txBody>
      </p:sp>
      <p:pic>
        <p:nvPicPr>
          <p:cNvPr id="5" name="Picture 5"/>
          <p:cNvPicPr>
            <a:picLocks noChangeAspect="1"/>
          </p:cNvPicPr>
          <p:nvPr/>
        </p:nvPicPr>
        <p:blipFill>
          <a:blip r:embed="rId2"/>
          <a:srcRect l="13958" r="13958"/>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加强危险品管理、确保通风良好、防止静电和火花产生等。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预防措施</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迅速疏散人员、隔离现场、联系专业救援队伍等。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应急处理</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爆炸事故危害及预防措施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7177564" y="2255615"/>
            <a:ext cx="3902678" cy="3182683"/>
            <a:chOff x="7177564" y="2255615"/>
            <a:chExt cx="3902678" cy="3182683"/>
          </a:xfrm>
        </p:grpSpPr>
        <p:sp>
          <p:nvSpPr>
            <p:cNvPr id="3" name="Freeform 3"/>
            <p:cNvSpPr/>
            <p:nvPr/>
          </p:nvSpPr>
          <p:spPr>
            <a:xfrm>
              <a:off x="7177564" y="2255615"/>
              <a:ext cx="3902678" cy="2368105"/>
            </a:xfrm>
            <a:custGeom>
              <a:rect l="l" t="t" r="r" b="b"/>
              <a:pathLst>
                <a:path w="1214" h="735">
                  <a:moveTo>
                    <a:pt x="0" y="735"/>
                  </a:moveTo>
                  <a:cubicBezTo>
                    <a:pt x="0" y="27"/>
                    <a:pt x="0" y="27"/>
                    <a:pt x="0" y="27"/>
                  </a:cubicBezTo>
                  <a:cubicBezTo>
                    <a:pt x="0" y="12"/>
                    <a:pt x="12" y="0"/>
                    <a:pt x="27" y="0"/>
                  </a:cubicBezTo>
                  <a:cubicBezTo>
                    <a:pt x="1186" y="0"/>
                    <a:pt x="1186" y="0"/>
                    <a:pt x="1186" y="0"/>
                  </a:cubicBezTo>
                  <a:cubicBezTo>
                    <a:pt x="1201" y="0"/>
                    <a:pt x="1214" y="12"/>
                    <a:pt x="1214" y="27"/>
                  </a:cubicBezTo>
                  <a:cubicBezTo>
                    <a:pt x="1214" y="735"/>
                    <a:pt x="1214" y="735"/>
                    <a:pt x="1214" y="735"/>
                  </a:cubicBezTo>
                  <a:lnTo>
                    <a:pt x="0" y="735"/>
                  </a:lnTo>
                  <a:close/>
                </a:path>
              </a:pathLst>
            </a:cu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77564" y="4623721"/>
              <a:ext cx="3902678" cy="355282"/>
            </a:xfrm>
            <a:custGeom>
              <a:rect l="l" t="t" r="r" b="b"/>
              <a:pathLst>
                <a:path w="1214" h="110">
                  <a:moveTo>
                    <a:pt x="1186" y="110"/>
                  </a:moveTo>
                  <a:cubicBezTo>
                    <a:pt x="27" y="110"/>
                    <a:pt x="27" y="110"/>
                    <a:pt x="27" y="110"/>
                  </a:cubicBezTo>
                  <a:cubicBezTo>
                    <a:pt x="12" y="110"/>
                    <a:pt x="0" y="97"/>
                    <a:pt x="0" y="82"/>
                  </a:cubicBezTo>
                  <a:cubicBezTo>
                    <a:pt x="0" y="0"/>
                    <a:pt x="0" y="0"/>
                    <a:pt x="0" y="0"/>
                  </a:cubicBezTo>
                  <a:cubicBezTo>
                    <a:pt x="1214" y="0"/>
                    <a:pt x="1214" y="0"/>
                    <a:pt x="1214" y="0"/>
                  </a:cubicBezTo>
                  <a:cubicBezTo>
                    <a:pt x="1214" y="82"/>
                    <a:pt x="1214" y="82"/>
                    <a:pt x="1214" y="82"/>
                  </a:cubicBezTo>
                  <a:cubicBezTo>
                    <a:pt x="1214" y="97"/>
                    <a:pt x="1201" y="110"/>
                    <a:pt x="1186" y="11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8505349" y="4965287"/>
              <a:ext cx="1307592" cy="473011"/>
            </a:xfrm>
            <a:custGeom>
              <a:rect l="l" t="t" r="r" b="b"/>
              <a:pathLst>
                <a:path w="962" h="348">
                  <a:moveTo>
                    <a:pt x="0" y="348"/>
                  </a:moveTo>
                  <a:lnTo>
                    <a:pt x="0" y="313"/>
                  </a:lnTo>
                  <a:lnTo>
                    <a:pt x="113" y="299"/>
                  </a:lnTo>
                  <a:lnTo>
                    <a:pt x="191" y="0"/>
                  </a:lnTo>
                  <a:lnTo>
                    <a:pt x="770" y="0"/>
                  </a:lnTo>
                  <a:lnTo>
                    <a:pt x="851" y="299"/>
                  </a:lnTo>
                  <a:lnTo>
                    <a:pt x="962" y="313"/>
                  </a:lnTo>
                  <a:lnTo>
                    <a:pt x="962" y="348"/>
                  </a:lnTo>
                  <a:lnTo>
                    <a:pt x="0" y="3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4095" y="2311241"/>
              <a:ext cx="41815" cy="41148"/>
            </a:xfrm>
            <a:prstGeom prst="ellipse">
              <a:avLst/>
            </a:prstGeom>
            <a:solidFill>
              <a:srgbClr val="E9E9E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296626" y="2410111"/>
              <a:ext cx="3660267" cy="2059686"/>
            </a:xfrm>
            <a:prstGeom prst="rect">
              <a:avLst/>
            </a:prstGeom>
            <a:solidFill>
              <a:srgbClr val="89C9E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752904" y="4965287"/>
              <a:ext cx="815435" cy="75152"/>
            </a:xfrm>
            <a:custGeom>
              <a:rect l="l" t="t" r="r" b="b"/>
              <a:pathLst>
                <a:path w="600" h="55">
                  <a:moveTo>
                    <a:pt x="588" y="0"/>
                  </a:moveTo>
                  <a:lnTo>
                    <a:pt x="9" y="0"/>
                  </a:lnTo>
                  <a:lnTo>
                    <a:pt x="0" y="55"/>
                  </a:lnTo>
                  <a:lnTo>
                    <a:pt x="600" y="55"/>
                  </a:lnTo>
                  <a:lnTo>
                    <a:pt x="58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9" name="Picture 9"/>
          <p:cNvPicPr>
            <a:picLocks noChangeAspect="1"/>
          </p:cNvPicPr>
          <p:nvPr/>
        </p:nvPicPr>
        <p:blipFill>
          <a:blip r:embed="rId2"/>
          <a:srcRect l="300" t="28655" r="23760" b="-1788"/>
          <a:stretch>
            <a:fillRect/>
          </a:stretch>
        </p:blipFill>
        <p:spPr>
          <a:xfrm>
            <a:off x="7299580" y="2336436"/>
            <a:ext cx="3688954" cy="2211467"/>
          </a:xfrm>
          <a:prstGeom prst="rect">
            <a:avLst/>
          </a:prstGeom>
        </p:spPr>
      </p:pic>
      <p:pic>
        <p:nvPicPr>
          <p:cNvPr id="10" name="Picture 10"/>
          <p:cNvPicPr>
            <a:picLocks noChangeAspect="1"/>
          </p:cNvPicPr>
          <p:nvPr/>
        </p:nvPicPr>
        <p:blipFill>
          <a:blip r:embed="rId3"/>
          <a:stretch>
            <a:fillRect/>
          </a:stretch>
        </p:blipFill>
        <p:spPr>
          <a:xfrm>
            <a:off x="7296621" y="2336436"/>
            <a:ext cx="3691914" cy="2156527"/>
          </a:xfrm>
          <a:prstGeom prst="rect">
            <a:avLst/>
          </a:prstGeom>
        </p:spPr>
      </p:pic>
      <p:pic>
        <p:nvPicPr>
          <p:cNvPr id="11" name="Picture 11"/>
          <p:cNvPicPr>
            <a:picLocks noChangeAspect="1"/>
          </p:cNvPicPr>
          <p:nvPr/>
        </p:nvPicPr>
        <p:blipFill>
          <a:blip r:embed="rId4"/>
          <a:srcRect t="6643" b="6643"/>
          <a:stretch>
            <a:fillRect/>
          </a:stretch>
        </p:blipFill>
        <p:spPr>
          <a:xfrm>
            <a:off x="7290803" y="2336436"/>
            <a:ext cx="3716519" cy="2156527"/>
          </a:xfrm>
          <a:prstGeom prst="rect">
            <a:avLst/>
          </a:prstGeom>
        </p:spPr>
      </p:pic>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泄漏污染事件应急处理方案</a:t>
              </a:r>
            </a:p>
          </p:txBody>
        </p:sp>
      </p:grpSp>
      <p:sp>
        <p:nvSpPr>
          <p:cNvPr id="34" name="Freeform 34"/>
          <p:cNvSpPr/>
          <p:nvPr/>
        </p:nvSpPr>
        <p:spPr>
          <a:xfrm rot="5400000">
            <a:off x="799768" y="1650340"/>
            <a:ext cx="399002" cy="399002"/>
          </a:xfrm>
          <a:custGeom>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rot="5400000">
            <a:off x="799768" y="3220888"/>
            <a:ext cx="399002" cy="399002"/>
          </a:xfrm>
          <a:custGeom>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rot="5400000">
            <a:off x="799768" y="4829994"/>
            <a:ext cx="399002" cy="399002"/>
          </a:xfrm>
          <a:custGeom>
            <a:rect l="l" t="t" r="r" b="b"/>
            <a:pathLst>
              <a:path w="751403" h="647761">
                <a:moveTo>
                  <a:pt x="375702" y="0"/>
                </a:moveTo>
                <a:lnTo>
                  <a:pt x="751403" y="647761"/>
                </a:lnTo>
                <a:lnTo>
                  <a:pt x="745416" y="647761"/>
                </a:lnTo>
                <a:lnTo>
                  <a:pt x="375702" y="432047"/>
                </a:lnTo>
                <a:lnTo>
                  <a:pt x="5987" y="647761"/>
                </a:lnTo>
                <a:lnTo>
                  <a:pt x="0" y="64776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347399" y="1527861"/>
            <a:ext cx="2426717" cy="59892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应急处理流程</a:t>
            </a:r>
          </a:p>
        </p:txBody>
      </p:sp>
      <p:sp>
        <p:nvSpPr>
          <p:cNvPr id="38" name="TextBox 38"/>
          <p:cNvSpPr txBox="1"/>
          <p:nvPr/>
        </p:nvSpPr>
        <p:spPr>
          <a:xfrm>
            <a:off x="1347399" y="2055334"/>
            <a:ext cx="5034045" cy="819445"/>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立即启动应急预案、组织人员撤离、封锁现场、进行污染物处理等。</a:t>
            </a:r>
          </a:p>
        </p:txBody>
      </p:sp>
      <p:sp>
        <p:nvSpPr>
          <p:cNvPr id="39" name="TextBox 39"/>
          <p:cNvSpPr txBox="1"/>
          <p:nvPr/>
        </p:nvSpPr>
        <p:spPr>
          <a:xfrm>
            <a:off x="1347399" y="3125631"/>
            <a:ext cx="2426717" cy="558203"/>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2">
                    <a:alpha val="100000"/>
                  </a:schemeClr>
                </a:solidFill>
                <a:latin typeface="Microsoft Yahei"/>
                <a:ea typeface="Microsoft Yahei"/>
                <a:cs typeface="Microsoft Yahei"/>
              </a:rPr>
              <a:t>污染物处理</a:t>
            </a:r>
          </a:p>
        </p:txBody>
      </p:sp>
      <p:sp>
        <p:nvSpPr>
          <p:cNvPr id="40" name="TextBox 40"/>
          <p:cNvSpPr txBox="1"/>
          <p:nvPr/>
        </p:nvSpPr>
        <p:spPr>
          <a:xfrm>
            <a:off x="1347399" y="3606674"/>
            <a:ext cx="4970070" cy="796566"/>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根据污染物性质选择合适的处理方法，如吸附、中和、焚烧等。</a:t>
            </a:r>
          </a:p>
        </p:txBody>
      </p:sp>
      <p:sp>
        <p:nvSpPr>
          <p:cNvPr id="41" name="TextBox 41"/>
          <p:cNvSpPr txBox="1"/>
          <p:nvPr/>
        </p:nvSpPr>
        <p:spPr>
          <a:xfrm>
            <a:off x="1347399" y="4694015"/>
            <a:ext cx="2426717" cy="59892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3">
                    <a:alpha val="100000"/>
                  </a:schemeClr>
                </a:solidFill>
                <a:latin typeface="Microsoft Yahei"/>
                <a:ea typeface="Microsoft Yahei"/>
                <a:cs typeface="Microsoft Yahei"/>
              </a:rPr>
              <a:t>后续工作</a:t>
            </a:r>
          </a:p>
        </p:txBody>
      </p:sp>
      <p:sp>
        <p:nvSpPr>
          <p:cNvPr id="42" name="TextBox 42"/>
          <p:cNvSpPr txBox="1"/>
          <p:nvPr/>
        </p:nvSpPr>
        <p:spPr>
          <a:xfrm>
            <a:off x="1347399" y="5215780"/>
            <a:ext cx="5034045" cy="819445"/>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对事件进行调查分析，总结经验教训，完善应急预案等。</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案例一</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某商贸仓储企业因违规堆放易燃物品导致火灾事故，造成重大财产损失和人员伤亡。该企业应加强易燃物品管理，规范堆放方式，确保消防安全。</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案例二</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某商贸仓储企业在危险品存储过程中发生爆炸事故，造成设施严重破坏和人员伤亡。该企业应加强危险品管理，完善存储设施，提高员工安全意识。</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案例三</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某商贸仓储企业发生化学品泄漏污染事件，对周边环境造成严重影响。该企业应加强化学品管理，完善应急预案，提高应对突发事件的能力。</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其他典型事故案例分析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97584" y="2777390"/>
            <a:ext cx="10396832" cy="2255015"/>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风险评价方法与技术应用</a:t>
            </a:r>
          </a:p>
        </p:txBody>
      </p:sp>
      <p:sp>
        <p:nvSpPr>
          <p:cNvPr id="3" name="TextBox 3"/>
          <p:cNvSpPr txBox="1"/>
          <p:nvPr/>
        </p:nvSpPr>
        <p:spPr>
          <a:xfrm>
            <a:off x="4255167" y="699023"/>
            <a:ext cx="3681665" cy="1934841"/>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概率风险评估</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通过分析历史数据，确定事故发生的概率及后果，进而计算风险指标。</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故障树分析</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利用逻辑演绎方法，分析系统可能发生的故障及其组合方式，评估风险大小。</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事件树分析</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根据初始事件，分析可能的事故发展路径及后果，量化评估风险。</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定量风险评价方法介绍</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安全检查表法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通过制定安全检查表，对商贸仓储企业的各项安全指标进行逐项检查，识别潜在风险。</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预先危险性分析法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在项目或活动开始前，对可能存在的危险源进行识别和分析，评估其对安全的影响。</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危险与可操作性分析</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通过分析系统或设备的操作过程，识别潜在的危险因素，评估其对安全的影响。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定性风险评价技术应用</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基于模糊数学的综合评价模型</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运用模糊数学理论，处理风险因素的不确定性，提高评价的准确性和客观性。</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基于人工智能的综合评价模型</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利用人工智能技术，如神经网络、支持向量机等，对风险因素进行智能识别和评估，提高评价效率。</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多因素综合评价模型</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综合考虑商贸仓储企业的多个风险因素，构建综合评价模型，实现风险的全面评估。</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综合评价模型构建与优化</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https://d.book118.com/985313333043011104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2024-09-13T21:36:13.551</cp:lastPrinted>
  <dcterms:created xsi:type="dcterms:W3CDTF">2024-09-13T13:36:13Z</dcterms:created>
  <dcterms:modified xsi:type="dcterms:W3CDTF">2024-09-13T13:36:15Z</dcterms:modified>
</cp:coreProperties>
</file>