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EHSFG+MS-UIGothic"/>
      <p:regular r:id="rId18"/>
    </p:embeddedFont>
    <p:embeddedFont>
      <p:font typeface="TOROSJ+IDNDPU+MicrosoftYaHei-Bold"/>
      <p:regular r:id="rId19"/>
    </p:embeddedFont>
    <p:embeddedFont>
      <p:font typeface="QMPBEH+EIDDRE+ArialMT"/>
      <p:regular r:id="rId20"/>
    </p:embeddedFont>
    <p:embeddedFont>
      <p:font typeface="GDAVEJ+DWVQQG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D644F-C4C4-458D-B48D-8B513CF22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A7D12-94C4-4309-B1EC-48CC5B8A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E20B4-DB36-4D5B-9FCA-43D5F3B0B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63231-C7BD-40A2-BCCD-E67240C6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DB9DD-E8CA-44E6-8E9B-7AB05473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F15487-CED9-4C47-9C76-96A2E5CC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37303B-547C-4EF1-87D9-2232A802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026FD-E6B0-4690-9016-922F0F9CB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9A5F0-452A-46F2-BE78-5C24A7410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4D685-9A31-46BD-A25E-E37C9EA8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DD6A1-8141-4142-84C4-6A370C8D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14103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463085"/>
            <a:ext cx="65151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EHSFG+MS-UIGothic"/>
                <a:cs typeface="BEHSFG+MS-UIGothic"/>
              </a:rPr>
              <a:t>高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层营销</a:t>
            </a:r>
            <a:r>
              <a:rPr sz="5400">
                <a:solidFill>
                  <a:srgbClr val="000000"/>
                </a:solidFill>
                <a:latin typeface="BEHSFG+MS-UIGothic"/>
                <a:cs typeface="BEHSFG+MS-UIGothic"/>
              </a:rPr>
              <a:t>概述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BEHSFG+MS-UIGothic"/>
                <a:cs typeface="BEHSF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EHSFG+MS-UIGothic"/>
                <a:cs typeface="BEHSFG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TOROSJ+IDNDPU+MicrosoftYaHei-Bold"/>
                <a:cs typeface="TOROSJ+IDNDPU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0719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MPBEH+EIDDRE+ArialMT"/>
                <a:cs typeface="QMPBEH+EIDD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概念与重要性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19360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MPBEH+EIDDRE+ArialMT"/>
                <a:cs typeface="QMPBEH+EIDD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层营销战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3680015"/>
            <a:ext cx="5140901" cy="17576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MPBEH+EIDDRE+ArialMT"/>
                <a:cs typeface="QMPBEH+EIDD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层营销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管理与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行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MPBEH+EIDDRE+ArialMT"/>
                <a:cs typeface="QMPBEH+EIDD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层营销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面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的挑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QMPBEH+EIDDRE+ArialMT"/>
                <a:cs typeface="QMPBEH+EIDD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层营销</a:t>
            </a:r>
            <a:r>
              <a:rPr sz="2400">
                <a:solidFill>
                  <a:srgbClr val="000000"/>
                </a:solidFill>
                <a:latin typeface="BEHSFG+MS-UIGothic"/>
                <a:cs typeface="BEHSFG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TOROSJ+IDNDPU+MicrosoftYaHei-Bold"/>
                <a:cs typeface="TOROSJ+IDNDP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4500">
                <a:solidFill>
                  <a:srgbClr val="000000"/>
                </a:solidFill>
                <a:latin typeface="BEHSFG+MS-UIGothic"/>
                <a:cs typeface="BEHSFG+MS-UIGothic"/>
              </a:rPr>
              <a:t>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营销</a:t>
            </a:r>
            <a:r>
              <a:rPr sz="2300" spc="23">
                <a:solidFill>
                  <a:srgbClr val="3045FD"/>
                </a:solidFill>
                <a:latin typeface="BEHSFG+MS-UIGothic"/>
                <a:cs typeface="BEHSFG+MS-UIGothic"/>
              </a:rPr>
              <a:t>的定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是一种通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过创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造、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播、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和交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换对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者、客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、合作伙伴及整个社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会有价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的物品和服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与个人和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体的目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与需求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营销</a:t>
            </a:r>
            <a:r>
              <a:rPr sz="2300" spc="23">
                <a:solidFill>
                  <a:srgbClr val="3045FD"/>
                </a:solidFill>
                <a:latin typeface="BEHSFG+MS-UIGothic"/>
                <a:cs typeface="BEHSFG+MS-UIGothic"/>
              </a:rPr>
              <a:t>的目的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56206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足客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造价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，建立品牌忠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在企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中的地位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略的重要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成部分，</a:t>
            </a:r>
          </a:p>
          <a:p>
            <a:pPr marL="19049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业实现长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期目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与客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梁，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883916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需要与其他部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（如生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等）密切合作，共同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EHSFG+MS-UIGothic"/>
                <a:cs typeface="BEHSF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营销对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企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有助于企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了解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需求，制定合适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策略，提高市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占有率。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有助于企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与客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期关系，提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意度和忠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有助于企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建立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品牌形象，提升品牌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强竞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TOROSJ+IDNDPU+MicrosoftYaHei-Bold"/>
                <a:cs typeface="TOROSJ+IDNDP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BEHSFG+MS-UIGothic"/>
                <a:cs typeface="BEHSFG+MS-UIGothic"/>
              </a:rPr>
              <a:t>高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层营销战</a:t>
            </a:r>
            <a:r>
              <a:rPr sz="4500">
                <a:solidFill>
                  <a:srgbClr val="000000"/>
                </a:solidFill>
                <a:latin typeface="BEHSFG+MS-UIGothic"/>
                <a:cs typeface="BEHSFG+MS-UIGothic"/>
              </a:rPr>
              <a:t>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市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定位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OROSJ+IDNDPU+MicrosoftYaHei-Bold"/>
                <a:cs typeface="TOROSJ+IDNDP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OROSJ+IDNDPU+MicrosoftYaHei-Bold"/>
                <a:cs typeface="TOROSJ+IDNDP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OROSJ+IDNDPU+MicrosoftYaHei-Bold"/>
                <a:cs typeface="TOROSJ+IDNDP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BEHSFG+MS-UIGothic"/>
                <a:cs typeface="BEHSFG+MS-UIGothic"/>
              </a:rPr>
              <a:t>目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3045FD"/>
                </a:solidFill>
                <a:latin typeface="BEHSFG+MS-UIGothic"/>
                <a:cs typeface="BEHSFG+MS-UIGothic"/>
              </a:rPr>
              <a:t>市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场选择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BEHSFG+MS-UIGothic"/>
                <a:cs typeface="BEHSFG+MS-UIGothic"/>
              </a:rPr>
              <a:t>市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场细</a:t>
            </a:r>
            <a:r>
              <a:rPr sz="2000">
                <a:solidFill>
                  <a:srgbClr val="3045FD"/>
                </a:solidFill>
                <a:latin typeface="BEHSFG+MS-UIGothic"/>
                <a:cs typeface="BEHSFG+MS-UIGothic"/>
              </a:rPr>
              <a:t>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BEHSFG+MS-UIGothic"/>
                <a:cs typeface="BEHSFG+MS-UIGothic"/>
              </a:rPr>
              <a:t>定位差异化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确定企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入和服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，根据市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场规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模、需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争状况等因素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将大市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划分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若干个具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有共同特征的小市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，以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便更好地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足不同客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群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体的需求。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在目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中，通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过产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品牌、价格、渠道等手段，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形成与其他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争者的差异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品定位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3045FD"/>
                </a:solidFill>
                <a:latin typeface="BEHSFG+MS-UIGothic"/>
                <a:cs typeface="BEHSFG+MS-UIGothic"/>
              </a:rPr>
              <a:t>品策略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3045FD"/>
                </a:solidFill>
                <a:latin typeface="BEHSFG+MS-UIGothic"/>
                <a:cs typeface="BEHSFG+MS-UIGothic"/>
              </a:rPr>
              <a:t>品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3045FD"/>
                </a:solidFill>
                <a:latin typeface="BEHSFG+MS-UIGothic"/>
                <a:cs typeface="BEHSFG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3045FD"/>
                </a:solidFill>
                <a:latin typeface="BEHSFG+MS-UIGothic"/>
                <a:cs typeface="BEHSFG+MS-UIGothic"/>
              </a:rPr>
              <a:t>品差异化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根据市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争状况，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品策略，包括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、改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新等方面。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强调产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和性能，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的期望。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过产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品特性、功能、外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等方面，形成与其他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争者的差异化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品牌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BEHSFG+MS-UIGothic"/>
                <a:cs typeface="BEHSFG+MS-UIGothic"/>
              </a:rPr>
              <a:t>品牌定位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BEHSFG+MS-UIGothic"/>
                <a:cs typeface="BEHSFG+MS-UIGothic"/>
              </a:rPr>
              <a:t>品牌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3045FD"/>
                </a:solidFill>
                <a:latin typeface="BEHSFG+MS-UIGothic"/>
                <a:cs typeface="BEHSFG+MS-UIGothic"/>
              </a:rPr>
              <a:t>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BEHSFG+MS-UIGothic"/>
                <a:cs typeface="BEHSFG+MS-UIGothic"/>
              </a:rPr>
              <a:t>品牌管理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明确品牌的核心价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8462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广告、公关、促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等手段，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建立品牌管理体系，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品牌形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象和声誉，提高品牌忠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82675" y="430630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群体，塑造独特的品牌形象。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67250" y="430630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将品牌信息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EHSFG+MS-UIGothic"/>
                <a:cs typeface="BEHSFG+MS-UIGothic"/>
              </a:rPr>
              <a:t>群体。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营销组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合策略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DAVEJ+DWVQQG+MicrosoftYaHei"/>
                <a:cs typeface="GDAVEJ+DWVQQ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DAVEJ+DWVQQG+MicrosoftYaHei"/>
                <a:cs typeface="GDAVEJ+DWVQQ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DAVEJ+DWVQQG+MicrosoftYaHei"/>
                <a:cs typeface="GDAVEJ+DWVQQ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DAVEJ+DWVQQG+MicrosoftYaHei"/>
                <a:cs typeface="GDAVEJ+DWVQQ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3045FD"/>
                </a:solidFill>
                <a:latin typeface="BEHSFG+MS-UIGothic"/>
                <a:cs typeface="BEHSFG+MS-UIGothic"/>
              </a:rPr>
              <a:t>品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3045FD"/>
                </a:solidFill>
                <a:latin typeface="BEHSFG+MS-UIGothic"/>
                <a:cs typeface="BEHSFG+MS-UIGothic"/>
              </a:rPr>
              <a:t>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EHSFG+MS-UIGothic"/>
                <a:cs typeface="BEHSFG+MS-UIGothic"/>
              </a:rPr>
              <a:t>价格策略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EHSFG+MS-UIGothic"/>
                <a:cs typeface="BEHSFG+MS-UIGothic"/>
              </a:rPr>
              <a:t>渠道策略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EHSFG+MS-UIGothic"/>
                <a:cs typeface="BEHSFG+MS-UIGothic"/>
              </a:rPr>
              <a:t>促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3045FD"/>
                </a:solidFill>
                <a:latin typeface="BEHSFG+MS-UIGothic"/>
                <a:cs typeface="BEHSFG+MS-UIGothic"/>
              </a:rPr>
              <a:t>策略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根据市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需求和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争状况，制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合策略，包括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度、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度和深度等方面。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595512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根据成本、市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需求和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争状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况，制定价格策略，包括定价、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折扣、促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等手段。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售渠道和合作伙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伴，建立分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品</a:t>
            </a:r>
          </a:p>
          <a:p>
            <a:pPr marL="2571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覆盖面和市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占有率。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56163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广告、公关、促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等手段，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进产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售和品牌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BEHSFG+MS-UIGothic"/>
                <a:cs typeface="BEHSFG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TOROSJ+IDNDPU+MicrosoftYaHei-Bold"/>
                <a:cs typeface="TOROSJ+IDNDP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BEHSFG+MS-UIGothic"/>
                <a:cs typeface="BEHSFG+MS-UIGothic"/>
              </a:rPr>
              <a:t>高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层营销</a:t>
            </a:r>
            <a:r>
              <a:rPr sz="4500">
                <a:solidFill>
                  <a:srgbClr val="000000"/>
                </a:solidFill>
                <a:latin typeface="BEHSFG+MS-UIGothic"/>
                <a:cs typeface="BEHSFG+MS-UIGothic"/>
              </a:rPr>
              <a:t>管理与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4500">
                <a:solidFill>
                  <a:srgbClr val="000000"/>
                </a:solidFill>
                <a:latin typeface="BEHSFG+MS-UIGothic"/>
                <a:cs typeface="BEHSFG+MS-UIGothic"/>
              </a:rPr>
              <a:t>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营销组织</a:t>
            </a:r>
            <a:r>
              <a:rPr sz="3000">
                <a:solidFill>
                  <a:srgbClr val="3045FD"/>
                </a:solidFill>
                <a:latin typeface="BEHSFG+MS-UIGothic"/>
                <a:cs typeface="BEHSFG+MS-UIGothic"/>
              </a:rPr>
              <a:t>架构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营销组织</a:t>
            </a:r>
            <a:r>
              <a:rPr sz="2000" spc="25">
                <a:solidFill>
                  <a:srgbClr val="FFFDFD"/>
                </a:solidFill>
                <a:latin typeface="BEHSFG+MS-UIGothic"/>
                <a:cs typeface="BEHSFG+MS-UIGothic"/>
              </a:rPr>
              <a:t>架构的定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营销组织</a:t>
            </a:r>
            <a:r>
              <a:rPr sz="2000" spc="25">
                <a:solidFill>
                  <a:srgbClr val="FFFDFD"/>
                </a:solidFill>
                <a:latin typeface="BEHSFG+MS-UIGothic"/>
                <a:cs typeface="BEHSFG+MS-UIGothic"/>
              </a:rPr>
              <a:t>架构的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2000" spc="25">
                <a:solidFill>
                  <a:srgbClr val="FFFDFD"/>
                </a:solidFill>
                <a:latin typeface="BEHSFG+MS-UIGothic"/>
                <a:cs typeface="BEHSFG+MS-UIGothic"/>
              </a:rPr>
              <a:t>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营销组织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架构是指企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形式，包括各个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层级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、部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位的划分、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和相互关系。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营销组织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架构的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遵循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化、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效率、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和适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性原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，以适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略和市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营销组织</a:t>
            </a:r>
            <a:r>
              <a:rPr sz="2000" spc="25">
                <a:solidFill>
                  <a:srgbClr val="FFFDFD"/>
                </a:solidFill>
                <a:latin typeface="BEHSFG+MS-UIGothic"/>
                <a:cs typeface="BEHSFG+MS-UIGothic"/>
              </a:rPr>
              <a:t>架构的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FFFDFD"/>
                </a:solidFill>
                <a:latin typeface="BEHSFG+MS-UIGothic"/>
                <a:cs typeface="BEHSFG+MS-UIGothic"/>
              </a:rPr>
              <a:t>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963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营销组织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架构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型有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能型、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地区型、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品型、市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BEHSFG+MS-UIGothic"/>
                <a:cs typeface="BEHSFG+MS-UIGothic"/>
              </a:rPr>
              <a:t>型等。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https://d.book118.com/985314103331011110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BEHSFG+MS-UIGothic</vt:lpstr>
      <vt:lpstr>SimSun</vt:lpstr>
      <vt:lpstr>TOROSJ+IDNDPU+MicrosoftYaHei-Bold</vt:lpstr>
      <vt:lpstr>QMPBEH+EIDDRE+ArialMT</vt:lpstr>
      <vt:lpstr>Times New Roman</vt:lpstr>
      <vt:lpstr>GDAVEJ+DWVQQG+MicrosoftYaHei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2024-09-16T10:31:54.350</cp:lastPrinted>
  <dcterms:created xsi:type="dcterms:W3CDTF">2024-09-16T02:31:54Z</dcterms:created>
  <dcterms:modified xsi:type="dcterms:W3CDTF">2024-09-16T02:31:55Z</dcterms:modified>
</cp:coreProperties>
</file>