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docx" ContentType="application/vnd.openxmlformats-officedocument.wordprocessingml.document"/>
  <Default Extension="emf" ContentType="image/x-emf"/>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8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1"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7.emf" /><Relationship Id="rId2" Type="http://schemas.openxmlformats.org/officeDocument/2006/relationships/image" Target="../media/image8.e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9.emf"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11.emf" /></Relationships>
</file>

<file path=ppt/drawings/_rels/vmlDrawing5.vml.rels>&#65279;<?xml version="1.0" encoding="utf-8" standalone="yes"?><Relationships xmlns="http://schemas.openxmlformats.org/package/2006/relationships"><Relationship Id="rId1" Type="http://schemas.openxmlformats.org/officeDocument/2006/relationships/image" Target="../media/image13.emf" /><Relationship Id="rId2" Type="http://schemas.openxmlformats.org/officeDocument/2006/relationships/image" Target="../media/image14.emf" /></Relationships>
</file>

<file path=ppt/drawings/_rels/vmlDrawing6.vml.rels>&#65279;<?xml version="1.0" encoding="utf-8" standalone="yes"?><Relationships xmlns="http://schemas.openxmlformats.org/package/2006/relationships"><Relationship Id="rId1" Type="http://schemas.openxmlformats.org/officeDocument/2006/relationships/image" Target="../media/image16.emf" /></Relationships>
</file>

<file path=ppt/drawings/_rels/vmlDrawing7.vml.rels>&#65279;<?xml version="1.0" encoding="utf-8" standalone="yes"?><Relationships xmlns="http://schemas.openxmlformats.org/package/2006/relationships"><Relationship Id="rId1" Type="http://schemas.openxmlformats.org/officeDocument/2006/relationships/image" Target="../media/image18.emf"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 Target="../slides/slide2.xml" TargetMode="Internal" /><Relationship Id="rId2" Type="http://schemas.openxmlformats.org/officeDocument/2006/relationships/slide" Target="../slides/slide17.xml" TargetMode="Internal" /><Relationship Id="rId3"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 Target="../slides/slide2.xml" TargetMode="Internal" /><Relationship Id="rId2" Type="http://schemas.openxmlformats.org/officeDocument/2006/relationships/slide" Target="../slides/slide17.xml" TargetMode="Internal" /><Relationship Id="rId3"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 Target="../slides/slide2.xml" TargetMode="Internal" /><Relationship Id="rId2" Type="http://schemas.openxmlformats.org/officeDocument/2006/relationships/slide" Target="../slides/slide17.xml" TargetMode="Internal" /><Relationship Id="rId3"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 Target="../slides/slide2.xml" TargetMode="Internal" /><Relationship Id="rId2" Type="http://schemas.openxmlformats.org/officeDocument/2006/relationships/slide" Target="../slides/slide17.xml" TargetMode="Internal" /><Relationship Id="rId3"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 Target="../slides/slide2.xml" TargetMode="Internal" /><Relationship Id="rId2" Type="http://schemas.openxmlformats.org/officeDocument/2006/relationships/slide" Target="../slides/slide17.xml" TargetMode="Internal" /><Relationship Id="rId3"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 Target="../slides/slide2.xml" TargetMode="Internal" /><Relationship Id="rId2" Type="http://schemas.openxmlformats.org/officeDocument/2006/relationships/slide" Target="../slides/slide17.xml" TargetMode="Internal" /><Relationship Id="rId3"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 Target="../slides/slide2.xml" TargetMode="Internal" /><Relationship Id="rId2" Type="http://schemas.openxmlformats.org/officeDocument/2006/relationships/slide" Target="../slides/slide17.xml" TargetMode="Internal" /><Relationship Id="rId3"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 Target="../slides/slide2.xml" TargetMode="Internal" /><Relationship Id="rId2" Type="http://schemas.openxmlformats.org/officeDocument/2006/relationships/slide" Target="../slides/slide17.xml" TargetMode="Internal" /><Relationship Id="rId3"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 Target="../slides/slide2.xml" TargetMode="Internal" /><Relationship Id="rId2" Type="http://schemas.openxmlformats.org/officeDocument/2006/relationships/slide" Target="../slides/slide17.xml" TargetMode="Internal" /><Relationship Id="rId3"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 Target="../slides/slide2.xml" TargetMode="Internal" /><Relationship Id="rId2" Type="http://schemas.openxmlformats.org/officeDocument/2006/relationships/slide" Target="../slides/slide17.xml" TargetMode="Internal" /><Relationship Id="rId3"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slide" Target="../slides/slide2.xml" TargetMode="Internal" /><Relationship Id="rId2" Type="http://schemas.openxmlformats.org/officeDocument/2006/relationships/slide" Target="../slides/slide17.xml" TargetMode="Internal" /><Relationship Id="rId3"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12DD9B3-A34F-4B1D-9861-1F86BD9A59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39D831-5F3E-491B-B2E8-70B1F0A040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AADB438-77C5-45E4-88CF-BC1B102435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456179F-8E65-4C21-892A-A82538F7BE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38AD47D-C3A4-4102-8F53-B78C201FC14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425AF23-7D5F-433D-94CD-5F6AF95D0B4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859C764-EE6E-4DF5-B6C3-1B55D5FB01A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A78ABC-F737-4301-97F4-69A94BC7F4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FEAA5C-26DB-4A26-88F0-1DB65B29DA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53C872-0779-4FAA-B565-1DC1AB17CB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FE8598-3073-4BA8-AD40-5F485FC7FE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bg>
      <p:bgPr>
        <a:blipFill dpi="0" rotWithShape="1">
          <a:blip r:embed="rId1">
            <a:lum/>
          </a:blip>
          <a:stretch>
            <a:fillRect t="-17000" b="-17000"/>
          </a:stretch>
        </a:blipFill>
        <a:effectLst/>
      </p:bgPr>
    </p:bg>
    <p:spTree>
      <p:nvGrpSpPr>
        <p:cNvPr id="1" name=""/>
        <p:cNvGrpSpPr/>
        <p:nvPr/>
      </p:nvGrpSpPr>
      <p:grpSpPr>
        <a:xfrm>
          <a:off x="0" y="0"/>
          <a:ext cx="0" cy="0"/>
        </a:xfrm>
      </p:grpSpPr>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bg>
      <p:bgPr>
        <a:solidFill>
          <a:srgbClr val="00AEAD"/>
        </a:solidFill>
        <a:effectLst/>
      </p:bgPr>
    </p:bg>
    <p:spTree>
      <p:nvGrpSpPr>
        <p:cNvPr id="1" name=""/>
        <p:cNvGrpSpPr/>
        <p:nvPr/>
      </p:nvGrpSpPr>
      <p:grpSpPr>
        <a:xfrm>
          <a:off x="0" y="0"/>
          <a:ext cx="0" cy="0"/>
        </a:xfrm>
      </p:grpSpPr>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自定义版式">
    <p:bg>
      <p:bgPr>
        <a:gradFill>
          <a:gsLst>
            <a:gs pos="0">
              <a:srgbClr val="00AEAD"/>
            </a:gs>
            <a:gs pos="56000">
              <a:schemeClr val="accent2">
                <a:lumMod val="60000"/>
                <a:lumOff val="40000"/>
              </a:schemeClr>
            </a:gs>
            <a:gs pos="83000">
              <a:schemeClr val="accent2">
                <a:lumMod val="40000"/>
                <a:lumOff val="60000"/>
              </a:schemeClr>
            </a:gs>
            <a:gs pos="100000">
              <a:schemeClr val="accent2">
                <a:lumMod val="20000"/>
                <a:lumOff val="80000"/>
              </a:schemeClr>
            </a:gs>
          </a:gsLst>
          <a:lin ang="5400000" scaled="1"/>
        </a:gradFill>
        <a:effectLst/>
      </p:bgPr>
    </p:bg>
    <p:spTree>
      <p:nvGrpSpPr>
        <p:cNvPr id="1" name=""/>
        <p:cNvGrpSpPr/>
        <p:nvPr/>
      </p:nvGrpSpPr>
      <p:grpSpPr>
        <a:xfrm>
          <a:off x="0" y="0"/>
          <a:ext cx="0" cy="0"/>
        </a:xfrm>
      </p:grpSpPr>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自定义版式">
    <p:spTree>
      <p:nvGrpSpPr>
        <p:cNvPr id="1" name=""/>
        <p:cNvGrpSpPr/>
        <p:nvPr/>
      </p:nvGrpSpPr>
      <p:grpSpPr>
        <a:xfrm>
          <a:off x="0" y="0"/>
          <a:ext cx="0" cy="0"/>
        </a:xfrm>
      </p:grpSpPr>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6_标题幻灯片">
    <p:spTree>
      <p:nvGrpSpPr>
        <p:cNvPr id="1" name=""/>
        <p:cNvGrpSpPr/>
        <p:nvPr/>
      </p:nvGrpSpPr>
      <p:grpSpPr>
        <a:xfrm>
          <a:off x="0" y="0"/>
          <a:ext cx="0" cy="0"/>
        </a:xfrm>
      </p:grpSpPr>
      <p:sp>
        <p:nvSpPr>
          <p:cNvPr id="2" name="圆角矩形 1">
            <a:hlinkClick r:id="rId1" action="ppaction://hlinksldjump"/>
          </p:cNvPr>
          <p:cNvSpPr/>
          <p:nvPr userDrawn="1"/>
        </p:nvSpPr>
        <p:spPr>
          <a:xfrm>
            <a:off x="8549005"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smtClean="0">
                <a:ln>
                  <a:solidFill>
                    <a:schemeClr val="bg1"/>
                  </a:solidFill>
                </a:ln>
                <a:solidFill>
                  <a:schemeClr val="bg1"/>
                </a:solidFill>
              </a:rPr>
              <a:t>考点</a:t>
            </a:r>
            <a:r>
              <a:rPr lang="en-US" altLang="zh-CN" sz="1400" smtClean="0">
                <a:ln>
                  <a:solidFill>
                    <a:schemeClr val="bg1"/>
                  </a:solidFill>
                </a:ln>
                <a:solidFill>
                  <a:schemeClr val="bg1"/>
                </a:solidFill>
              </a:rPr>
              <a:t>1</a:t>
            </a:r>
            <a:endParaRPr lang="zh-CN" altLang="en-US" sz="1400">
              <a:ln>
                <a:solidFill>
                  <a:schemeClr val="bg1"/>
                </a:solidFill>
              </a:ln>
              <a:solidFill>
                <a:schemeClr val="bg1"/>
              </a:solidFill>
            </a:endParaRPr>
          </a:p>
        </p:txBody>
      </p:sp>
      <p:sp>
        <p:nvSpPr>
          <p:cNvPr id="3" name="圆角矩形 2">
            <a:hlinkClick r:id="rId2" action="ppaction://hlinksldjump"/>
          </p:cNvPr>
          <p:cNvSpPr/>
          <p:nvPr userDrawn="1"/>
        </p:nvSpPr>
        <p:spPr>
          <a:xfrm>
            <a:off x="9656445"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smtClean="0">
                <a:ln>
                  <a:solidFill>
                    <a:schemeClr val="bg1"/>
                  </a:solidFill>
                </a:ln>
                <a:solidFill>
                  <a:schemeClr val="bg1"/>
                </a:solidFill>
              </a:rPr>
              <a:t>考点</a:t>
            </a:r>
            <a:r>
              <a:rPr lang="en-US" altLang="zh-CN" sz="1400" smtClean="0">
                <a:ln>
                  <a:solidFill>
                    <a:schemeClr val="bg1"/>
                  </a:solidFill>
                </a:ln>
                <a:solidFill>
                  <a:schemeClr val="bg1"/>
                </a:solidFill>
              </a:rPr>
              <a:t>2</a:t>
            </a:r>
            <a:endParaRPr lang="zh-CN" altLang="en-US" sz="1400">
              <a:ln>
                <a:solidFill>
                  <a:schemeClr val="bg1"/>
                </a:solidFill>
              </a:ln>
              <a:solidFill>
                <a:schemeClr val="bg1"/>
              </a:solidFill>
            </a:endParaRPr>
          </a:p>
        </p:txBody>
      </p:sp>
      <p:sp>
        <p:nvSpPr>
          <p:cNvPr id="4" name="圆角矩形 3">
            <a:hlinkClick action="ppaction://hlinksldjump?num=29"/>
          </p:cNvPr>
          <p:cNvSpPr/>
          <p:nvPr userDrawn="1"/>
        </p:nvSpPr>
        <p:spPr>
          <a:xfrm>
            <a:off x="10763885"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smtClean="0">
                <a:ln>
                  <a:solidFill>
                    <a:schemeClr val="bg1"/>
                  </a:solidFill>
                </a:ln>
                <a:solidFill>
                  <a:schemeClr val="bg1"/>
                </a:solidFill>
              </a:rPr>
              <a:t>考点</a:t>
            </a:r>
            <a:r>
              <a:rPr lang="en-US" altLang="zh-CN" sz="1400" smtClean="0">
                <a:ln>
                  <a:solidFill>
                    <a:schemeClr val="bg1"/>
                  </a:solidFill>
                </a:ln>
                <a:solidFill>
                  <a:schemeClr val="bg1"/>
                </a:solidFill>
              </a:rPr>
              <a:t>3</a:t>
            </a:r>
            <a:endParaRPr lang="zh-CN" altLang="en-US" sz="1400">
              <a:ln>
                <a:solidFill>
                  <a:schemeClr val="bg1"/>
                </a:solidFill>
              </a:ln>
              <a:solidFill>
                <a:schemeClr val="bg1"/>
              </a:solidFill>
            </a:endParaRPr>
          </a:p>
        </p:txBody>
      </p:sp>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3_标题幻灯片">
    <p:spTree>
      <p:nvGrpSpPr>
        <p:cNvPr id="1" name=""/>
        <p:cNvGrpSpPr/>
        <p:nvPr/>
      </p:nvGrpSpPr>
      <p:grpSpPr>
        <a:xfrm>
          <a:off x="0" y="0"/>
          <a:ext cx="0" cy="0"/>
        </a:xfrm>
      </p:grpSpPr>
      <p:sp>
        <p:nvSpPr>
          <p:cNvPr id="10" name="矩形 9"/>
          <p:cNvSpPr/>
          <p:nvPr userDrawn="1"/>
        </p:nvSpPr>
        <p:spPr>
          <a:xfrm>
            <a:off x="0" y="5733256"/>
            <a:ext cx="12192000" cy="1124744"/>
          </a:xfrm>
          <a:prstGeom prst="rect">
            <a:avLst/>
          </a:prstGeom>
          <a:solidFill>
            <a:srgbClr val="E8F4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solidFill>
                  <a:sysClr val="windowText" lastClr="000000"/>
                </a:solidFill>
              </a:ln>
            </a:endParaRPr>
          </a:p>
        </p:txBody>
      </p:sp>
      <p:sp>
        <p:nvSpPr>
          <p:cNvPr id="9" name="圆角矩形 8">
            <a:hlinkClick r:id="rId1" action="ppaction://hlinksldjump"/>
          </p:cNvPr>
          <p:cNvSpPr/>
          <p:nvPr userDrawn="1"/>
        </p:nvSpPr>
        <p:spPr>
          <a:xfrm>
            <a:off x="8549005"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smtClean="0">
                <a:ln>
                  <a:solidFill>
                    <a:schemeClr val="bg1"/>
                  </a:solidFill>
                </a:ln>
                <a:solidFill>
                  <a:schemeClr val="bg1"/>
                </a:solidFill>
              </a:rPr>
              <a:t>考点</a:t>
            </a:r>
            <a:r>
              <a:rPr lang="en-US" altLang="zh-CN" sz="1400" smtClean="0">
                <a:ln>
                  <a:solidFill>
                    <a:schemeClr val="bg1"/>
                  </a:solidFill>
                </a:ln>
                <a:solidFill>
                  <a:schemeClr val="bg1"/>
                </a:solidFill>
              </a:rPr>
              <a:t>1</a:t>
            </a:r>
            <a:endParaRPr lang="zh-CN" altLang="en-US" sz="1400">
              <a:ln>
                <a:solidFill>
                  <a:schemeClr val="bg1"/>
                </a:solidFill>
              </a:ln>
              <a:solidFill>
                <a:schemeClr val="bg1"/>
              </a:solidFill>
            </a:endParaRPr>
          </a:p>
        </p:txBody>
      </p:sp>
      <p:sp>
        <p:nvSpPr>
          <p:cNvPr id="11" name="圆角矩形 10">
            <a:hlinkClick r:id="rId2" action="ppaction://hlinksldjump"/>
          </p:cNvPr>
          <p:cNvSpPr/>
          <p:nvPr userDrawn="1"/>
        </p:nvSpPr>
        <p:spPr>
          <a:xfrm>
            <a:off x="9656445"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smtClean="0">
                <a:ln>
                  <a:solidFill>
                    <a:schemeClr val="bg1"/>
                  </a:solidFill>
                </a:ln>
                <a:solidFill>
                  <a:schemeClr val="bg1"/>
                </a:solidFill>
              </a:rPr>
              <a:t>考点</a:t>
            </a:r>
            <a:r>
              <a:rPr lang="en-US" altLang="zh-CN" sz="1400" smtClean="0">
                <a:ln>
                  <a:solidFill>
                    <a:schemeClr val="bg1"/>
                  </a:solidFill>
                </a:ln>
                <a:solidFill>
                  <a:schemeClr val="bg1"/>
                </a:solidFill>
              </a:rPr>
              <a:t>2</a:t>
            </a:r>
            <a:endParaRPr lang="zh-CN" altLang="en-US" sz="1400">
              <a:ln>
                <a:solidFill>
                  <a:schemeClr val="bg1"/>
                </a:solidFill>
              </a:ln>
              <a:solidFill>
                <a:schemeClr val="bg1"/>
              </a:solidFill>
            </a:endParaRPr>
          </a:p>
        </p:txBody>
      </p:sp>
      <p:sp>
        <p:nvSpPr>
          <p:cNvPr id="12" name="圆角矩形 11">
            <a:hlinkClick action="ppaction://hlinksldjump?num=29"/>
          </p:cNvPr>
          <p:cNvSpPr/>
          <p:nvPr userDrawn="1"/>
        </p:nvSpPr>
        <p:spPr>
          <a:xfrm>
            <a:off x="10763885"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smtClean="0">
                <a:ln>
                  <a:solidFill>
                    <a:schemeClr val="bg1"/>
                  </a:solidFill>
                </a:ln>
                <a:solidFill>
                  <a:schemeClr val="bg1"/>
                </a:solidFill>
              </a:rPr>
              <a:t>考点</a:t>
            </a:r>
            <a:r>
              <a:rPr lang="en-US" altLang="zh-CN" sz="1400" smtClean="0">
                <a:ln>
                  <a:solidFill>
                    <a:schemeClr val="bg1"/>
                  </a:solidFill>
                </a:ln>
                <a:solidFill>
                  <a:schemeClr val="bg1"/>
                </a:solidFill>
              </a:rPr>
              <a:t>3</a:t>
            </a:r>
            <a:endParaRPr lang="zh-CN" altLang="en-US" sz="1400">
              <a:ln>
                <a:solidFill>
                  <a:schemeClr val="bg1"/>
                </a:solidFill>
              </a:ln>
              <a:solidFill>
                <a:schemeClr val="bg1"/>
              </a:solidFill>
            </a:endParaRPr>
          </a:p>
        </p:txBody>
      </p:sp>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1_标题幻灯片">
    <p:spTree>
      <p:nvGrpSpPr>
        <p:cNvPr id="1" name=""/>
        <p:cNvGrpSpPr/>
        <p:nvPr/>
      </p:nvGrpSpPr>
      <p:grpSpPr>
        <a:xfrm>
          <a:off x="0" y="0"/>
          <a:ext cx="0" cy="0"/>
        </a:xfrm>
      </p:grpSpPr>
      <p:sp>
        <p:nvSpPr>
          <p:cNvPr id="11" name="矩形 10"/>
          <p:cNvSpPr/>
          <p:nvPr userDrawn="1"/>
        </p:nvSpPr>
        <p:spPr>
          <a:xfrm>
            <a:off x="0" y="5157192"/>
            <a:ext cx="12192000" cy="1700808"/>
          </a:xfrm>
          <a:prstGeom prst="rect">
            <a:avLst/>
          </a:prstGeom>
          <a:solidFill>
            <a:srgbClr val="E8F4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solidFill>
                  <a:sysClr val="windowText" lastClr="000000"/>
                </a:solidFill>
              </a:ln>
            </a:endParaRPr>
          </a:p>
        </p:txBody>
      </p:sp>
      <p:sp>
        <p:nvSpPr>
          <p:cNvPr id="9" name="圆角矩形 8">
            <a:hlinkClick r:id="rId1" action="ppaction://hlinksldjump"/>
          </p:cNvPr>
          <p:cNvSpPr/>
          <p:nvPr userDrawn="1"/>
        </p:nvSpPr>
        <p:spPr>
          <a:xfrm>
            <a:off x="8549005"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smtClean="0">
                <a:ln>
                  <a:solidFill>
                    <a:schemeClr val="bg1"/>
                  </a:solidFill>
                </a:ln>
                <a:solidFill>
                  <a:schemeClr val="bg1"/>
                </a:solidFill>
              </a:rPr>
              <a:t>考点</a:t>
            </a:r>
            <a:r>
              <a:rPr lang="en-US" altLang="zh-CN" sz="1400" smtClean="0">
                <a:ln>
                  <a:solidFill>
                    <a:schemeClr val="bg1"/>
                  </a:solidFill>
                </a:ln>
                <a:solidFill>
                  <a:schemeClr val="bg1"/>
                </a:solidFill>
              </a:rPr>
              <a:t>1</a:t>
            </a:r>
            <a:endParaRPr lang="zh-CN" altLang="en-US" sz="1400">
              <a:ln>
                <a:solidFill>
                  <a:schemeClr val="bg1"/>
                </a:solidFill>
              </a:ln>
              <a:solidFill>
                <a:schemeClr val="bg1"/>
              </a:solidFill>
            </a:endParaRPr>
          </a:p>
        </p:txBody>
      </p:sp>
      <p:sp>
        <p:nvSpPr>
          <p:cNvPr id="10" name="圆角矩形 9">
            <a:hlinkClick r:id="rId2" action="ppaction://hlinksldjump"/>
          </p:cNvPr>
          <p:cNvSpPr/>
          <p:nvPr userDrawn="1"/>
        </p:nvSpPr>
        <p:spPr>
          <a:xfrm>
            <a:off x="9656445"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smtClean="0">
                <a:ln>
                  <a:solidFill>
                    <a:schemeClr val="bg1"/>
                  </a:solidFill>
                </a:ln>
                <a:solidFill>
                  <a:schemeClr val="bg1"/>
                </a:solidFill>
              </a:rPr>
              <a:t>考点</a:t>
            </a:r>
            <a:r>
              <a:rPr lang="en-US" altLang="zh-CN" sz="1400" smtClean="0">
                <a:ln>
                  <a:solidFill>
                    <a:schemeClr val="bg1"/>
                  </a:solidFill>
                </a:ln>
                <a:solidFill>
                  <a:schemeClr val="bg1"/>
                </a:solidFill>
              </a:rPr>
              <a:t>2</a:t>
            </a:r>
            <a:endParaRPr lang="zh-CN" altLang="en-US" sz="1400">
              <a:ln>
                <a:solidFill>
                  <a:schemeClr val="bg1"/>
                </a:solidFill>
              </a:ln>
              <a:solidFill>
                <a:schemeClr val="bg1"/>
              </a:solidFill>
            </a:endParaRPr>
          </a:p>
        </p:txBody>
      </p:sp>
      <p:sp>
        <p:nvSpPr>
          <p:cNvPr id="12" name="圆角矩形 11">
            <a:hlinkClick action="ppaction://hlinksldjump?num=29"/>
          </p:cNvPr>
          <p:cNvSpPr/>
          <p:nvPr userDrawn="1"/>
        </p:nvSpPr>
        <p:spPr>
          <a:xfrm>
            <a:off x="10763885"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smtClean="0">
                <a:ln>
                  <a:solidFill>
                    <a:schemeClr val="bg1"/>
                  </a:solidFill>
                </a:ln>
                <a:solidFill>
                  <a:schemeClr val="bg1"/>
                </a:solidFill>
              </a:rPr>
              <a:t>考点</a:t>
            </a:r>
            <a:r>
              <a:rPr lang="en-US" altLang="zh-CN" sz="1400" smtClean="0">
                <a:ln>
                  <a:solidFill>
                    <a:schemeClr val="bg1"/>
                  </a:solidFill>
                </a:ln>
                <a:solidFill>
                  <a:schemeClr val="bg1"/>
                </a:solidFill>
              </a:rPr>
              <a:t>3</a:t>
            </a:r>
            <a:endParaRPr lang="zh-CN" altLang="en-US" sz="1400">
              <a:ln>
                <a:solidFill>
                  <a:schemeClr val="bg1"/>
                </a:solidFill>
              </a:ln>
              <a:solidFill>
                <a:schemeClr val="bg1"/>
              </a:solidFill>
            </a:endParaRPr>
          </a:p>
        </p:txBody>
      </p:sp>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2_标题幻灯片">
    <p:spTree>
      <p:nvGrpSpPr>
        <p:cNvPr id="1" name=""/>
        <p:cNvGrpSpPr/>
        <p:nvPr/>
      </p:nvGrpSpPr>
      <p:grpSpPr>
        <a:xfrm>
          <a:off x="0" y="0"/>
          <a:ext cx="0" cy="0"/>
        </a:xfrm>
      </p:grpSpPr>
      <p:sp>
        <p:nvSpPr>
          <p:cNvPr id="12" name="矩形 11"/>
          <p:cNvSpPr/>
          <p:nvPr userDrawn="1"/>
        </p:nvSpPr>
        <p:spPr>
          <a:xfrm>
            <a:off x="0" y="4615840"/>
            <a:ext cx="12192000" cy="2242160"/>
          </a:xfrm>
          <a:prstGeom prst="rect">
            <a:avLst/>
          </a:prstGeom>
          <a:solidFill>
            <a:srgbClr val="E8F4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solidFill>
                  <a:sysClr val="windowText" lastClr="000000"/>
                </a:solidFill>
              </a:ln>
            </a:endParaRPr>
          </a:p>
        </p:txBody>
      </p:sp>
      <p:sp>
        <p:nvSpPr>
          <p:cNvPr id="9" name="圆角矩形 8">
            <a:hlinkClick r:id="rId1" action="ppaction://hlinksldjump"/>
          </p:cNvPr>
          <p:cNvSpPr/>
          <p:nvPr userDrawn="1"/>
        </p:nvSpPr>
        <p:spPr>
          <a:xfrm>
            <a:off x="8549005"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smtClean="0">
                <a:ln>
                  <a:solidFill>
                    <a:schemeClr val="bg1"/>
                  </a:solidFill>
                </a:ln>
                <a:solidFill>
                  <a:schemeClr val="bg1"/>
                </a:solidFill>
              </a:rPr>
              <a:t>考点</a:t>
            </a:r>
            <a:r>
              <a:rPr lang="en-US" altLang="zh-CN" sz="1400" smtClean="0">
                <a:ln>
                  <a:solidFill>
                    <a:schemeClr val="bg1"/>
                  </a:solidFill>
                </a:ln>
                <a:solidFill>
                  <a:schemeClr val="bg1"/>
                </a:solidFill>
              </a:rPr>
              <a:t>1</a:t>
            </a:r>
            <a:endParaRPr lang="zh-CN" altLang="en-US" sz="1400">
              <a:ln>
                <a:solidFill>
                  <a:schemeClr val="bg1"/>
                </a:solidFill>
              </a:ln>
              <a:solidFill>
                <a:schemeClr val="bg1"/>
              </a:solidFill>
            </a:endParaRPr>
          </a:p>
        </p:txBody>
      </p:sp>
      <p:sp>
        <p:nvSpPr>
          <p:cNvPr id="10" name="圆角矩形 9">
            <a:hlinkClick r:id="rId2" action="ppaction://hlinksldjump"/>
          </p:cNvPr>
          <p:cNvSpPr/>
          <p:nvPr userDrawn="1"/>
        </p:nvSpPr>
        <p:spPr>
          <a:xfrm>
            <a:off x="9656445"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smtClean="0">
                <a:ln>
                  <a:solidFill>
                    <a:schemeClr val="bg1"/>
                  </a:solidFill>
                </a:ln>
                <a:solidFill>
                  <a:schemeClr val="bg1"/>
                </a:solidFill>
              </a:rPr>
              <a:t>考点</a:t>
            </a:r>
            <a:r>
              <a:rPr lang="en-US" altLang="zh-CN" sz="1400" smtClean="0">
                <a:ln>
                  <a:solidFill>
                    <a:schemeClr val="bg1"/>
                  </a:solidFill>
                </a:ln>
                <a:solidFill>
                  <a:schemeClr val="bg1"/>
                </a:solidFill>
              </a:rPr>
              <a:t>2</a:t>
            </a:r>
            <a:endParaRPr lang="zh-CN" altLang="en-US" sz="1400">
              <a:ln>
                <a:solidFill>
                  <a:schemeClr val="bg1"/>
                </a:solidFill>
              </a:ln>
              <a:solidFill>
                <a:schemeClr val="bg1"/>
              </a:solidFill>
            </a:endParaRPr>
          </a:p>
        </p:txBody>
      </p:sp>
      <p:sp>
        <p:nvSpPr>
          <p:cNvPr id="11" name="圆角矩形 10">
            <a:hlinkClick action="ppaction://hlinksldjump?num=29"/>
          </p:cNvPr>
          <p:cNvSpPr/>
          <p:nvPr userDrawn="1"/>
        </p:nvSpPr>
        <p:spPr>
          <a:xfrm>
            <a:off x="10763885"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smtClean="0">
                <a:ln>
                  <a:solidFill>
                    <a:schemeClr val="bg1"/>
                  </a:solidFill>
                </a:ln>
                <a:solidFill>
                  <a:schemeClr val="bg1"/>
                </a:solidFill>
              </a:rPr>
              <a:t>考点</a:t>
            </a:r>
            <a:r>
              <a:rPr lang="en-US" altLang="zh-CN" sz="1400" smtClean="0">
                <a:ln>
                  <a:solidFill>
                    <a:schemeClr val="bg1"/>
                  </a:solidFill>
                </a:ln>
                <a:solidFill>
                  <a:schemeClr val="bg1"/>
                </a:solidFill>
              </a:rPr>
              <a:t>3</a:t>
            </a:r>
            <a:endParaRPr lang="zh-CN" altLang="en-US" sz="1400">
              <a:ln>
                <a:solidFill>
                  <a:schemeClr val="bg1"/>
                </a:solidFill>
              </a:ln>
              <a:solidFill>
                <a:schemeClr val="bg1"/>
              </a:solidFill>
            </a:endParaRPr>
          </a:p>
        </p:txBody>
      </p:sp>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7_标题幻灯片">
    <p:spTree>
      <p:nvGrpSpPr>
        <p:cNvPr id="1" name=""/>
        <p:cNvGrpSpPr/>
        <p:nvPr/>
      </p:nvGrpSpPr>
      <p:grpSpPr>
        <a:xfrm>
          <a:off x="0" y="0"/>
          <a:ext cx="0" cy="0"/>
        </a:xfrm>
      </p:grpSpPr>
      <p:sp>
        <p:nvSpPr>
          <p:cNvPr id="12" name="矩形 11"/>
          <p:cNvSpPr/>
          <p:nvPr userDrawn="1"/>
        </p:nvSpPr>
        <p:spPr>
          <a:xfrm>
            <a:off x="0" y="4057902"/>
            <a:ext cx="12192000" cy="2800097"/>
          </a:xfrm>
          <a:prstGeom prst="rect">
            <a:avLst/>
          </a:prstGeom>
          <a:solidFill>
            <a:srgbClr val="E8F4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solidFill>
                  <a:sysClr val="windowText" lastClr="000000"/>
                </a:solidFill>
              </a:ln>
            </a:endParaRPr>
          </a:p>
        </p:txBody>
      </p:sp>
      <p:sp>
        <p:nvSpPr>
          <p:cNvPr id="9" name="圆角矩形 8">
            <a:hlinkClick r:id="rId1" action="ppaction://hlinksldjump"/>
          </p:cNvPr>
          <p:cNvSpPr/>
          <p:nvPr userDrawn="1"/>
        </p:nvSpPr>
        <p:spPr>
          <a:xfrm>
            <a:off x="8549005"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smtClean="0">
                <a:ln>
                  <a:solidFill>
                    <a:schemeClr val="bg1"/>
                  </a:solidFill>
                </a:ln>
                <a:solidFill>
                  <a:schemeClr val="bg1"/>
                </a:solidFill>
              </a:rPr>
              <a:t>考点</a:t>
            </a:r>
            <a:r>
              <a:rPr lang="en-US" altLang="zh-CN" sz="1400" smtClean="0">
                <a:ln>
                  <a:solidFill>
                    <a:schemeClr val="bg1"/>
                  </a:solidFill>
                </a:ln>
                <a:solidFill>
                  <a:schemeClr val="bg1"/>
                </a:solidFill>
              </a:rPr>
              <a:t>1</a:t>
            </a:r>
            <a:endParaRPr lang="zh-CN" altLang="en-US" sz="1400">
              <a:ln>
                <a:solidFill>
                  <a:schemeClr val="bg1"/>
                </a:solidFill>
              </a:ln>
              <a:solidFill>
                <a:schemeClr val="bg1"/>
              </a:solidFill>
            </a:endParaRPr>
          </a:p>
        </p:txBody>
      </p:sp>
      <p:sp>
        <p:nvSpPr>
          <p:cNvPr id="10" name="圆角矩形 9">
            <a:hlinkClick r:id="rId2" action="ppaction://hlinksldjump"/>
          </p:cNvPr>
          <p:cNvSpPr/>
          <p:nvPr userDrawn="1"/>
        </p:nvSpPr>
        <p:spPr>
          <a:xfrm>
            <a:off x="9656445"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smtClean="0">
                <a:ln>
                  <a:solidFill>
                    <a:schemeClr val="bg1"/>
                  </a:solidFill>
                </a:ln>
                <a:solidFill>
                  <a:schemeClr val="bg1"/>
                </a:solidFill>
              </a:rPr>
              <a:t>考点</a:t>
            </a:r>
            <a:r>
              <a:rPr lang="en-US" altLang="zh-CN" sz="1400" smtClean="0">
                <a:ln>
                  <a:solidFill>
                    <a:schemeClr val="bg1"/>
                  </a:solidFill>
                </a:ln>
                <a:solidFill>
                  <a:schemeClr val="bg1"/>
                </a:solidFill>
              </a:rPr>
              <a:t>2</a:t>
            </a:r>
            <a:endParaRPr lang="zh-CN" altLang="en-US" sz="1400">
              <a:ln>
                <a:solidFill>
                  <a:schemeClr val="bg1"/>
                </a:solidFill>
              </a:ln>
              <a:solidFill>
                <a:schemeClr val="bg1"/>
              </a:solidFill>
            </a:endParaRPr>
          </a:p>
        </p:txBody>
      </p:sp>
      <p:sp>
        <p:nvSpPr>
          <p:cNvPr id="11" name="圆角矩形 10">
            <a:hlinkClick action="ppaction://hlinksldjump?num=29"/>
          </p:cNvPr>
          <p:cNvSpPr/>
          <p:nvPr userDrawn="1"/>
        </p:nvSpPr>
        <p:spPr>
          <a:xfrm>
            <a:off x="10763885"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smtClean="0">
                <a:ln>
                  <a:solidFill>
                    <a:schemeClr val="bg1"/>
                  </a:solidFill>
                </a:ln>
                <a:solidFill>
                  <a:schemeClr val="bg1"/>
                </a:solidFill>
              </a:rPr>
              <a:t>考点</a:t>
            </a:r>
            <a:r>
              <a:rPr lang="en-US" altLang="zh-CN" sz="1400" smtClean="0">
                <a:ln>
                  <a:solidFill>
                    <a:schemeClr val="bg1"/>
                  </a:solidFill>
                </a:ln>
                <a:solidFill>
                  <a:schemeClr val="bg1"/>
                </a:solidFill>
              </a:rPr>
              <a:t>3</a:t>
            </a:r>
            <a:endParaRPr lang="zh-CN" altLang="en-US" sz="1400">
              <a:ln>
                <a:solidFill>
                  <a:schemeClr val="bg1"/>
                </a:solidFill>
              </a:ln>
              <a:solidFill>
                <a:schemeClr val="bg1"/>
              </a:solidFill>
            </a:endParaRPr>
          </a:p>
        </p:txBody>
      </p:sp>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4_标题幻灯片">
    <p:spTree>
      <p:nvGrpSpPr>
        <p:cNvPr id="1" name=""/>
        <p:cNvGrpSpPr/>
        <p:nvPr/>
      </p:nvGrpSpPr>
      <p:grpSpPr>
        <a:xfrm>
          <a:off x="0" y="0"/>
          <a:ext cx="0" cy="0"/>
        </a:xfrm>
      </p:grpSpPr>
      <p:sp>
        <p:nvSpPr>
          <p:cNvPr id="11" name="矩形 10"/>
          <p:cNvSpPr/>
          <p:nvPr userDrawn="1"/>
        </p:nvSpPr>
        <p:spPr>
          <a:xfrm>
            <a:off x="0" y="3505783"/>
            <a:ext cx="12192000" cy="3352216"/>
          </a:xfrm>
          <a:prstGeom prst="rect">
            <a:avLst/>
          </a:prstGeom>
          <a:solidFill>
            <a:srgbClr val="E8F4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solidFill>
                  <a:sysClr val="windowText" lastClr="000000"/>
                </a:solidFill>
              </a:ln>
            </a:endParaRPr>
          </a:p>
        </p:txBody>
      </p:sp>
      <p:sp>
        <p:nvSpPr>
          <p:cNvPr id="9" name="圆角矩形 8">
            <a:hlinkClick r:id="rId1" action="ppaction://hlinksldjump"/>
          </p:cNvPr>
          <p:cNvSpPr/>
          <p:nvPr userDrawn="1"/>
        </p:nvSpPr>
        <p:spPr>
          <a:xfrm>
            <a:off x="8549005"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smtClean="0">
                <a:ln>
                  <a:solidFill>
                    <a:schemeClr val="bg1"/>
                  </a:solidFill>
                </a:ln>
                <a:solidFill>
                  <a:schemeClr val="bg1"/>
                </a:solidFill>
              </a:rPr>
              <a:t>考点</a:t>
            </a:r>
            <a:r>
              <a:rPr lang="en-US" altLang="zh-CN" sz="1400" smtClean="0">
                <a:ln>
                  <a:solidFill>
                    <a:schemeClr val="bg1"/>
                  </a:solidFill>
                </a:ln>
                <a:solidFill>
                  <a:schemeClr val="bg1"/>
                </a:solidFill>
              </a:rPr>
              <a:t>1</a:t>
            </a:r>
            <a:endParaRPr lang="zh-CN" altLang="en-US" sz="1400">
              <a:ln>
                <a:solidFill>
                  <a:schemeClr val="bg1"/>
                </a:solidFill>
              </a:ln>
              <a:solidFill>
                <a:schemeClr val="bg1"/>
              </a:solidFill>
            </a:endParaRPr>
          </a:p>
        </p:txBody>
      </p:sp>
      <p:sp>
        <p:nvSpPr>
          <p:cNvPr id="10" name="圆角矩形 9">
            <a:hlinkClick r:id="rId2" action="ppaction://hlinksldjump"/>
          </p:cNvPr>
          <p:cNvSpPr/>
          <p:nvPr userDrawn="1"/>
        </p:nvSpPr>
        <p:spPr>
          <a:xfrm>
            <a:off x="9656445"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smtClean="0">
                <a:ln>
                  <a:solidFill>
                    <a:schemeClr val="bg1"/>
                  </a:solidFill>
                </a:ln>
                <a:solidFill>
                  <a:schemeClr val="bg1"/>
                </a:solidFill>
              </a:rPr>
              <a:t>考点</a:t>
            </a:r>
            <a:r>
              <a:rPr lang="en-US" altLang="zh-CN" sz="1400" smtClean="0">
                <a:ln>
                  <a:solidFill>
                    <a:schemeClr val="bg1"/>
                  </a:solidFill>
                </a:ln>
                <a:solidFill>
                  <a:schemeClr val="bg1"/>
                </a:solidFill>
              </a:rPr>
              <a:t>2</a:t>
            </a:r>
            <a:endParaRPr lang="zh-CN" altLang="en-US" sz="1400">
              <a:ln>
                <a:solidFill>
                  <a:schemeClr val="bg1"/>
                </a:solidFill>
              </a:ln>
              <a:solidFill>
                <a:schemeClr val="bg1"/>
              </a:solidFill>
            </a:endParaRPr>
          </a:p>
        </p:txBody>
      </p:sp>
      <p:sp>
        <p:nvSpPr>
          <p:cNvPr id="12" name="圆角矩形 11">
            <a:hlinkClick action="ppaction://hlinksldjump?num=29"/>
          </p:cNvPr>
          <p:cNvSpPr/>
          <p:nvPr userDrawn="1"/>
        </p:nvSpPr>
        <p:spPr>
          <a:xfrm>
            <a:off x="10763885"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smtClean="0">
                <a:ln>
                  <a:solidFill>
                    <a:schemeClr val="bg1"/>
                  </a:solidFill>
                </a:ln>
                <a:solidFill>
                  <a:schemeClr val="bg1"/>
                </a:solidFill>
              </a:rPr>
              <a:t>考点</a:t>
            </a:r>
            <a:r>
              <a:rPr lang="en-US" altLang="zh-CN" sz="1400" smtClean="0">
                <a:ln>
                  <a:solidFill>
                    <a:schemeClr val="bg1"/>
                  </a:solidFill>
                </a:ln>
                <a:solidFill>
                  <a:schemeClr val="bg1"/>
                </a:solidFill>
              </a:rPr>
              <a:t>3</a:t>
            </a:r>
            <a:endParaRPr lang="zh-CN" altLang="en-US" sz="1400">
              <a:ln>
                <a:solidFill>
                  <a:schemeClr val="bg1"/>
                </a:solidFill>
              </a:ln>
              <a:solidFill>
                <a:schemeClr val="bg1"/>
              </a:solidFill>
            </a:endParaRPr>
          </a:p>
        </p:txBody>
      </p:sp>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8_标题幻灯片">
    <p:spTree>
      <p:nvGrpSpPr>
        <p:cNvPr id="1" name=""/>
        <p:cNvGrpSpPr/>
        <p:nvPr/>
      </p:nvGrpSpPr>
      <p:grpSpPr>
        <a:xfrm>
          <a:off x="0" y="0"/>
          <a:ext cx="0" cy="0"/>
        </a:xfrm>
      </p:grpSpPr>
      <p:sp>
        <p:nvSpPr>
          <p:cNvPr id="13" name="矩形 12"/>
          <p:cNvSpPr/>
          <p:nvPr userDrawn="1"/>
        </p:nvSpPr>
        <p:spPr>
          <a:xfrm>
            <a:off x="0" y="2953922"/>
            <a:ext cx="12192000" cy="3904078"/>
          </a:xfrm>
          <a:prstGeom prst="rect">
            <a:avLst/>
          </a:prstGeom>
          <a:solidFill>
            <a:srgbClr val="E8F4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solidFill>
                  <a:sysClr val="windowText" lastClr="000000"/>
                </a:solidFill>
              </a:ln>
            </a:endParaRPr>
          </a:p>
        </p:txBody>
      </p:sp>
      <p:sp>
        <p:nvSpPr>
          <p:cNvPr id="9" name="圆角矩形 8">
            <a:hlinkClick r:id="rId1" action="ppaction://hlinksldjump"/>
          </p:cNvPr>
          <p:cNvSpPr/>
          <p:nvPr userDrawn="1"/>
        </p:nvSpPr>
        <p:spPr>
          <a:xfrm>
            <a:off x="8549005"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smtClean="0">
                <a:ln>
                  <a:solidFill>
                    <a:schemeClr val="bg1"/>
                  </a:solidFill>
                </a:ln>
                <a:solidFill>
                  <a:schemeClr val="bg1"/>
                </a:solidFill>
              </a:rPr>
              <a:t>考点</a:t>
            </a:r>
            <a:r>
              <a:rPr lang="en-US" altLang="zh-CN" sz="1400" smtClean="0">
                <a:ln>
                  <a:solidFill>
                    <a:schemeClr val="bg1"/>
                  </a:solidFill>
                </a:ln>
                <a:solidFill>
                  <a:schemeClr val="bg1"/>
                </a:solidFill>
              </a:rPr>
              <a:t>1</a:t>
            </a:r>
            <a:endParaRPr lang="zh-CN" altLang="en-US" sz="1400">
              <a:ln>
                <a:solidFill>
                  <a:schemeClr val="bg1"/>
                </a:solidFill>
              </a:ln>
              <a:solidFill>
                <a:schemeClr val="bg1"/>
              </a:solidFill>
            </a:endParaRPr>
          </a:p>
        </p:txBody>
      </p:sp>
      <p:sp>
        <p:nvSpPr>
          <p:cNvPr id="10" name="圆角矩形 9">
            <a:hlinkClick r:id="rId2" action="ppaction://hlinksldjump"/>
          </p:cNvPr>
          <p:cNvSpPr/>
          <p:nvPr userDrawn="1"/>
        </p:nvSpPr>
        <p:spPr>
          <a:xfrm>
            <a:off x="9656445"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smtClean="0">
                <a:ln>
                  <a:solidFill>
                    <a:schemeClr val="bg1"/>
                  </a:solidFill>
                </a:ln>
                <a:solidFill>
                  <a:schemeClr val="bg1"/>
                </a:solidFill>
              </a:rPr>
              <a:t>考点</a:t>
            </a:r>
            <a:r>
              <a:rPr lang="en-US" altLang="zh-CN" sz="1400" smtClean="0">
                <a:ln>
                  <a:solidFill>
                    <a:schemeClr val="bg1"/>
                  </a:solidFill>
                </a:ln>
                <a:solidFill>
                  <a:schemeClr val="bg1"/>
                </a:solidFill>
              </a:rPr>
              <a:t>2</a:t>
            </a:r>
            <a:endParaRPr lang="zh-CN" altLang="en-US" sz="1400">
              <a:ln>
                <a:solidFill>
                  <a:schemeClr val="bg1"/>
                </a:solidFill>
              </a:ln>
              <a:solidFill>
                <a:schemeClr val="bg1"/>
              </a:solidFill>
            </a:endParaRPr>
          </a:p>
        </p:txBody>
      </p:sp>
      <p:sp>
        <p:nvSpPr>
          <p:cNvPr id="11" name="圆角矩形 10">
            <a:hlinkClick action="ppaction://hlinksldjump?num=29"/>
          </p:cNvPr>
          <p:cNvSpPr/>
          <p:nvPr userDrawn="1"/>
        </p:nvSpPr>
        <p:spPr>
          <a:xfrm>
            <a:off x="10763885"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smtClean="0">
                <a:ln>
                  <a:solidFill>
                    <a:schemeClr val="bg1"/>
                  </a:solidFill>
                </a:ln>
                <a:solidFill>
                  <a:schemeClr val="bg1"/>
                </a:solidFill>
              </a:rPr>
              <a:t>考点</a:t>
            </a:r>
            <a:r>
              <a:rPr lang="en-US" altLang="zh-CN" sz="1400" smtClean="0">
                <a:ln>
                  <a:solidFill>
                    <a:schemeClr val="bg1"/>
                  </a:solidFill>
                </a:ln>
                <a:solidFill>
                  <a:schemeClr val="bg1"/>
                </a:solidFill>
              </a:rPr>
              <a:t>3</a:t>
            </a:r>
            <a:endParaRPr lang="zh-CN" altLang="en-US" sz="1400">
              <a:ln>
                <a:solidFill>
                  <a:schemeClr val="bg1"/>
                </a:solidFill>
              </a:ln>
              <a:solidFill>
                <a:schemeClr val="bg1"/>
              </a:solidFill>
            </a:endParaRPr>
          </a:p>
        </p:txBody>
      </p:sp>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5_标题幻灯片">
    <p:spTree>
      <p:nvGrpSpPr>
        <p:cNvPr id="1" name=""/>
        <p:cNvGrpSpPr/>
        <p:nvPr/>
      </p:nvGrpSpPr>
      <p:grpSpPr>
        <a:xfrm>
          <a:off x="0" y="0"/>
          <a:ext cx="0" cy="0"/>
        </a:xfrm>
      </p:grpSpPr>
      <p:sp>
        <p:nvSpPr>
          <p:cNvPr id="12" name="矩形 11"/>
          <p:cNvSpPr/>
          <p:nvPr userDrawn="1"/>
        </p:nvSpPr>
        <p:spPr>
          <a:xfrm>
            <a:off x="0" y="2413194"/>
            <a:ext cx="12192000" cy="4444806"/>
          </a:xfrm>
          <a:prstGeom prst="rect">
            <a:avLst/>
          </a:prstGeom>
          <a:solidFill>
            <a:srgbClr val="E8F4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solidFill>
                  <a:sysClr val="windowText" lastClr="000000"/>
                </a:solidFill>
              </a:ln>
            </a:endParaRPr>
          </a:p>
        </p:txBody>
      </p:sp>
      <p:sp>
        <p:nvSpPr>
          <p:cNvPr id="9" name="圆角矩形 8">
            <a:hlinkClick r:id="rId1" action="ppaction://hlinksldjump"/>
          </p:cNvPr>
          <p:cNvSpPr/>
          <p:nvPr userDrawn="1"/>
        </p:nvSpPr>
        <p:spPr>
          <a:xfrm>
            <a:off x="8549005"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smtClean="0">
                <a:ln>
                  <a:solidFill>
                    <a:schemeClr val="bg1"/>
                  </a:solidFill>
                </a:ln>
                <a:solidFill>
                  <a:schemeClr val="bg1"/>
                </a:solidFill>
              </a:rPr>
              <a:t>考点</a:t>
            </a:r>
            <a:r>
              <a:rPr lang="en-US" altLang="zh-CN" sz="1400" smtClean="0">
                <a:ln>
                  <a:solidFill>
                    <a:schemeClr val="bg1"/>
                  </a:solidFill>
                </a:ln>
                <a:solidFill>
                  <a:schemeClr val="bg1"/>
                </a:solidFill>
              </a:rPr>
              <a:t>1</a:t>
            </a:r>
            <a:endParaRPr lang="zh-CN" altLang="en-US" sz="1400">
              <a:ln>
                <a:solidFill>
                  <a:schemeClr val="bg1"/>
                </a:solidFill>
              </a:ln>
              <a:solidFill>
                <a:schemeClr val="bg1"/>
              </a:solidFill>
            </a:endParaRPr>
          </a:p>
        </p:txBody>
      </p:sp>
      <p:sp>
        <p:nvSpPr>
          <p:cNvPr id="10" name="圆角矩形 9">
            <a:hlinkClick r:id="rId2" action="ppaction://hlinksldjump"/>
          </p:cNvPr>
          <p:cNvSpPr/>
          <p:nvPr userDrawn="1"/>
        </p:nvSpPr>
        <p:spPr>
          <a:xfrm>
            <a:off x="9656445"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smtClean="0">
                <a:ln>
                  <a:solidFill>
                    <a:schemeClr val="bg1"/>
                  </a:solidFill>
                </a:ln>
                <a:solidFill>
                  <a:schemeClr val="bg1"/>
                </a:solidFill>
              </a:rPr>
              <a:t>考点</a:t>
            </a:r>
            <a:r>
              <a:rPr lang="en-US" altLang="zh-CN" sz="1400" smtClean="0">
                <a:ln>
                  <a:solidFill>
                    <a:schemeClr val="bg1"/>
                  </a:solidFill>
                </a:ln>
                <a:solidFill>
                  <a:schemeClr val="bg1"/>
                </a:solidFill>
              </a:rPr>
              <a:t>2</a:t>
            </a:r>
            <a:endParaRPr lang="zh-CN" altLang="en-US" sz="1400">
              <a:ln>
                <a:solidFill>
                  <a:schemeClr val="bg1"/>
                </a:solidFill>
              </a:ln>
              <a:solidFill>
                <a:schemeClr val="bg1"/>
              </a:solidFill>
            </a:endParaRPr>
          </a:p>
        </p:txBody>
      </p:sp>
      <p:sp>
        <p:nvSpPr>
          <p:cNvPr id="11" name="圆角矩形 10">
            <a:hlinkClick action="ppaction://hlinksldjump?num=29"/>
          </p:cNvPr>
          <p:cNvSpPr/>
          <p:nvPr userDrawn="1"/>
        </p:nvSpPr>
        <p:spPr>
          <a:xfrm>
            <a:off x="10763885"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smtClean="0">
                <a:ln>
                  <a:solidFill>
                    <a:schemeClr val="bg1"/>
                  </a:solidFill>
                </a:ln>
                <a:solidFill>
                  <a:schemeClr val="bg1"/>
                </a:solidFill>
              </a:rPr>
              <a:t>考点</a:t>
            </a:r>
            <a:r>
              <a:rPr lang="en-US" altLang="zh-CN" sz="1400" smtClean="0">
                <a:ln>
                  <a:solidFill>
                    <a:schemeClr val="bg1"/>
                  </a:solidFill>
                </a:ln>
                <a:solidFill>
                  <a:schemeClr val="bg1"/>
                </a:solidFill>
              </a:rPr>
              <a:t>3</a:t>
            </a:r>
            <a:endParaRPr lang="zh-CN" altLang="en-US" sz="1400">
              <a:ln>
                <a:solidFill>
                  <a:schemeClr val="bg1"/>
                </a:solidFill>
              </a:ln>
              <a:solidFill>
                <a:schemeClr val="bg1"/>
              </a:solidFill>
            </a:endParaRPr>
          </a:p>
        </p:txBody>
      </p:sp>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标题和内容">
    <p:spTree>
      <p:nvGrpSpPr>
        <p:cNvPr id="1" name=""/>
        <p:cNvGrpSpPr/>
        <p:nvPr/>
      </p:nvGrpSpPr>
      <p:grpSpPr>
        <a:xfrm>
          <a:off x="0" y="0"/>
          <a:ext cx="0" cy="0"/>
        </a:xfrm>
      </p:grpSpPr>
      <p:sp>
        <p:nvSpPr>
          <p:cNvPr id="10" name="矩形 9"/>
          <p:cNvSpPr/>
          <p:nvPr userDrawn="1"/>
        </p:nvSpPr>
        <p:spPr>
          <a:xfrm>
            <a:off x="0" y="1874469"/>
            <a:ext cx="12192000" cy="4983529"/>
          </a:xfrm>
          <a:prstGeom prst="rect">
            <a:avLst/>
          </a:prstGeom>
          <a:solidFill>
            <a:srgbClr val="E8F4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solidFill>
                  <a:sysClr val="windowText" lastClr="000000"/>
                </a:solidFill>
              </a:ln>
            </a:endParaRPr>
          </a:p>
        </p:txBody>
      </p:sp>
      <p:sp>
        <p:nvSpPr>
          <p:cNvPr id="8" name="圆角矩形 7">
            <a:hlinkClick r:id="rId1" action="ppaction://hlinksldjump"/>
          </p:cNvPr>
          <p:cNvSpPr/>
          <p:nvPr userDrawn="1"/>
        </p:nvSpPr>
        <p:spPr>
          <a:xfrm>
            <a:off x="8549005"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smtClean="0">
                <a:ln>
                  <a:solidFill>
                    <a:schemeClr val="bg1"/>
                  </a:solidFill>
                </a:ln>
                <a:solidFill>
                  <a:schemeClr val="bg1"/>
                </a:solidFill>
              </a:rPr>
              <a:t>考点</a:t>
            </a:r>
            <a:r>
              <a:rPr lang="en-US" altLang="zh-CN" sz="1400" smtClean="0">
                <a:ln>
                  <a:solidFill>
                    <a:schemeClr val="bg1"/>
                  </a:solidFill>
                </a:ln>
                <a:solidFill>
                  <a:schemeClr val="bg1"/>
                </a:solidFill>
              </a:rPr>
              <a:t>1</a:t>
            </a:r>
            <a:endParaRPr lang="zh-CN" altLang="en-US" sz="1400">
              <a:ln>
                <a:solidFill>
                  <a:schemeClr val="bg1"/>
                </a:solidFill>
              </a:ln>
              <a:solidFill>
                <a:schemeClr val="bg1"/>
              </a:solidFill>
            </a:endParaRPr>
          </a:p>
        </p:txBody>
      </p:sp>
      <p:sp>
        <p:nvSpPr>
          <p:cNvPr id="9" name="圆角矩形 8">
            <a:hlinkClick r:id="rId2" action="ppaction://hlinksldjump"/>
          </p:cNvPr>
          <p:cNvSpPr/>
          <p:nvPr userDrawn="1"/>
        </p:nvSpPr>
        <p:spPr>
          <a:xfrm>
            <a:off x="9656445"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smtClean="0">
                <a:ln>
                  <a:solidFill>
                    <a:schemeClr val="bg1"/>
                  </a:solidFill>
                </a:ln>
                <a:solidFill>
                  <a:schemeClr val="bg1"/>
                </a:solidFill>
              </a:rPr>
              <a:t>考点</a:t>
            </a:r>
            <a:r>
              <a:rPr lang="en-US" altLang="zh-CN" sz="1400" smtClean="0">
                <a:ln>
                  <a:solidFill>
                    <a:schemeClr val="bg1"/>
                  </a:solidFill>
                </a:ln>
                <a:solidFill>
                  <a:schemeClr val="bg1"/>
                </a:solidFill>
              </a:rPr>
              <a:t>2</a:t>
            </a:r>
            <a:endParaRPr lang="zh-CN" altLang="en-US" sz="1400">
              <a:ln>
                <a:solidFill>
                  <a:schemeClr val="bg1"/>
                </a:solidFill>
              </a:ln>
              <a:solidFill>
                <a:schemeClr val="bg1"/>
              </a:solidFill>
            </a:endParaRPr>
          </a:p>
        </p:txBody>
      </p:sp>
      <p:sp>
        <p:nvSpPr>
          <p:cNvPr id="11" name="圆角矩形 10">
            <a:hlinkClick action="ppaction://hlinksldjump?num=29"/>
          </p:cNvPr>
          <p:cNvSpPr/>
          <p:nvPr userDrawn="1"/>
        </p:nvSpPr>
        <p:spPr>
          <a:xfrm>
            <a:off x="10763885"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smtClean="0">
                <a:ln>
                  <a:solidFill>
                    <a:schemeClr val="bg1"/>
                  </a:solidFill>
                </a:ln>
                <a:solidFill>
                  <a:schemeClr val="bg1"/>
                </a:solidFill>
              </a:rPr>
              <a:t>考点</a:t>
            </a:r>
            <a:r>
              <a:rPr lang="en-US" altLang="zh-CN" sz="1400" smtClean="0">
                <a:ln>
                  <a:solidFill>
                    <a:schemeClr val="bg1"/>
                  </a:solidFill>
                </a:ln>
                <a:solidFill>
                  <a:schemeClr val="bg1"/>
                </a:solidFill>
              </a:rPr>
              <a:t>3</a:t>
            </a:r>
            <a:endParaRPr lang="zh-CN" altLang="en-US" sz="1400">
              <a:ln>
                <a:solidFill>
                  <a:schemeClr val="bg1"/>
                </a:solidFill>
              </a:ln>
              <a:solidFill>
                <a:schemeClr val="bg1"/>
              </a:solidFill>
            </a:endParaRPr>
          </a:p>
        </p:txBody>
      </p:sp>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标题和内容">
    <p:spTree>
      <p:nvGrpSpPr>
        <p:cNvPr id="1" name=""/>
        <p:cNvGrpSpPr/>
        <p:nvPr/>
      </p:nvGrpSpPr>
      <p:grpSpPr>
        <a:xfrm>
          <a:off x="0" y="0"/>
          <a:ext cx="0" cy="0"/>
        </a:xfrm>
      </p:grpSpPr>
      <p:sp>
        <p:nvSpPr>
          <p:cNvPr id="9" name="矩形 8"/>
          <p:cNvSpPr/>
          <p:nvPr userDrawn="1"/>
        </p:nvSpPr>
        <p:spPr>
          <a:xfrm>
            <a:off x="0" y="1287169"/>
            <a:ext cx="12192000" cy="5570829"/>
          </a:xfrm>
          <a:prstGeom prst="rect">
            <a:avLst/>
          </a:prstGeom>
          <a:solidFill>
            <a:srgbClr val="E8F4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solidFill>
                  <a:sysClr val="windowText" lastClr="000000"/>
                </a:solidFill>
              </a:ln>
            </a:endParaRPr>
          </a:p>
        </p:txBody>
      </p:sp>
      <p:sp>
        <p:nvSpPr>
          <p:cNvPr id="8" name="圆角矩形 7">
            <a:hlinkClick r:id="rId1" action="ppaction://hlinksldjump"/>
          </p:cNvPr>
          <p:cNvSpPr/>
          <p:nvPr userDrawn="1"/>
        </p:nvSpPr>
        <p:spPr>
          <a:xfrm>
            <a:off x="8549005"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smtClean="0">
                <a:ln>
                  <a:solidFill>
                    <a:schemeClr val="bg1"/>
                  </a:solidFill>
                </a:ln>
                <a:solidFill>
                  <a:schemeClr val="bg1"/>
                </a:solidFill>
              </a:rPr>
              <a:t>考点</a:t>
            </a:r>
            <a:r>
              <a:rPr lang="en-US" altLang="zh-CN" sz="1400" smtClean="0">
                <a:ln>
                  <a:solidFill>
                    <a:schemeClr val="bg1"/>
                  </a:solidFill>
                </a:ln>
                <a:solidFill>
                  <a:schemeClr val="bg1"/>
                </a:solidFill>
              </a:rPr>
              <a:t>1</a:t>
            </a:r>
            <a:endParaRPr lang="zh-CN" altLang="en-US" sz="1400">
              <a:ln>
                <a:solidFill>
                  <a:schemeClr val="bg1"/>
                </a:solidFill>
              </a:ln>
              <a:solidFill>
                <a:schemeClr val="bg1"/>
              </a:solidFill>
            </a:endParaRPr>
          </a:p>
        </p:txBody>
      </p:sp>
      <p:sp>
        <p:nvSpPr>
          <p:cNvPr id="10" name="圆角矩形 9">
            <a:hlinkClick r:id="rId2" action="ppaction://hlinksldjump"/>
          </p:cNvPr>
          <p:cNvSpPr/>
          <p:nvPr userDrawn="1"/>
        </p:nvSpPr>
        <p:spPr>
          <a:xfrm>
            <a:off x="9656445"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smtClean="0">
                <a:ln>
                  <a:solidFill>
                    <a:schemeClr val="bg1"/>
                  </a:solidFill>
                </a:ln>
                <a:solidFill>
                  <a:schemeClr val="bg1"/>
                </a:solidFill>
              </a:rPr>
              <a:t>考点</a:t>
            </a:r>
            <a:r>
              <a:rPr lang="en-US" altLang="zh-CN" sz="1400" smtClean="0">
                <a:ln>
                  <a:solidFill>
                    <a:schemeClr val="bg1"/>
                  </a:solidFill>
                </a:ln>
                <a:solidFill>
                  <a:schemeClr val="bg1"/>
                </a:solidFill>
              </a:rPr>
              <a:t>2</a:t>
            </a:r>
            <a:endParaRPr lang="zh-CN" altLang="en-US" sz="1400">
              <a:ln>
                <a:solidFill>
                  <a:schemeClr val="bg1"/>
                </a:solidFill>
              </a:ln>
              <a:solidFill>
                <a:schemeClr val="bg1"/>
              </a:solidFill>
            </a:endParaRPr>
          </a:p>
        </p:txBody>
      </p:sp>
      <p:sp>
        <p:nvSpPr>
          <p:cNvPr id="11" name="圆角矩形 10">
            <a:hlinkClick action="ppaction://hlinksldjump?num=29"/>
          </p:cNvPr>
          <p:cNvSpPr/>
          <p:nvPr userDrawn="1"/>
        </p:nvSpPr>
        <p:spPr>
          <a:xfrm>
            <a:off x="10763885"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smtClean="0">
                <a:ln>
                  <a:solidFill>
                    <a:schemeClr val="bg1"/>
                  </a:solidFill>
                </a:ln>
                <a:solidFill>
                  <a:schemeClr val="bg1"/>
                </a:solidFill>
              </a:rPr>
              <a:t>考点</a:t>
            </a:r>
            <a:r>
              <a:rPr lang="en-US" altLang="zh-CN" sz="1400" smtClean="0">
                <a:ln>
                  <a:solidFill>
                    <a:schemeClr val="bg1"/>
                  </a:solidFill>
                </a:ln>
                <a:solidFill>
                  <a:schemeClr val="bg1"/>
                </a:solidFill>
              </a:rPr>
              <a:t>3</a:t>
            </a:r>
            <a:endParaRPr lang="zh-CN" altLang="en-US" sz="1400">
              <a:ln>
                <a:solidFill>
                  <a:schemeClr val="bg1"/>
                </a:solidFill>
              </a:ln>
              <a:solidFill>
                <a:schemeClr val="bg1"/>
              </a:solidFill>
            </a:endParaRPr>
          </a:p>
        </p:txBody>
      </p:sp>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标题和内容">
    <p:spTree>
      <p:nvGrpSpPr>
        <p:cNvPr id="1" name=""/>
        <p:cNvGrpSpPr/>
        <p:nvPr/>
      </p:nvGrpSpPr>
      <p:grpSpPr>
        <a:xfrm>
          <a:off x="0" y="0"/>
          <a:ext cx="0" cy="0"/>
        </a:xfrm>
      </p:grpSpPr>
      <p:sp>
        <p:nvSpPr>
          <p:cNvPr id="2" name="矩形 1"/>
          <p:cNvSpPr/>
          <p:nvPr userDrawn="1"/>
        </p:nvSpPr>
        <p:spPr>
          <a:xfrm>
            <a:off x="0" y="0"/>
            <a:ext cx="12192000" cy="6858000"/>
          </a:xfrm>
          <a:prstGeom prst="rect">
            <a:avLst/>
          </a:prstGeom>
          <a:solidFill>
            <a:srgbClr val="E8F4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圆角矩形 7">
            <a:hlinkClick r:id="rId1" action="ppaction://hlinksldjump"/>
          </p:cNvPr>
          <p:cNvSpPr/>
          <p:nvPr userDrawn="1"/>
        </p:nvSpPr>
        <p:spPr>
          <a:xfrm>
            <a:off x="8549005"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smtClean="0">
                <a:ln>
                  <a:solidFill>
                    <a:schemeClr val="bg1"/>
                  </a:solidFill>
                </a:ln>
                <a:solidFill>
                  <a:schemeClr val="bg1"/>
                </a:solidFill>
              </a:rPr>
              <a:t>考点</a:t>
            </a:r>
            <a:r>
              <a:rPr lang="en-US" altLang="zh-CN" sz="1400" smtClean="0">
                <a:ln>
                  <a:solidFill>
                    <a:schemeClr val="bg1"/>
                  </a:solidFill>
                </a:ln>
                <a:solidFill>
                  <a:schemeClr val="bg1"/>
                </a:solidFill>
              </a:rPr>
              <a:t>1</a:t>
            </a:r>
            <a:endParaRPr lang="zh-CN" altLang="en-US" sz="1400">
              <a:ln>
                <a:solidFill>
                  <a:schemeClr val="bg1"/>
                </a:solidFill>
              </a:ln>
              <a:solidFill>
                <a:schemeClr val="bg1"/>
              </a:solidFill>
            </a:endParaRPr>
          </a:p>
        </p:txBody>
      </p:sp>
      <p:sp>
        <p:nvSpPr>
          <p:cNvPr id="9" name="圆角矩形 8">
            <a:hlinkClick r:id="rId2" action="ppaction://hlinksldjump"/>
          </p:cNvPr>
          <p:cNvSpPr/>
          <p:nvPr userDrawn="1"/>
        </p:nvSpPr>
        <p:spPr>
          <a:xfrm>
            <a:off x="9656445"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smtClean="0">
                <a:ln>
                  <a:solidFill>
                    <a:schemeClr val="bg1"/>
                  </a:solidFill>
                </a:ln>
                <a:solidFill>
                  <a:schemeClr val="bg1"/>
                </a:solidFill>
              </a:rPr>
              <a:t>考点</a:t>
            </a:r>
            <a:r>
              <a:rPr lang="en-US" altLang="zh-CN" sz="1400" smtClean="0">
                <a:ln>
                  <a:solidFill>
                    <a:schemeClr val="bg1"/>
                  </a:solidFill>
                </a:ln>
                <a:solidFill>
                  <a:schemeClr val="bg1"/>
                </a:solidFill>
              </a:rPr>
              <a:t>2</a:t>
            </a:r>
            <a:endParaRPr lang="zh-CN" altLang="en-US" sz="1400">
              <a:ln>
                <a:solidFill>
                  <a:schemeClr val="bg1"/>
                </a:solidFill>
              </a:ln>
              <a:solidFill>
                <a:schemeClr val="bg1"/>
              </a:solidFill>
            </a:endParaRPr>
          </a:p>
        </p:txBody>
      </p:sp>
      <p:sp>
        <p:nvSpPr>
          <p:cNvPr id="10" name="圆角矩形 9">
            <a:hlinkClick action="ppaction://hlinksldjump?num=29"/>
          </p:cNvPr>
          <p:cNvSpPr/>
          <p:nvPr userDrawn="1"/>
        </p:nvSpPr>
        <p:spPr>
          <a:xfrm>
            <a:off x="10763885"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smtClean="0">
                <a:ln>
                  <a:solidFill>
                    <a:schemeClr val="bg1"/>
                  </a:solidFill>
                </a:ln>
                <a:solidFill>
                  <a:schemeClr val="bg1"/>
                </a:solidFill>
              </a:rPr>
              <a:t>考点</a:t>
            </a:r>
            <a:r>
              <a:rPr lang="en-US" altLang="zh-CN" sz="1400" smtClean="0">
                <a:ln>
                  <a:solidFill>
                    <a:schemeClr val="bg1"/>
                  </a:solidFill>
                </a:ln>
                <a:solidFill>
                  <a:schemeClr val="bg1"/>
                </a:solidFill>
              </a:rPr>
              <a:t>3</a:t>
            </a:r>
            <a:endParaRPr lang="zh-CN" altLang="en-US" sz="1400">
              <a:ln>
                <a:solidFill>
                  <a:schemeClr val="bg1"/>
                </a:solidFill>
              </a:ln>
              <a:solidFill>
                <a:schemeClr val="bg1"/>
              </a:solidFill>
            </a:endParaRPr>
          </a:p>
        </p:txBody>
      </p:sp>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9_标题幻灯片">
    <p:spTree>
      <p:nvGrpSpPr>
        <p:cNvPr id="1" name=""/>
        <p:cNvGrpSpPr/>
        <p:nvPr/>
      </p:nvGrpSpPr>
      <p:grpSpPr>
        <a:xfrm>
          <a:off x="0" y="0"/>
          <a:ext cx="0" cy="0"/>
        </a:xfrm>
      </p:grpSpPr>
      <p:sp>
        <p:nvSpPr>
          <p:cNvPr id="4" name="矩形 3"/>
          <p:cNvSpPr/>
          <p:nvPr userDrawn="1"/>
        </p:nvSpPr>
        <p:spPr>
          <a:xfrm>
            <a:off x="0" y="5733256"/>
            <a:ext cx="12192000" cy="1124744"/>
          </a:xfrm>
          <a:prstGeom prst="rect">
            <a:avLst/>
          </a:prstGeom>
          <a:solidFill>
            <a:srgbClr val="E8F4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solidFill>
                  <a:sysClr val="windowText" lastClr="000000"/>
                </a:solidFill>
              </a:ln>
            </a:endParaRPr>
          </a:p>
        </p:txBody>
      </p:sp>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10_标题幻灯片">
    <p:spTree>
      <p:nvGrpSpPr>
        <p:cNvPr id="1" name=""/>
        <p:cNvGrpSpPr/>
        <p:nvPr/>
      </p:nvGrpSpPr>
      <p:grpSpPr>
        <a:xfrm>
          <a:off x="0" y="0"/>
          <a:ext cx="0" cy="0"/>
        </a:xfrm>
      </p:grpSpPr>
      <p:sp>
        <p:nvSpPr>
          <p:cNvPr id="4" name="矩形 3"/>
          <p:cNvSpPr/>
          <p:nvPr userDrawn="1"/>
        </p:nvSpPr>
        <p:spPr>
          <a:xfrm>
            <a:off x="0" y="5157192"/>
            <a:ext cx="12192000" cy="1700808"/>
          </a:xfrm>
          <a:prstGeom prst="rect">
            <a:avLst/>
          </a:prstGeom>
          <a:solidFill>
            <a:srgbClr val="E8F4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solidFill>
                  <a:sysClr val="windowText" lastClr="000000"/>
                </a:solidFill>
              </a:ln>
            </a:endParaRPr>
          </a:p>
        </p:txBody>
      </p:sp>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11_标题幻灯片">
    <p:spTree>
      <p:nvGrpSpPr>
        <p:cNvPr id="1" name=""/>
        <p:cNvGrpSpPr/>
        <p:nvPr/>
      </p:nvGrpSpPr>
      <p:grpSpPr>
        <a:xfrm>
          <a:off x="0" y="0"/>
          <a:ext cx="0" cy="0"/>
        </a:xfrm>
      </p:grpSpPr>
      <p:sp>
        <p:nvSpPr>
          <p:cNvPr id="4" name="矩形 3"/>
          <p:cNvSpPr/>
          <p:nvPr userDrawn="1"/>
        </p:nvSpPr>
        <p:spPr>
          <a:xfrm>
            <a:off x="0" y="4615840"/>
            <a:ext cx="12192000" cy="2242160"/>
          </a:xfrm>
          <a:prstGeom prst="rect">
            <a:avLst/>
          </a:prstGeom>
          <a:solidFill>
            <a:srgbClr val="E8F4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solidFill>
                  <a:sysClr val="windowText" lastClr="000000"/>
                </a:solidFill>
              </a:ln>
            </a:endParaRPr>
          </a:p>
        </p:txBody>
      </p:sp>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12_标题幻灯片">
    <p:spTree>
      <p:nvGrpSpPr>
        <p:cNvPr id="1" name=""/>
        <p:cNvGrpSpPr/>
        <p:nvPr/>
      </p:nvGrpSpPr>
      <p:grpSpPr>
        <a:xfrm>
          <a:off x="0" y="0"/>
          <a:ext cx="0" cy="0"/>
        </a:xfrm>
      </p:grpSpPr>
      <p:sp>
        <p:nvSpPr>
          <p:cNvPr id="4" name="矩形 3"/>
          <p:cNvSpPr/>
          <p:nvPr userDrawn="1"/>
        </p:nvSpPr>
        <p:spPr>
          <a:xfrm>
            <a:off x="0" y="4057902"/>
            <a:ext cx="12192000" cy="2800097"/>
          </a:xfrm>
          <a:prstGeom prst="rect">
            <a:avLst/>
          </a:prstGeom>
          <a:solidFill>
            <a:srgbClr val="E8F4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solidFill>
                  <a:sysClr val="windowText" lastClr="000000"/>
                </a:solidFill>
              </a:ln>
            </a:endParaRPr>
          </a:p>
        </p:txBody>
      </p:sp>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13_标题幻灯片">
    <p:spTree>
      <p:nvGrpSpPr>
        <p:cNvPr id="1" name=""/>
        <p:cNvGrpSpPr/>
        <p:nvPr/>
      </p:nvGrpSpPr>
      <p:grpSpPr>
        <a:xfrm>
          <a:off x="0" y="0"/>
          <a:ext cx="0" cy="0"/>
        </a:xfrm>
      </p:grpSpPr>
      <p:sp>
        <p:nvSpPr>
          <p:cNvPr id="4" name="矩形 3"/>
          <p:cNvSpPr/>
          <p:nvPr userDrawn="1"/>
        </p:nvSpPr>
        <p:spPr>
          <a:xfrm>
            <a:off x="0" y="3505783"/>
            <a:ext cx="12192000" cy="3352216"/>
          </a:xfrm>
          <a:prstGeom prst="rect">
            <a:avLst/>
          </a:prstGeom>
          <a:solidFill>
            <a:srgbClr val="E8F4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solidFill>
                  <a:sysClr val="windowText" lastClr="000000"/>
                </a:solidFill>
              </a:ln>
            </a:endParaRPr>
          </a:p>
        </p:txBody>
      </p:sp>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14_标题幻灯片">
    <p:spTree>
      <p:nvGrpSpPr>
        <p:cNvPr id="1" name=""/>
        <p:cNvGrpSpPr/>
        <p:nvPr/>
      </p:nvGrpSpPr>
      <p:grpSpPr>
        <a:xfrm>
          <a:off x="0" y="0"/>
          <a:ext cx="0" cy="0"/>
        </a:xfrm>
      </p:grpSpPr>
      <p:sp>
        <p:nvSpPr>
          <p:cNvPr id="4" name="矩形 3"/>
          <p:cNvSpPr/>
          <p:nvPr userDrawn="1"/>
        </p:nvSpPr>
        <p:spPr>
          <a:xfrm>
            <a:off x="0" y="2953922"/>
            <a:ext cx="12192000" cy="3904078"/>
          </a:xfrm>
          <a:prstGeom prst="rect">
            <a:avLst/>
          </a:prstGeom>
          <a:solidFill>
            <a:srgbClr val="E8F4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solidFill>
                  <a:sysClr val="windowText" lastClr="000000"/>
                </a:solidFill>
              </a:ln>
            </a:endParaRPr>
          </a:p>
        </p:txBody>
      </p:sp>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15_标题幻灯片">
    <p:spTree>
      <p:nvGrpSpPr>
        <p:cNvPr id="1" name=""/>
        <p:cNvGrpSpPr/>
        <p:nvPr/>
      </p:nvGrpSpPr>
      <p:grpSpPr>
        <a:xfrm>
          <a:off x="0" y="0"/>
          <a:ext cx="0" cy="0"/>
        </a:xfrm>
      </p:grpSpPr>
      <p:sp>
        <p:nvSpPr>
          <p:cNvPr id="4" name="矩形 3"/>
          <p:cNvSpPr/>
          <p:nvPr userDrawn="1"/>
        </p:nvSpPr>
        <p:spPr>
          <a:xfrm>
            <a:off x="0" y="2413194"/>
            <a:ext cx="12192000" cy="4444806"/>
          </a:xfrm>
          <a:prstGeom prst="rect">
            <a:avLst/>
          </a:prstGeom>
          <a:solidFill>
            <a:srgbClr val="E8F4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solidFill>
                  <a:sysClr val="windowText" lastClr="000000"/>
                </a:solidFill>
              </a:ln>
            </a:endParaRPr>
          </a:p>
        </p:txBody>
      </p:sp>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标题和内容">
    <p:spTree>
      <p:nvGrpSpPr>
        <p:cNvPr id="1" name=""/>
        <p:cNvGrpSpPr/>
        <p:nvPr/>
      </p:nvGrpSpPr>
      <p:grpSpPr>
        <a:xfrm>
          <a:off x="0" y="0"/>
          <a:ext cx="0" cy="0"/>
        </a:xfrm>
      </p:grpSpPr>
      <p:sp>
        <p:nvSpPr>
          <p:cNvPr id="3" name="矩形 2"/>
          <p:cNvSpPr/>
          <p:nvPr userDrawn="1"/>
        </p:nvSpPr>
        <p:spPr>
          <a:xfrm>
            <a:off x="0" y="1874469"/>
            <a:ext cx="12192000" cy="4983529"/>
          </a:xfrm>
          <a:prstGeom prst="rect">
            <a:avLst/>
          </a:prstGeom>
          <a:solidFill>
            <a:srgbClr val="E8F4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solidFill>
                  <a:sysClr val="windowText" lastClr="000000"/>
                </a:solidFill>
              </a:ln>
            </a:endParaRPr>
          </a:p>
        </p:txBody>
      </p:sp>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标题和内容">
    <p:spTree>
      <p:nvGrpSpPr>
        <p:cNvPr id="1" name=""/>
        <p:cNvGrpSpPr/>
        <p:nvPr/>
      </p:nvGrpSpPr>
      <p:grpSpPr>
        <a:xfrm>
          <a:off x="0" y="0"/>
          <a:ext cx="0" cy="0"/>
        </a:xfrm>
      </p:grpSpPr>
      <p:sp>
        <p:nvSpPr>
          <p:cNvPr id="3" name="矩形 2"/>
          <p:cNvSpPr/>
          <p:nvPr userDrawn="1"/>
        </p:nvSpPr>
        <p:spPr>
          <a:xfrm>
            <a:off x="0" y="1287169"/>
            <a:ext cx="12192000" cy="5570829"/>
          </a:xfrm>
          <a:prstGeom prst="rect">
            <a:avLst/>
          </a:prstGeom>
          <a:solidFill>
            <a:srgbClr val="E8F4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n>
                <a:solidFill>
                  <a:sysClr val="windowText" lastClr="000000"/>
                </a:solidFill>
              </a:ln>
            </a:endParaRPr>
          </a:p>
        </p:txBody>
      </p:sp>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标题和内容">
    <p:spTree>
      <p:nvGrpSpPr>
        <p:cNvPr id="1" name=""/>
        <p:cNvGrpSpPr/>
        <p:nvPr/>
      </p:nvGrpSpPr>
      <p:grpSpPr>
        <a:xfrm>
          <a:off x="0" y="0"/>
          <a:ext cx="0" cy="0"/>
        </a:xfrm>
      </p:grpSpPr>
      <p:sp>
        <p:nvSpPr>
          <p:cNvPr id="2" name="矩形 1"/>
          <p:cNvSpPr/>
          <p:nvPr userDrawn="1"/>
        </p:nvSpPr>
        <p:spPr>
          <a:xfrm>
            <a:off x="0" y="0"/>
            <a:ext cx="12192000" cy="6858000"/>
          </a:xfrm>
          <a:prstGeom prst="rect">
            <a:avLst/>
          </a:prstGeom>
          <a:solidFill>
            <a:srgbClr val="E8F4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Tree>
  </p:cSld>
  <p:clrMapOvr>
    <a:masterClrMapping/>
  </p:clrMapOvr>
  <mc:AlternateContent>
    <mc:Choice xmlns:p14="http://schemas.microsoft.com/office/powerpoint/2010/main" Requires="p14">
      <p:transition p14:dur="0"/>
    </mc:Choice>
    <mc:Fallback>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slideLayout" Target="../slideLayouts/slideLayout30.xml" /><Relationship Id="rId2" Type="http://schemas.openxmlformats.org/officeDocument/2006/relationships/slideLayout" Target="../slideLayouts/slideLayout13.xml" /><Relationship Id="rId20" Type="http://schemas.openxmlformats.org/officeDocument/2006/relationships/slideLayout" Target="../slideLayouts/slideLayout31.xml" /><Relationship Id="rId21" Type="http://schemas.openxmlformats.org/officeDocument/2006/relationships/slideLayout" Target="../slideLayouts/slideLayout32.xml" /><Relationship Id="rId22" Type="http://schemas.openxmlformats.org/officeDocument/2006/relationships/slideLayout" Target="../slideLayouts/slideLayout33.xml" /><Relationship Id="rId23" Type="http://schemas.openxmlformats.org/officeDocument/2006/relationships/slideLayout" Target="../slideLayouts/slideLayout34.xml" /><Relationship Id="rId24" Type="http://schemas.openxmlformats.org/officeDocument/2006/relationships/slideLayout" Target="../slideLayouts/slideLayout35.xml" /><Relationship Id="rId25" Type="http://schemas.openxmlformats.org/officeDocument/2006/relationships/slideLayout" Target="../slideLayouts/slideLayout36.xml" /><Relationship Id="rId26" Type="http://schemas.openxmlformats.org/officeDocument/2006/relationships/slideLayout" Target="../slideLayouts/slideLayout37.xml" /><Relationship Id="rId27"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pattFill prst="lgConfetti">
          <a:fgClr>
            <a:srgbClr val="E8F4E9"/>
          </a:fgClr>
          <a:bgClr>
            <a:schemeClr val="bg1"/>
          </a:bgClr>
        </a:pattFill>
        <a:effectLst/>
      </p:bgPr>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 id="2147483678" r:id="rId19"/>
    <p:sldLayoutId id="2147483679" r:id="rId20"/>
    <p:sldLayoutId id="2147483680" r:id="rId21"/>
    <p:sldLayoutId id="2147483681" r:id="rId22"/>
    <p:sldLayoutId id="2147483682" r:id="rId23"/>
    <p:sldLayoutId id="2147483683" r:id="rId24"/>
    <p:sldLayoutId id="2147483684" r:id="rId25"/>
    <p:sldLayoutId id="2147483685" r:id="rId26"/>
  </p:sldLayoutIdLst>
  <mc:AlternateContent>
    <mc:Choice xmlns:p14="http://schemas.microsoft.com/office/powerpoint/2010/main" Requires="p14">
      <p:transition p14:dur="0"/>
    </mc:Choice>
    <mc:Fallback>
      <p:transition/>
    </mc:Fallback>
  </mc:AlternateContent>
  <p:timing/>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p:bodyStyle>
    <p:other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37.xml" /><Relationship Id="rId2" Type="http://schemas.openxmlformats.org/officeDocument/2006/relationships/package" Target="../embeddings/Document1.docx" TargetMode="Internal" /><Relationship Id="rId3" Type="http://schemas.openxmlformats.org/officeDocument/2006/relationships/image" Target="../media/image3.emf" /><Relationship Id="rId4" Type="http://schemas.openxmlformats.org/officeDocument/2006/relationships/vmlDrawing" Target="../drawings/vmlDrawing1.v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37.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37.xml" /><Relationship Id="rId2" Type="http://schemas.openxmlformats.org/officeDocument/2006/relationships/image" Target="../media/image4.png" /><Relationship Id="rId3" Type="http://schemas.openxmlformats.org/officeDocument/2006/relationships/image" Target="../media/image5.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37.xml" /><Relationship Id="rId2" Type="http://schemas.openxmlformats.org/officeDocument/2006/relationships/image" Target="../media/image6.png" /><Relationship Id="rId3" Type="http://schemas.openxmlformats.org/officeDocument/2006/relationships/package" Target="../embeddings/Document2.docx" TargetMode="Internal" /><Relationship Id="rId4" Type="http://schemas.openxmlformats.org/officeDocument/2006/relationships/image" Target="../media/image7.emf" /><Relationship Id="rId5" Type="http://schemas.openxmlformats.org/officeDocument/2006/relationships/package" Target="../embeddings/Document3.docx" TargetMode="Internal" /><Relationship Id="rId6" Type="http://schemas.openxmlformats.org/officeDocument/2006/relationships/image" Target="../media/image8.emf" /><Relationship Id="rId7" Type="http://schemas.openxmlformats.org/officeDocument/2006/relationships/vmlDrawing" Target="../drawings/vmlDrawing2.v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3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36.xml" /><Relationship Id="rId2" Type="http://schemas.openxmlformats.org/officeDocument/2006/relationships/package" Target="../embeddings/Document4.docx" TargetMode="Internal" /><Relationship Id="rId3" Type="http://schemas.openxmlformats.org/officeDocument/2006/relationships/image" Target="../media/image9.emf" /><Relationship Id="rId4" Type="http://schemas.openxmlformats.org/officeDocument/2006/relationships/vmlDrawing" Target="../drawings/vmlDrawing3.v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37.xml" /><Relationship Id="rId2" Type="http://schemas.openxmlformats.org/officeDocument/2006/relationships/image" Target="../media/image10.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36.xml" /><Relationship Id="rId2" Type="http://schemas.openxmlformats.org/officeDocument/2006/relationships/package" Target="../embeddings/Document5.docx" TargetMode="Internal" /><Relationship Id="rId3" Type="http://schemas.openxmlformats.org/officeDocument/2006/relationships/image" Target="../media/image11.emf" /><Relationship Id="rId4" Type="http://schemas.openxmlformats.org/officeDocument/2006/relationships/vmlDrawing" Target="../drawings/vmlDrawing4.v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3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37.xml" /><Relationship Id="rId2" Type="http://schemas.openxmlformats.org/officeDocument/2006/relationships/image" Target="../media/image1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3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package" Target="../embeddings/Document6.docx" TargetMode="Internal" /><Relationship Id="rId3" Type="http://schemas.openxmlformats.org/officeDocument/2006/relationships/image" Target="../media/image13.emf" /><Relationship Id="rId4" Type="http://schemas.openxmlformats.org/officeDocument/2006/relationships/package" Target="../embeddings/Document7.docx" TargetMode="Internal" /><Relationship Id="rId5" Type="http://schemas.openxmlformats.org/officeDocument/2006/relationships/image" Target="../media/image14.emf" /><Relationship Id="rId6" Type="http://schemas.openxmlformats.org/officeDocument/2006/relationships/vmlDrawing" Target="../drawings/vmlDrawing5.v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5.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package" Target="../embeddings/Document8.docx" TargetMode="Internal" /><Relationship Id="rId3" Type="http://schemas.openxmlformats.org/officeDocument/2006/relationships/image" Target="../media/image16.emf" /><Relationship Id="rId4" Type="http://schemas.openxmlformats.org/officeDocument/2006/relationships/image" Target="../media/image17.jpeg" /><Relationship Id="rId5" Type="http://schemas.openxmlformats.org/officeDocument/2006/relationships/vmlDrawing" Target="../drawings/vmlDrawing6.v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37.xml" /><Relationship Id="rId2" Type="http://schemas.openxmlformats.org/officeDocument/2006/relationships/package" Target="../embeddings/Document9.docx" TargetMode="Internal" /><Relationship Id="rId3" Type="http://schemas.openxmlformats.org/officeDocument/2006/relationships/image" Target="../media/image18.emf" /><Relationship Id="rId4" Type="http://schemas.openxmlformats.org/officeDocument/2006/relationships/vmlDrawing" Target="../drawings/vmlDrawing7.v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5320031122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1205" y="2239767"/>
            <a:ext cx="12206328" cy="2007034"/>
          </a:xfrm>
          <a:prstGeom prst="rect">
            <a:avLst/>
          </a:prstGeom>
          <a:solidFill>
            <a:schemeClr val="bg1">
              <a:alpha val="41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 name="矩形 2"/>
          <p:cNvSpPr/>
          <p:nvPr/>
        </p:nvSpPr>
        <p:spPr>
          <a:xfrm>
            <a:off x="1" y="2365812"/>
            <a:ext cx="12207532" cy="1766190"/>
          </a:xfrm>
          <a:prstGeom prst="rect">
            <a:avLst/>
          </a:prstGeom>
          <a:solidFill>
            <a:schemeClr val="bg1">
              <a:alpha val="84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4" name="TextBox 19"/>
          <p:cNvSpPr txBox="1"/>
          <p:nvPr/>
        </p:nvSpPr>
        <p:spPr>
          <a:xfrm>
            <a:off x="0" y="2874278"/>
            <a:ext cx="12207533" cy="684803"/>
          </a:xfrm>
          <a:prstGeom prst="rect">
            <a:avLst/>
          </a:prstGeom>
          <a:noFill/>
        </p:spPr>
        <p:txBody>
          <a:bodyPr wrap="square" lIns="68580" tIns="34290" rIns="68580" bIns="3429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000" b="1">
                <a:solidFill>
                  <a:srgbClr val="002060"/>
                </a:solidFill>
                <a:latin typeface="微软雅黑" panose="020b0503020204020204" pitchFamily="34" charset="-122"/>
                <a:ea typeface="微软雅黑" panose="020b0503020204020204" pitchFamily="34" charset="-122"/>
              </a:rPr>
              <a:t>第</a:t>
            </a:r>
            <a:r>
              <a:rPr lang="en-US" altLang="zh-CN" sz="4000" b="1">
                <a:solidFill>
                  <a:srgbClr val="002060"/>
                </a:solidFill>
                <a:latin typeface="微软雅黑" panose="020b0503020204020204" pitchFamily="34" charset="-122"/>
                <a:ea typeface="微软雅黑" panose="020b0503020204020204" pitchFamily="34" charset="-122"/>
              </a:rPr>
              <a:t>2</a:t>
            </a:r>
            <a:r>
              <a:rPr lang="zh-CN" altLang="en-US" sz="4000" b="1">
                <a:solidFill>
                  <a:srgbClr val="002060"/>
                </a:solidFill>
                <a:latin typeface="微软雅黑" panose="020b0503020204020204" pitchFamily="34" charset="-122"/>
                <a:ea typeface="微软雅黑" panose="020b0503020204020204" pitchFamily="34" charset="-122"/>
              </a:rPr>
              <a:t>讲　电场能的性质</a:t>
            </a:r>
            <a:endParaRPr lang="en-US" altLang="zh-CN" sz="4000" b="1">
              <a:solidFill>
                <a:srgbClr val="002060"/>
              </a:solidFill>
              <a:latin typeface="微软雅黑" panose="020b0503020204020204" pitchFamily="34" charset="-122"/>
              <a:ea typeface="微软雅黑" panose="020b0503020204020204" pitchFamily="34" charset="-122"/>
            </a:endParaRPr>
          </a:p>
        </p:txBody>
      </p:sp>
    </p:spTree>
  </p:cSld>
  <p:clrMapOvr>
    <a:masterClrMapping/>
  </p:clrMapOvr>
  <mc:AlternateContent>
    <mc:Choice xmlns:p14="http://schemas.microsoft.com/office/powerpoint/2010/main" Requires="p14">
      <p:transition p14:dur="0"/>
    </mc:Choice>
    <mc:Fallback>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矩形 12"/>
          <p:cNvSpPr/>
          <p:nvPr/>
        </p:nvSpPr>
        <p:spPr>
          <a:xfrm>
            <a:off x="1205" y="2239767"/>
            <a:ext cx="12206328" cy="2007034"/>
          </a:xfrm>
          <a:prstGeom prst="rect">
            <a:avLst/>
          </a:prstGeom>
          <a:solidFill>
            <a:schemeClr val="bg1">
              <a:alpha val="41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4" name="矩形 13"/>
          <p:cNvSpPr/>
          <p:nvPr/>
        </p:nvSpPr>
        <p:spPr>
          <a:xfrm>
            <a:off x="1" y="2365812"/>
            <a:ext cx="12207532" cy="1766190"/>
          </a:xfrm>
          <a:prstGeom prst="rect">
            <a:avLst/>
          </a:prstGeom>
          <a:solidFill>
            <a:srgbClr val="159470">
              <a:alpha val="84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5" name="TextBox 19"/>
          <p:cNvSpPr txBox="1"/>
          <p:nvPr/>
        </p:nvSpPr>
        <p:spPr>
          <a:xfrm>
            <a:off x="0" y="2874278"/>
            <a:ext cx="12207533" cy="684803"/>
          </a:xfrm>
          <a:prstGeom prst="rect">
            <a:avLst/>
          </a:prstGeom>
          <a:noFill/>
        </p:spPr>
        <p:txBody>
          <a:bodyPr wrap="square" lIns="68580" tIns="34290" rIns="68580" bIns="3429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000" b="1">
                <a:solidFill>
                  <a:schemeClr val="bg1"/>
                </a:solidFill>
                <a:latin typeface="方正姚体" panose="02010601030101010101" charset="-122"/>
                <a:ea typeface="方正姚体" panose="02010601030101010101" charset="-122"/>
                <a:cs typeface="方正姚体" panose="02010601030101010101" charset="-122"/>
                <a:sym typeface="+mn-ea"/>
              </a:rPr>
              <a:t>考点一　电势高低和电势能大小的判断</a:t>
            </a:r>
            <a:endParaRPr lang="zh-CN" altLang="en-US" sz="4000" b="1">
              <a:solidFill>
                <a:schemeClr val="bg1"/>
              </a:solidFill>
              <a:latin typeface="方正姚体" panose="02010601030101010101" charset="-122"/>
              <a:ea typeface="方正姚体" panose="02010601030101010101" charset="-122"/>
              <a:cs typeface="方正姚体" panose="02010601030101010101" charset="-122"/>
              <a:sym typeface="+mn-ea"/>
            </a:endParaRPr>
          </a:p>
        </p:txBody>
      </p:sp>
    </p:spTree>
  </p:cSld>
  <p:clrMapOvr>
    <a:masterClrMapping/>
  </p:clrMapOvr>
  <mc:AlternateContent>
    <mc:Choice xmlns:p14="http://schemas.microsoft.com/office/powerpoint/2010/main" Requires="p14">
      <p:transition p14:dur="0"/>
    </mc:Choice>
    <mc:Fallback>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
          <p:cNvGrpSpPr/>
          <p:nvPr/>
        </p:nvGrpSpPr>
        <p:grpSpPr>
          <a:xfrm>
            <a:off x="329275" y="31530"/>
            <a:ext cx="2915370" cy="593752"/>
            <a:chOff x="329275" y="961884"/>
            <a:chExt cx="1764000" cy="593752"/>
          </a:xfrm>
        </p:grpSpPr>
        <p:sp>
          <p:nvSpPr>
            <p:cNvPr id="3" name="Freeform 10"/>
            <p:cNvSpPr/>
            <p:nvPr/>
          </p:nvSpPr>
          <p:spPr bwMode="auto">
            <a:xfrm>
              <a:off x="329275" y="1327316"/>
              <a:ext cx="1764000" cy="192535"/>
            </a:xfrm>
            <a:prstGeom prst="roundRect">
              <a:avLst/>
            </a:prstGeom>
            <a:solidFill>
              <a:srgbClr val="00AEAD"/>
            </a:solidFill>
            <a:ln>
              <a:noFill/>
            </a:ln>
          </p:spPr>
          <p:txBody>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eaLnBrk="1" hangingPunct="1"/>
              <a:endParaRPr lang="zh-CN" altLang="en-US">
                <a:solidFill>
                  <a:srgbClr val="AFD7EC"/>
                </a:solidFill>
              </a:endParaRPr>
            </a:p>
          </p:txBody>
        </p:sp>
        <p:sp>
          <p:nvSpPr>
            <p:cNvPr id="4" name="矩形 3"/>
            <p:cNvSpPr>
              <a:spLocks noChangeAspect="1"/>
            </p:cNvSpPr>
            <p:nvPr/>
          </p:nvSpPr>
          <p:spPr>
            <a:xfrm>
              <a:off x="381000" y="961884"/>
              <a:ext cx="1712275" cy="59375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ct val="0"/>
                </a:spcAft>
                <a:tabLst>
                  <a:tab pos="1188085"/>
                  <a:tab pos="2163445"/>
                  <a:tab pos="3142615"/>
                  <a:tab pos="4190365"/>
                </a:tabLst>
              </a:pPr>
              <a:r>
                <a:rPr lang="zh-CN" altLang="en-US" sz="2800">
                  <a:latin typeface="Times New Roman" panose="02020603050405020304" pitchFamily="18" charset="0"/>
                  <a:ea typeface="黑体" panose="02010609060101010101" pitchFamily="49" charset="-122"/>
                  <a:cs typeface="Times New Roman" panose="02020603050405020304" pitchFamily="18" charset="0"/>
                </a:rPr>
                <a:t>强基础</a:t>
              </a:r>
              <a:r>
                <a:rPr lang="en-US" altLang="zh-CN" sz="2800">
                  <a:latin typeface="Times New Roman" panose="02020603050405020304" pitchFamily="18" charset="0"/>
                  <a:ea typeface="黑体" panose="02010609060101010101" pitchFamily="49" charset="-122"/>
                  <a:cs typeface="Times New Roman" panose="02020603050405020304" pitchFamily="18" charset="0"/>
                </a:rPr>
                <a:t>•</a:t>
              </a:r>
              <a:r>
                <a:rPr lang="zh-CN" altLang="en-US" sz="2800">
                  <a:latin typeface="Times New Roman" panose="02020603050405020304" pitchFamily="18" charset="0"/>
                  <a:ea typeface="黑体" panose="02010609060101010101" pitchFamily="49" charset="-122"/>
                  <a:cs typeface="Times New Roman" panose="02020603050405020304" pitchFamily="18" charset="0"/>
                </a:rPr>
                <a:t>固本增分</a:t>
              </a:r>
              <a:endParaRPr lang="zh-CN" altLang="en-US" sz="2800">
                <a:latin typeface="Times New Roman" panose="02020603050405020304" pitchFamily="18" charset="0"/>
                <a:ea typeface="黑体" panose="02010609060101010101" pitchFamily="49" charset="-122"/>
                <a:cs typeface="Times New Roman" panose="02020603050405020304" pitchFamily="18" charset="0"/>
              </a:endParaRPr>
            </a:p>
          </p:txBody>
        </p:sp>
      </p:grpSp>
      <p:sp>
        <p:nvSpPr>
          <p:cNvPr id="5" name="矩形 4"/>
          <p:cNvSpPr>
            <a:spLocks noChangeAspect="1"/>
          </p:cNvSpPr>
          <p:nvPr/>
        </p:nvSpPr>
        <p:spPr>
          <a:xfrm>
            <a:off x="381000" y="712911"/>
            <a:ext cx="11430000" cy="5133713"/>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ct val="0"/>
              </a:spcAft>
              <a:tabLst>
                <a:tab pos="1188085"/>
                <a:tab pos="2163445"/>
                <a:tab pos="3142615"/>
                <a:tab pos="4190365"/>
              </a:tabLst>
            </a:pPr>
            <a:r>
              <a:rPr lang="zh-CN" altLang="zh-CN" sz="2800">
                <a:solidFill>
                  <a:srgbClr val="000000"/>
                </a:solidFill>
                <a:latin typeface="Times New Roman" panose="02020603050405020304" pitchFamily="18" charset="0"/>
                <a:ea typeface="黑体" panose="02010609060101010101" pitchFamily="49" charset="-122"/>
                <a:cs typeface="Times New Roman" panose="02020603050405020304" pitchFamily="18" charset="0"/>
              </a:rPr>
              <a:t>一、电势能</a:t>
            </a:r>
            <a:endParaRPr lang="zh-CN" altLang="zh-CN" sz="2800">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sz="2800" b="1">
                <a:solidFill>
                  <a:srgbClr val="000000"/>
                </a:solidFill>
                <a:latin typeface="Times New Roman" panose="02020603050405020304" pitchFamily="18" charset="0"/>
                <a:cs typeface="Times New Roman" panose="02020603050405020304" pitchFamily="18" charset="0"/>
              </a:rPr>
              <a:t>1</a:t>
            </a:r>
            <a:r>
              <a:rPr lang="en-US" altLang="zh-CN" sz="2800" i="1">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ea typeface="黑体" panose="02010609060101010101" pitchFamily="49" charset="-122"/>
                <a:cs typeface="Times New Roman" panose="02020603050405020304" pitchFamily="18" charset="0"/>
              </a:rPr>
              <a:t>电势能</a:t>
            </a:r>
            <a:endParaRPr lang="zh-CN" altLang="zh-CN" sz="2800">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sz="2800">
                <a:solidFill>
                  <a:srgbClr val="000000"/>
                </a:solidFill>
                <a:latin typeface="Times New Roman" panose="02020603050405020304" pitchFamily="18" charset="0"/>
                <a:cs typeface="Times New Roman" panose="02020603050405020304" pitchFamily="18" charset="0"/>
              </a:rPr>
              <a:t>(1)</a:t>
            </a:r>
            <a:r>
              <a:rPr lang="zh-CN" altLang="zh-CN" sz="2800">
                <a:solidFill>
                  <a:srgbClr val="000000"/>
                </a:solidFill>
                <a:latin typeface="Times New Roman" panose="02020603050405020304" pitchFamily="18" charset="0"/>
                <a:cs typeface="Times New Roman" panose="02020603050405020304" pitchFamily="18" charset="0"/>
              </a:rPr>
              <a:t>静电力做功的特点</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静电力做功与电荷经过的</a:t>
            </a:r>
            <a:r>
              <a:rPr lang="zh-CN" altLang="zh-CN" sz="2800" i="1" u="sng">
                <a:solidFill>
                  <a:srgbClr val="000000"/>
                </a:solidFill>
                <a:uFill>
                  <a:solidFill>
                    <a:srgbClr val="000000"/>
                  </a:solidFill>
                </a:uFill>
                <a:latin typeface="Times New Roman" panose="02020603050405020304" pitchFamily="18" charset="0"/>
                <a:cs typeface="Times New Roman" panose="02020603050405020304" pitchFamily="18" charset="0"/>
              </a:rPr>
              <a:t>　　　　</a:t>
            </a:r>
            <a:r>
              <a:rPr lang="zh-CN" altLang="zh-CN" sz="2800">
                <a:solidFill>
                  <a:srgbClr val="000000"/>
                </a:solidFill>
                <a:latin typeface="Times New Roman" panose="02020603050405020304" pitchFamily="18" charset="0"/>
                <a:cs typeface="Times New Roman" panose="02020603050405020304" pitchFamily="18" charset="0"/>
              </a:rPr>
              <a:t>无关</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只与电荷的初、末位置有关。</a:t>
            </a:r>
            <a:r>
              <a:rPr lang="en-US" altLang="zh-CN" sz="2800">
                <a:solidFill>
                  <a:srgbClr val="000000"/>
                </a:solidFill>
                <a:latin typeface="Times New Roman" panose="02020603050405020304" pitchFamily="18" charset="0"/>
                <a:cs typeface="Times New Roman" panose="02020603050405020304" pitchFamily="18" charset="0"/>
              </a:rPr>
              <a:t> </a:t>
            </a:r>
            <a:endParaRPr lang="zh-CN" altLang="zh-CN" sz="2800">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sz="2800">
                <a:solidFill>
                  <a:srgbClr val="000000"/>
                </a:solidFill>
                <a:latin typeface="Times New Roman" panose="02020603050405020304" pitchFamily="18" charset="0"/>
                <a:cs typeface="Times New Roman" panose="02020603050405020304" pitchFamily="18" charset="0"/>
              </a:rPr>
              <a:t>(2)</a:t>
            </a:r>
            <a:r>
              <a:rPr lang="zh-CN" altLang="zh-CN" sz="2800">
                <a:solidFill>
                  <a:srgbClr val="000000"/>
                </a:solidFill>
                <a:latin typeface="Times New Roman" panose="02020603050405020304" pitchFamily="18" charset="0"/>
                <a:cs typeface="Times New Roman" panose="02020603050405020304" pitchFamily="18" charset="0"/>
              </a:rPr>
              <a:t>电势能</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电荷在</a:t>
            </a:r>
            <a:r>
              <a:rPr lang="zh-CN" altLang="zh-CN" sz="2800" i="1" u="sng">
                <a:solidFill>
                  <a:srgbClr val="000000"/>
                </a:solidFill>
                <a:uFill>
                  <a:solidFill>
                    <a:srgbClr val="000000"/>
                  </a:solidFill>
                </a:uFill>
                <a:latin typeface="Times New Roman" panose="02020603050405020304" pitchFamily="18" charset="0"/>
                <a:cs typeface="Times New Roman" panose="02020603050405020304" pitchFamily="18" charset="0"/>
              </a:rPr>
              <a:t>　　　　</a:t>
            </a:r>
            <a:r>
              <a:rPr lang="zh-CN" altLang="zh-CN" sz="2800">
                <a:solidFill>
                  <a:srgbClr val="000000"/>
                </a:solidFill>
                <a:latin typeface="Times New Roman" panose="02020603050405020304" pitchFamily="18" charset="0"/>
                <a:cs typeface="Times New Roman" panose="02020603050405020304" pitchFamily="18" charset="0"/>
              </a:rPr>
              <a:t>中具有的势能</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数值上等于将电荷从该点移</a:t>
            </a:r>
            <a:r>
              <a:rPr lang="zh-CN" altLang="zh-CN" sz="2800" smtClean="0">
                <a:solidFill>
                  <a:srgbClr val="000000"/>
                </a:solidFill>
                <a:latin typeface="Times New Roman" panose="02020603050405020304" pitchFamily="18" charset="0"/>
                <a:cs typeface="Times New Roman" panose="02020603050405020304" pitchFamily="18" charset="0"/>
              </a:rPr>
              <a:t>到</a:t>
            </a:r>
            <a:endParaRPr lang="en-US" altLang="zh-CN" sz="2800" smtClean="0">
              <a:solidFill>
                <a:srgbClr val="000000"/>
              </a:solidFill>
              <a:latin typeface="Times New Roman" panose="02020603050405020304" pitchFamily="18" charset="0"/>
              <a:cs typeface="Times New Roman" panose="02020603050405020304" pitchFamily="18" charset="0"/>
            </a:endParaRPr>
          </a:p>
          <a:p>
            <a:pPr>
              <a:lnSpc>
                <a:spcPct val="130000"/>
              </a:lnSpc>
              <a:spcAft>
                <a:spcPct val="0"/>
              </a:spcAft>
              <a:tabLst>
                <a:tab pos="1188085"/>
                <a:tab pos="2163445"/>
                <a:tab pos="3142615"/>
                <a:tab pos="4190365"/>
              </a:tabLst>
            </a:pPr>
            <a:r>
              <a:rPr lang="zh-CN" altLang="zh-CN" sz="2800" i="1" u="sng">
                <a:solidFill>
                  <a:srgbClr val="000000"/>
                </a:solidFill>
                <a:uFill>
                  <a:solidFill>
                    <a:srgbClr val="000000"/>
                  </a:solidFill>
                </a:uFill>
                <a:latin typeface="Times New Roman" panose="02020603050405020304" pitchFamily="18" charset="0"/>
                <a:cs typeface="Times New Roman" panose="02020603050405020304" pitchFamily="18" charset="0"/>
              </a:rPr>
              <a:t>　　　　　</a:t>
            </a:r>
            <a:r>
              <a:rPr lang="zh-CN" altLang="zh-CN" sz="2800">
                <a:solidFill>
                  <a:srgbClr val="000000"/>
                </a:solidFill>
                <a:latin typeface="Times New Roman" panose="02020603050405020304" pitchFamily="18" charset="0"/>
                <a:cs typeface="Times New Roman" panose="02020603050405020304" pitchFamily="18" charset="0"/>
              </a:rPr>
              <a:t>位置时静电力所做的功。</a:t>
            </a:r>
            <a:r>
              <a:rPr lang="en-US" altLang="zh-CN" sz="2800">
                <a:solidFill>
                  <a:srgbClr val="000000"/>
                </a:solidFill>
                <a:latin typeface="Times New Roman" panose="02020603050405020304" pitchFamily="18" charset="0"/>
                <a:cs typeface="Times New Roman" panose="02020603050405020304" pitchFamily="18" charset="0"/>
              </a:rPr>
              <a:t> </a:t>
            </a:r>
            <a:endParaRPr lang="zh-CN" altLang="zh-CN" sz="2800">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sz="2800" b="1">
                <a:solidFill>
                  <a:srgbClr val="000000"/>
                </a:solidFill>
                <a:latin typeface="Times New Roman" panose="02020603050405020304" pitchFamily="18" charset="0"/>
                <a:cs typeface="Times New Roman" panose="02020603050405020304" pitchFamily="18" charset="0"/>
              </a:rPr>
              <a:t>2</a:t>
            </a:r>
            <a:r>
              <a:rPr lang="en-US" altLang="zh-CN" sz="2800" i="1">
                <a:solidFill>
                  <a:srgbClr val="000000"/>
                </a:solidFill>
                <a:latin typeface="Times New Roman" panose="02020603050405020304" pitchFamily="18" charset="0"/>
                <a:cs typeface="Times New Roman" panose="02020603050405020304" pitchFamily="18" charset="0"/>
              </a:rPr>
              <a:t>.</a:t>
            </a:r>
            <a:r>
              <a:rPr lang="zh-CN" altLang="zh-CN" sz="2800" u="wavy">
                <a:solidFill>
                  <a:srgbClr val="000000"/>
                </a:solidFill>
                <a:uFill>
                  <a:solidFill>
                    <a:srgbClr val="00FFFF"/>
                  </a:solidFill>
                </a:uFill>
                <a:latin typeface="Times New Roman" panose="02020603050405020304" pitchFamily="18" charset="0"/>
                <a:ea typeface="黑体" panose="02010609060101010101" pitchFamily="49" charset="-122"/>
                <a:cs typeface="Times New Roman" panose="02020603050405020304" pitchFamily="18" charset="0"/>
              </a:rPr>
              <a:t>静电力做功与电势能变化的关系</a:t>
            </a:r>
            <a:endParaRPr lang="zh-CN" altLang="zh-CN" sz="2800">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zh-CN" altLang="zh-CN" sz="2800" i="1">
                <a:solidFill>
                  <a:srgbClr val="000000"/>
                </a:solidFill>
                <a:latin typeface="Times New Roman" panose="02020603050405020304" pitchFamily="18" charset="0"/>
                <a:cs typeface="Times New Roman" panose="02020603050405020304" pitchFamily="18" charset="0"/>
              </a:rPr>
              <a:t>　　</a:t>
            </a:r>
            <a:r>
              <a:rPr lang="en-US" altLang="zh-CN" sz="2800" i="1" smtClean="0">
                <a:solidFill>
                  <a:srgbClr val="000000"/>
                </a:solidFill>
                <a:latin typeface="Times New Roman" panose="02020603050405020304" pitchFamily="18" charset="0"/>
                <a:cs typeface="Times New Roman" panose="02020603050405020304" pitchFamily="18" charset="0"/>
              </a:rPr>
              <a:t>           </a:t>
            </a:r>
            <a:r>
              <a:rPr lang="zh-CN" altLang="zh-CN" sz="2800" i="1">
                <a:solidFill>
                  <a:srgbClr val="000000"/>
                </a:solidFill>
                <a:latin typeface="Times New Roman" panose="02020603050405020304" pitchFamily="18" charset="0"/>
                <a:cs typeface="Times New Roman" panose="02020603050405020304" pitchFamily="18" charset="0"/>
              </a:rPr>
              <a:t>　</a:t>
            </a:r>
            <a:r>
              <a:rPr lang="zh-CN" altLang="zh-CN" sz="2800">
                <a:solidFill>
                  <a:srgbClr val="00B0F0"/>
                </a:solidFill>
                <a:latin typeface="Times New Roman" panose="02020603050405020304" pitchFamily="18" charset="0"/>
                <a:cs typeface="Times New Roman" panose="02020603050405020304" pitchFamily="18" charset="0"/>
              </a:rPr>
              <a:t>类比重力做功</a:t>
            </a:r>
            <a:endParaRPr lang="zh-CN" altLang="zh-CN" sz="2800">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zh-CN" altLang="zh-CN" sz="2800">
                <a:solidFill>
                  <a:srgbClr val="000000"/>
                </a:solidFill>
                <a:latin typeface="Times New Roman" panose="02020603050405020304" pitchFamily="18" charset="0"/>
                <a:cs typeface="Times New Roman" panose="02020603050405020304" pitchFamily="18" charset="0"/>
              </a:rPr>
              <a:t>静电力做的功等于电势能的</a:t>
            </a:r>
            <a:r>
              <a:rPr lang="zh-CN" altLang="zh-CN" sz="2800" i="1" u="sng">
                <a:solidFill>
                  <a:srgbClr val="000000"/>
                </a:solidFill>
                <a:uFill>
                  <a:solidFill>
                    <a:srgbClr val="000000"/>
                  </a:solidFill>
                </a:uFill>
                <a:latin typeface="Times New Roman" panose="02020603050405020304" pitchFamily="18" charset="0"/>
                <a:cs typeface="Times New Roman" panose="02020603050405020304" pitchFamily="18" charset="0"/>
              </a:rPr>
              <a:t>　　　　　</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即</a:t>
            </a:r>
            <a:r>
              <a:rPr lang="en-US" altLang="zh-CN" sz="2800" i="1">
                <a:solidFill>
                  <a:srgbClr val="000000"/>
                </a:solidFill>
                <a:latin typeface="Times New Roman" panose="02020603050405020304" pitchFamily="18" charset="0"/>
                <a:cs typeface="Times New Roman" panose="02020603050405020304" pitchFamily="18" charset="0"/>
              </a:rPr>
              <a:t>W</a:t>
            </a:r>
            <a:r>
              <a:rPr lang="en-US" altLang="zh-CN" sz="2800" i="1" baseline="-25000">
                <a:solidFill>
                  <a:srgbClr val="000000"/>
                </a:solidFill>
                <a:latin typeface="Times New Roman" panose="02020603050405020304" pitchFamily="18" charset="0"/>
                <a:cs typeface="Times New Roman" panose="02020603050405020304" pitchFamily="18" charset="0"/>
              </a:rPr>
              <a:t>AB</a:t>
            </a:r>
            <a:r>
              <a:rPr lang="en-US" altLang="zh-CN" sz="2800" i="1">
                <a:solidFill>
                  <a:srgbClr val="000000"/>
                </a:solidFill>
                <a:latin typeface="Times New Roman" panose="02020603050405020304" pitchFamily="18" charset="0"/>
                <a:cs typeface="Times New Roman" panose="02020603050405020304" pitchFamily="18" charset="0"/>
              </a:rPr>
              <a:t>=E</a:t>
            </a:r>
            <a:r>
              <a:rPr lang="en-US" altLang="zh-CN" sz="2800" baseline="-25000">
                <a:solidFill>
                  <a:srgbClr val="000000"/>
                </a:solidFill>
                <a:latin typeface="Times New Roman" panose="02020603050405020304" pitchFamily="18" charset="0"/>
                <a:cs typeface="Times New Roman" panose="02020603050405020304" pitchFamily="18" charset="0"/>
              </a:rPr>
              <a:t>p</a:t>
            </a:r>
            <a:r>
              <a:rPr lang="en-US" altLang="zh-CN" sz="2800" i="1" baseline="-25000">
                <a:solidFill>
                  <a:srgbClr val="000000"/>
                </a:solidFill>
                <a:latin typeface="Times New Roman" panose="02020603050405020304" pitchFamily="18" charset="0"/>
                <a:cs typeface="Times New Roman" panose="02020603050405020304" pitchFamily="18" charset="0"/>
              </a:rPr>
              <a:t>A</a:t>
            </a:r>
            <a:r>
              <a:rPr lang="en-US" altLang="zh-CN" sz="2800" i="1">
                <a:solidFill>
                  <a:srgbClr val="000000"/>
                </a:solidFill>
                <a:latin typeface="Times New Roman" panose="02020603050405020304" pitchFamily="18" charset="0"/>
                <a:cs typeface="Times New Roman" panose="02020603050405020304" pitchFamily="18" charset="0"/>
              </a:rPr>
              <a:t>-E</a:t>
            </a:r>
            <a:r>
              <a:rPr lang="en-US" altLang="zh-CN" sz="2800" baseline="-25000">
                <a:solidFill>
                  <a:srgbClr val="000000"/>
                </a:solidFill>
                <a:latin typeface="Times New Roman" panose="02020603050405020304" pitchFamily="18" charset="0"/>
                <a:cs typeface="Times New Roman" panose="02020603050405020304" pitchFamily="18" charset="0"/>
              </a:rPr>
              <a:t>p</a:t>
            </a:r>
            <a:r>
              <a:rPr lang="en-US" altLang="zh-CN" sz="2800" i="1" baseline="-25000">
                <a:solidFill>
                  <a:srgbClr val="000000"/>
                </a:solidFill>
                <a:latin typeface="Times New Roman" panose="02020603050405020304" pitchFamily="18" charset="0"/>
                <a:cs typeface="Times New Roman" panose="02020603050405020304" pitchFamily="18" charset="0"/>
              </a:rPr>
              <a:t>B</a:t>
            </a:r>
            <a:r>
              <a:rPr lang="en-US" altLang="zh-CN" sz="2800" i="1">
                <a:solidFill>
                  <a:srgbClr val="000000"/>
                </a:solidFill>
                <a:latin typeface="Times New Roman" panose="02020603050405020304" pitchFamily="18" charset="0"/>
                <a:cs typeface="Times New Roman" panose="02020603050405020304" pitchFamily="18" charset="0"/>
              </a:rPr>
              <a:t>=-</a:t>
            </a:r>
            <a:r>
              <a:rPr lang="en-US" altLang="zh-CN" sz="2800">
                <a:solidFill>
                  <a:srgbClr val="000000"/>
                </a:solidFill>
                <a:latin typeface="Times New Roman" panose="02020603050405020304" pitchFamily="18" charset="0"/>
                <a:cs typeface="Times New Roman" panose="02020603050405020304" pitchFamily="18" charset="0"/>
              </a:rPr>
              <a:t>Δ</a:t>
            </a:r>
            <a:r>
              <a:rPr lang="en-US" altLang="zh-CN" sz="2800" i="1">
                <a:solidFill>
                  <a:srgbClr val="000000"/>
                </a:solidFill>
                <a:latin typeface="Times New Roman" panose="02020603050405020304" pitchFamily="18" charset="0"/>
                <a:cs typeface="Times New Roman" panose="02020603050405020304" pitchFamily="18" charset="0"/>
              </a:rPr>
              <a:t>E</a:t>
            </a:r>
            <a:r>
              <a:rPr lang="en-US" altLang="zh-CN" sz="2800" baseline="-25000">
                <a:solidFill>
                  <a:srgbClr val="000000"/>
                </a:solidFill>
                <a:latin typeface="Times New Roman" panose="02020603050405020304" pitchFamily="18" charset="0"/>
                <a:cs typeface="Times New Roman" panose="02020603050405020304" pitchFamily="18" charset="0"/>
              </a:rPr>
              <a:t>p</a:t>
            </a:r>
            <a:r>
              <a:rPr lang="zh-CN" altLang="zh-CN" sz="2800">
                <a:solidFill>
                  <a:srgbClr val="000000"/>
                </a:solidFill>
                <a:latin typeface="Times New Roman" panose="02020603050405020304" pitchFamily="18" charset="0"/>
                <a:cs typeface="Times New Roman" panose="02020603050405020304" pitchFamily="18" charset="0"/>
              </a:rPr>
              <a:t>。</a:t>
            </a:r>
            <a:r>
              <a:rPr lang="en-US" altLang="zh-CN" sz="2800">
                <a:solidFill>
                  <a:srgbClr val="000000"/>
                </a:solidFill>
                <a:latin typeface="Times New Roman" panose="02020603050405020304" pitchFamily="18" charset="0"/>
                <a:cs typeface="Times New Roman" panose="02020603050405020304" pitchFamily="18" charset="0"/>
              </a:rPr>
              <a:t> </a:t>
            </a:r>
            <a:endParaRPr lang="zh-CN" altLang="zh-CN" sz="2800">
              <a:solidFill>
                <a:srgbClr val="000000"/>
              </a:solidFill>
              <a:effectLst/>
              <a:latin typeface="NEU-BZ-S92"/>
              <a:ea typeface="方正书宋_GBK" panose="03000509000000000000" pitchFamily="65" charset="-122"/>
              <a:cs typeface="Times New Roman" panose="02020603050405020304" pitchFamily="18" charset="0"/>
            </a:endParaRPr>
          </a:p>
        </p:txBody>
      </p:sp>
      <p:pic>
        <p:nvPicPr>
          <p:cNvPr id="6" name="箭头右下1.eps" descr="id:2147491273;FounderCES"/>
          <p:cNvPicPr/>
          <p:nvPr/>
        </p:nvPicPr>
        <p:blipFill>
          <a:blip r:embed="rId2">
            <a:clrChange>
              <a:clrFrom>
                <a:srgbClr val="FFFFFF"/>
              </a:clrFrom>
              <a:clrTo>
                <a:srgbClr val="FFFFFF">
                  <a:alpha val="0"/>
                </a:srgbClr>
              </a:clrTo>
            </a:clrChange>
          </a:blip>
          <a:stretch>
            <a:fillRect/>
          </a:stretch>
        </p:blipFill>
        <p:spPr>
          <a:xfrm>
            <a:off x="1418010" y="4543213"/>
            <a:ext cx="988497" cy="525236"/>
          </a:xfrm>
          <a:prstGeom prst="rect">
            <a:avLst/>
          </a:prstGeom>
        </p:spPr>
      </p:pic>
      <p:sp>
        <p:nvSpPr>
          <p:cNvPr id="7" name="矩形 6"/>
          <p:cNvSpPr>
            <a:spLocks noChangeAspect="1"/>
          </p:cNvSpPr>
          <p:nvPr/>
        </p:nvSpPr>
        <p:spPr>
          <a:xfrm>
            <a:off x="7980019" y="1847296"/>
            <a:ext cx="902811" cy="567912"/>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800">
                <a:solidFill>
                  <a:srgbClr val="FF0000"/>
                </a:solidFill>
                <a:latin typeface="Times New Roman" panose="02020603050405020304" pitchFamily="18" charset="0"/>
              </a:rPr>
              <a:t>路径</a:t>
            </a:r>
            <a:endParaRPr lang="zh-CN" altLang="en-US" sz="2800"/>
          </a:p>
        </p:txBody>
      </p:sp>
      <p:sp>
        <p:nvSpPr>
          <p:cNvPr id="8" name="矩形 7"/>
          <p:cNvSpPr>
            <a:spLocks noChangeAspect="1"/>
          </p:cNvSpPr>
          <p:nvPr/>
        </p:nvSpPr>
        <p:spPr>
          <a:xfrm>
            <a:off x="3418293" y="2954715"/>
            <a:ext cx="902811" cy="567912"/>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800">
                <a:solidFill>
                  <a:srgbClr val="FF0000"/>
                </a:solidFill>
                <a:latin typeface="Times New Roman" panose="02020603050405020304" pitchFamily="18" charset="0"/>
              </a:rPr>
              <a:t>电场</a:t>
            </a:r>
            <a:endParaRPr lang="zh-CN" altLang="en-US" sz="2800"/>
          </a:p>
        </p:txBody>
      </p:sp>
      <p:sp>
        <p:nvSpPr>
          <p:cNvPr id="9" name="矩形 8"/>
          <p:cNvSpPr>
            <a:spLocks noChangeAspect="1"/>
          </p:cNvSpPr>
          <p:nvPr/>
        </p:nvSpPr>
        <p:spPr>
          <a:xfrm>
            <a:off x="787068" y="3481082"/>
            <a:ext cx="1261884" cy="567912"/>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800">
                <a:solidFill>
                  <a:srgbClr val="FF0000"/>
                </a:solidFill>
                <a:latin typeface="Times New Roman" panose="02020603050405020304" pitchFamily="18" charset="0"/>
              </a:rPr>
              <a:t>零势能</a:t>
            </a:r>
            <a:endParaRPr lang="zh-CN" altLang="en-US" sz="2800"/>
          </a:p>
        </p:txBody>
      </p:sp>
      <p:sp>
        <p:nvSpPr>
          <p:cNvPr id="10" name="矩形 9"/>
          <p:cNvSpPr>
            <a:spLocks noChangeAspect="1"/>
          </p:cNvSpPr>
          <p:nvPr/>
        </p:nvSpPr>
        <p:spPr>
          <a:xfrm>
            <a:off x="4969690" y="5173933"/>
            <a:ext cx="1261884" cy="567912"/>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800">
                <a:solidFill>
                  <a:srgbClr val="FF0000"/>
                </a:solidFill>
                <a:latin typeface="Times New Roman" panose="02020603050405020304" pitchFamily="18" charset="0"/>
              </a:rPr>
              <a:t>减少量</a:t>
            </a:r>
            <a:endParaRPr lang="zh-CN" altLang="en-US" sz="2800"/>
          </a:p>
        </p:txBody>
      </p:sp>
    </p:spTree>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horizontal)">
                                      <p:cBhvr>
                                        <p:cTn id="7" dur="500"/>
                                        <p:tgtEl>
                                          <p:spTgt spid="7"/>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4" presetClass="entr" presetSubtype="10" dur="50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randombar(horizontal)">
                                      <p:cBhvr>
                                        <p:cTn id="12" dur="500"/>
                                        <p:tgtEl>
                                          <p:spTgt spid="8"/>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4" presetClass="entr" presetSubtype="10" dur="50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randombar(horizontal)">
                                      <p:cBhvr>
                                        <p:cTn id="17" dur="500"/>
                                        <p:tgtEl>
                                          <p:spTgt spid="9"/>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14" presetClass="entr" presetSubtype="10" dur="50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randombar(horizontal)">
                                      <p:cBhvr>
                                        <p:cTn id="2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a:spLocks noChangeAspect="1"/>
          </p:cNvSpPr>
          <p:nvPr/>
        </p:nvSpPr>
        <p:spPr>
          <a:xfrm>
            <a:off x="381000" y="578879"/>
            <a:ext cx="11430000" cy="5133713"/>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ct val="0"/>
              </a:spcAft>
              <a:tabLst>
                <a:tab pos="1188085"/>
                <a:tab pos="2163445"/>
                <a:tab pos="3142615"/>
                <a:tab pos="4190365"/>
              </a:tabLst>
            </a:pPr>
            <a:r>
              <a:rPr lang="zh-CN" altLang="zh-CN" sz="2800" b="1">
                <a:solidFill>
                  <a:srgbClr val="000000"/>
                </a:solidFill>
                <a:latin typeface="Times New Roman" panose="02020603050405020304" pitchFamily="18" charset="0"/>
                <a:cs typeface="Times New Roman" panose="02020603050405020304" pitchFamily="18" charset="0"/>
              </a:rPr>
              <a:t>二、电势</a:t>
            </a:r>
            <a:r>
              <a:rPr lang="zh-CN" altLang="zh-CN" sz="2800" i="1">
                <a:solidFill>
                  <a:srgbClr val="000000"/>
                </a:solidFill>
                <a:latin typeface="Times New Roman" panose="02020603050405020304" pitchFamily="18" charset="0"/>
                <a:cs typeface="Times New Roman" panose="02020603050405020304" pitchFamily="18" charset="0"/>
              </a:rPr>
              <a:t>　</a:t>
            </a:r>
            <a:r>
              <a:rPr lang="zh-CN" altLang="zh-CN" sz="2800" b="1">
                <a:solidFill>
                  <a:srgbClr val="000000"/>
                </a:solidFill>
                <a:latin typeface="Times New Roman" panose="02020603050405020304" pitchFamily="18" charset="0"/>
                <a:cs typeface="Times New Roman" panose="02020603050405020304" pitchFamily="18" charset="0"/>
              </a:rPr>
              <a:t>等势面</a:t>
            </a:r>
            <a:endParaRPr lang="zh-CN" altLang="zh-CN" sz="2800">
              <a:solidFill>
                <a:srgbClr val="000000"/>
              </a:solidFill>
              <a:effectLst/>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sz="2800" b="1">
                <a:solidFill>
                  <a:srgbClr val="000000"/>
                </a:solidFill>
                <a:latin typeface="Times New Roman" panose="02020603050405020304" pitchFamily="18" charset="0"/>
                <a:cs typeface="Times New Roman" panose="02020603050405020304" pitchFamily="18" charset="0"/>
              </a:rPr>
              <a:t>1</a:t>
            </a:r>
            <a:r>
              <a:rPr lang="en-US" altLang="zh-CN" sz="2800" i="1">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effectLst/>
                <a:latin typeface="Times New Roman" panose="02020603050405020304" pitchFamily="18" charset="0"/>
                <a:ea typeface="黑体" panose="02010609060101010101" pitchFamily="49" charset="-122"/>
                <a:cs typeface="Times New Roman" panose="02020603050405020304" pitchFamily="18" charset="0"/>
              </a:rPr>
              <a:t>电势</a:t>
            </a:r>
            <a:endParaRPr lang="zh-CN" altLang="zh-CN" sz="2800">
              <a:solidFill>
                <a:srgbClr val="000000"/>
              </a:solidFill>
              <a:effectLst/>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sz="2800">
                <a:solidFill>
                  <a:srgbClr val="000000"/>
                </a:solidFill>
                <a:latin typeface="Times New Roman" panose="02020603050405020304" pitchFamily="18" charset="0"/>
                <a:cs typeface="Times New Roman" panose="02020603050405020304" pitchFamily="18" charset="0"/>
              </a:rPr>
              <a:t>(1)</a:t>
            </a:r>
            <a:r>
              <a:rPr lang="zh-CN" altLang="zh-CN" sz="2800">
                <a:solidFill>
                  <a:srgbClr val="000000"/>
                </a:solidFill>
                <a:latin typeface="Times New Roman" panose="02020603050405020304" pitchFamily="18" charset="0"/>
                <a:cs typeface="Times New Roman" panose="02020603050405020304" pitchFamily="18" charset="0"/>
              </a:rPr>
              <a:t>定义</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试探电荷在电场中某点具有的</a:t>
            </a:r>
            <a:r>
              <a:rPr lang="zh-CN" altLang="zh-CN" sz="2800" i="1" u="sng">
                <a:solidFill>
                  <a:srgbClr val="000000"/>
                </a:solidFill>
                <a:uFill>
                  <a:solidFill>
                    <a:srgbClr val="000000"/>
                  </a:solidFill>
                </a:uFill>
                <a:latin typeface="Times New Roman" panose="02020603050405020304" pitchFamily="18" charset="0"/>
                <a:cs typeface="Times New Roman" panose="02020603050405020304" pitchFamily="18" charset="0"/>
              </a:rPr>
              <a:t>　　　　　</a:t>
            </a:r>
            <a:r>
              <a:rPr lang="zh-CN" altLang="zh-CN" sz="2800">
                <a:solidFill>
                  <a:srgbClr val="000000"/>
                </a:solidFill>
                <a:latin typeface="Times New Roman" panose="02020603050405020304" pitchFamily="18" charset="0"/>
                <a:cs typeface="Times New Roman" panose="02020603050405020304" pitchFamily="18" charset="0"/>
              </a:rPr>
              <a:t>与它的电荷量的比值</a:t>
            </a:r>
            <a:r>
              <a:rPr lang="zh-CN" altLang="zh-CN" sz="2800" smtClean="0">
                <a:solidFill>
                  <a:srgbClr val="000000"/>
                </a:solidFill>
                <a:latin typeface="Times New Roman" panose="02020603050405020304" pitchFamily="18" charset="0"/>
                <a:cs typeface="Times New Roman" panose="02020603050405020304" pitchFamily="18" charset="0"/>
              </a:rPr>
              <a:t>。</a:t>
            </a:r>
            <a:endParaRPr lang="zh-CN" altLang="zh-CN" sz="2800">
              <a:solidFill>
                <a:srgbClr val="000000"/>
              </a:solidFill>
              <a:effectLst/>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endParaRPr lang="en-US" altLang="zh-CN" sz="2800" smtClean="0">
              <a:solidFill>
                <a:srgbClr val="000000"/>
              </a:solidFill>
              <a:latin typeface="Times New Roman" panose="02020603050405020304" pitchFamily="18" charset="0"/>
              <a:cs typeface="Times New Roman" panose="02020603050405020304" pitchFamily="18" charset="0"/>
            </a:endParaRPr>
          </a:p>
          <a:p>
            <a:pPr>
              <a:lnSpc>
                <a:spcPct val="130000"/>
              </a:lnSpc>
              <a:spcAft>
                <a:spcPct val="0"/>
              </a:spcAft>
              <a:tabLst>
                <a:tab pos="1188085"/>
                <a:tab pos="2163445"/>
                <a:tab pos="3142615"/>
                <a:tab pos="4190365"/>
              </a:tabLst>
            </a:pPr>
            <a:endParaRPr lang="en-US" altLang="zh-CN" sz="2800">
              <a:solidFill>
                <a:srgbClr val="000000"/>
              </a:solidFill>
              <a:latin typeface="Times New Roman" panose="02020603050405020304" pitchFamily="18" charset="0"/>
              <a:cs typeface="Times New Roman" panose="02020603050405020304" pitchFamily="18" charset="0"/>
            </a:endParaRPr>
          </a:p>
          <a:p>
            <a:pPr>
              <a:lnSpc>
                <a:spcPct val="130000"/>
              </a:lnSpc>
              <a:spcAft>
                <a:spcPct val="0"/>
              </a:spcAft>
              <a:tabLst>
                <a:tab pos="1188085"/>
                <a:tab pos="2163445"/>
                <a:tab pos="3142615"/>
                <a:tab pos="4190365"/>
              </a:tabLst>
            </a:pPr>
            <a:r>
              <a:rPr lang="en-US" altLang="zh-CN" sz="2800" smtClean="0">
                <a:solidFill>
                  <a:srgbClr val="000000"/>
                </a:solidFill>
                <a:latin typeface="Times New Roman" panose="02020603050405020304" pitchFamily="18" charset="0"/>
                <a:cs typeface="Times New Roman" panose="02020603050405020304" pitchFamily="18" charset="0"/>
              </a:rPr>
              <a:t>(</a:t>
            </a:r>
            <a:r>
              <a:rPr lang="en-US" altLang="zh-CN" sz="2800">
                <a:solidFill>
                  <a:srgbClr val="000000"/>
                </a:solidFill>
                <a:latin typeface="Times New Roman" panose="02020603050405020304" pitchFamily="18" charset="0"/>
                <a:cs typeface="Times New Roman" panose="02020603050405020304" pitchFamily="18" charset="0"/>
              </a:rPr>
              <a:t>3)</a:t>
            </a:r>
            <a:r>
              <a:rPr lang="zh-CN" altLang="zh-CN" sz="2800">
                <a:solidFill>
                  <a:srgbClr val="000000"/>
                </a:solidFill>
                <a:latin typeface="Times New Roman" panose="02020603050405020304" pitchFamily="18" charset="0"/>
                <a:cs typeface="Times New Roman" panose="02020603050405020304" pitchFamily="18" charset="0"/>
              </a:rPr>
              <a:t>矢标性</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电势是</a:t>
            </a:r>
            <a:r>
              <a:rPr lang="zh-CN" altLang="zh-CN" sz="2800" i="1" u="sng">
                <a:solidFill>
                  <a:srgbClr val="000000"/>
                </a:solidFill>
                <a:uFill>
                  <a:solidFill>
                    <a:srgbClr val="000000"/>
                  </a:solidFill>
                </a:uFill>
                <a:latin typeface="Times New Roman" panose="02020603050405020304" pitchFamily="18" charset="0"/>
                <a:cs typeface="Times New Roman" panose="02020603050405020304" pitchFamily="18" charset="0"/>
              </a:rPr>
              <a:t>　　　　</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有正、负之分</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其正</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负</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表示该点电势</a:t>
            </a:r>
            <a:r>
              <a:rPr lang="zh-CN" altLang="zh-CN" sz="2800" smtClean="0">
                <a:solidFill>
                  <a:srgbClr val="000000"/>
                </a:solidFill>
                <a:latin typeface="Times New Roman" panose="02020603050405020304" pitchFamily="18" charset="0"/>
                <a:cs typeface="Times New Roman" panose="02020603050405020304" pitchFamily="18" charset="0"/>
              </a:rPr>
              <a:t>比</a:t>
            </a:r>
            <a:endParaRPr lang="en-US" altLang="zh-CN" sz="2800" smtClean="0">
              <a:solidFill>
                <a:srgbClr val="000000"/>
              </a:solidFill>
              <a:latin typeface="Times New Roman" panose="02020603050405020304" pitchFamily="18" charset="0"/>
              <a:cs typeface="Times New Roman" panose="02020603050405020304" pitchFamily="18" charset="0"/>
            </a:endParaRPr>
          </a:p>
          <a:p>
            <a:pPr>
              <a:lnSpc>
                <a:spcPct val="130000"/>
              </a:lnSpc>
              <a:spcAft>
                <a:spcPct val="0"/>
              </a:spcAft>
              <a:tabLst>
                <a:tab pos="1188085"/>
                <a:tab pos="2163445"/>
                <a:tab pos="3142615"/>
                <a:tab pos="4190365"/>
              </a:tabLst>
            </a:pPr>
            <a:r>
              <a:rPr lang="zh-CN" altLang="zh-CN" sz="2800" i="1" u="sng">
                <a:solidFill>
                  <a:srgbClr val="000000"/>
                </a:solidFill>
                <a:uFill>
                  <a:solidFill>
                    <a:srgbClr val="000000"/>
                  </a:solidFill>
                </a:uFill>
                <a:latin typeface="Times New Roman" panose="02020603050405020304" pitchFamily="18" charset="0"/>
                <a:cs typeface="Times New Roman" panose="02020603050405020304" pitchFamily="18" charset="0"/>
              </a:rPr>
              <a:t>　　　　　</a:t>
            </a:r>
            <a:r>
              <a:rPr lang="zh-CN" altLang="zh-CN" sz="2800">
                <a:solidFill>
                  <a:srgbClr val="000000"/>
                </a:solidFill>
                <a:latin typeface="Times New Roman" panose="02020603050405020304" pitchFamily="18" charset="0"/>
                <a:cs typeface="Times New Roman" panose="02020603050405020304" pitchFamily="18" charset="0"/>
              </a:rPr>
              <a:t>高</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低</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a:t>
            </a:r>
            <a:r>
              <a:rPr lang="en-US" altLang="zh-CN" sz="2800">
                <a:solidFill>
                  <a:srgbClr val="000000"/>
                </a:solidFill>
                <a:latin typeface="Times New Roman" panose="02020603050405020304" pitchFamily="18" charset="0"/>
                <a:cs typeface="Times New Roman" panose="02020603050405020304" pitchFamily="18" charset="0"/>
              </a:rPr>
              <a:t> </a:t>
            </a:r>
            <a:endParaRPr lang="zh-CN" altLang="zh-CN" sz="2800">
              <a:solidFill>
                <a:srgbClr val="000000"/>
              </a:solidFill>
              <a:effectLst/>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sz="2800">
                <a:solidFill>
                  <a:srgbClr val="000000"/>
                </a:solidFill>
                <a:latin typeface="Times New Roman" panose="02020603050405020304" pitchFamily="18" charset="0"/>
                <a:cs typeface="Times New Roman" panose="02020603050405020304" pitchFamily="18" charset="0"/>
              </a:rPr>
              <a:t>(4)</a:t>
            </a:r>
            <a:r>
              <a:rPr lang="zh-CN" altLang="zh-CN" sz="2800">
                <a:solidFill>
                  <a:srgbClr val="000000"/>
                </a:solidFill>
                <a:latin typeface="Times New Roman" panose="02020603050405020304" pitchFamily="18" charset="0"/>
                <a:cs typeface="Times New Roman" panose="02020603050405020304" pitchFamily="18" charset="0"/>
              </a:rPr>
              <a:t>相对性</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电势具有相对性</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同一点的电势因选取</a:t>
            </a:r>
            <a:r>
              <a:rPr lang="zh-CN" altLang="zh-CN" sz="2800" i="1" u="sng">
                <a:solidFill>
                  <a:srgbClr val="000000"/>
                </a:solidFill>
                <a:uFill>
                  <a:solidFill>
                    <a:srgbClr val="000000"/>
                  </a:solidFill>
                </a:uFill>
                <a:latin typeface="Times New Roman" panose="02020603050405020304" pitchFamily="18" charset="0"/>
                <a:cs typeface="Times New Roman" panose="02020603050405020304" pitchFamily="18" charset="0"/>
              </a:rPr>
              <a:t>　　　　　　</a:t>
            </a:r>
            <a:r>
              <a:rPr lang="zh-CN" altLang="zh-CN" sz="2800">
                <a:solidFill>
                  <a:srgbClr val="000000"/>
                </a:solidFill>
                <a:latin typeface="Times New Roman" panose="02020603050405020304" pitchFamily="18" charset="0"/>
                <a:cs typeface="Times New Roman" panose="02020603050405020304" pitchFamily="18" charset="0"/>
              </a:rPr>
              <a:t>的不同而不同。</a:t>
            </a:r>
            <a:r>
              <a:rPr lang="en-US" altLang="zh-CN" sz="2800">
                <a:solidFill>
                  <a:srgbClr val="000000"/>
                </a:solidFill>
                <a:latin typeface="Times New Roman" panose="02020603050405020304" pitchFamily="18" charset="0"/>
                <a:cs typeface="Times New Roman" panose="02020603050405020304" pitchFamily="18" charset="0"/>
              </a:rPr>
              <a:t> </a:t>
            </a:r>
            <a:endParaRPr lang="zh-CN" altLang="zh-CN" sz="2800">
              <a:solidFill>
                <a:srgbClr val="000000"/>
              </a:solidFill>
              <a:effectLst/>
              <a:latin typeface="NEU-BZ-S92"/>
              <a:ea typeface="方正书宋_GBK" panose="03000509000000000000" pitchFamily="65" charset="-122"/>
              <a:cs typeface="Times New Roman" panose="02020603050405020304" pitchFamily="18" charset="0"/>
            </a:endParaRPr>
          </a:p>
        </p:txBody>
      </p:sp>
      <p:graphicFrame>
        <p:nvGraphicFramePr>
          <p:cNvPr id="3" name="对象 2"/>
          <p:cNvGraphicFramePr>
            <a:graphicFrameLocks noChangeAspect="1"/>
          </p:cNvGraphicFramePr>
          <p:nvPr/>
        </p:nvGraphicFramePr>
        <p:xfrm>
          <a:off x="458424" y="2340855"/>
          <a:ext cx="11275153" cy="991910"/>
        </p:xfrm>
        <a:graphic>
          <a:graphicData uri="http://schemas.openxmlformats.org/presentationml/2006/ole">
            <mc:AlternateContent>
              <mc:Choice xmlns:v="urn:schemas-microsoft-com:vml" Requires="v">
                <p:oleObj spid="_x0000_s1038" name="文档" r:id="rId2" imgW="4526280" imgH="398780" progId="Word.Document.12">
                  <p:embed/>
                </p:oleObj>
              </mc:Choice>
              <mc:Fallback>
                <p:oleObj name="文档" r:id="rId2" imgW="4526280" imgH="398780" progId="Word.Document.12">
                  <p:embed/>
                  <p:pic>
                    <p:nvPicPr>
                      <p:cNvPr id="0" name="OLE substitute image"/>
                      <p:cNvPicPr/>
                      <p:nvPr/>
                    </p:nvPicPr>
                    <p:blipFill>
                      <a:blip r:embed="rId3"/>
                      <a:stretch>
                        <a:fillRect/>
                      </a:stretch>
                    </p:blipFill>
                    <p:spPr>
                      <a:xfrm>
                        <a:off x="458424" y="2340855"/>
                        <a:ext cx="11275153" cy="991910"/>
                      </a:xfrm>
                      <a:prstGeom prst="rect">
                        <a:avLst/>
                      </a:prstGeom>
                    </p:spPr>
                  </p:pic>
                </p:oleObj>
              </mc:Fallback>
            </mc:AlternateContent>
          </a:graphicData>
        </a:graphic>
      </p:graphicFrame>
      <p:sp>
        <p:nvSpPr>
          <p:cNvPr id="5" name="矩形 4"/>
          <p:cNvSpPr>
            <a:spLocks noChangeAspect="1"/>
          </p:cNvSpPr>
          <p:nvPr/>
        </p:nvSpPr>
        <p:spPr>
          <a:xfrm>
            <a:off x="6554271" y="1665199"/>
            <a:ext cx="1620957" cy="567912"/>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800">
                <a:solidFill>
                  <a:srgbClr val="FF0000"/>
                </a:solidFill>
                <a:latin typeface="Times New Roman" panose="02020603050405020304" pitchFamily="18" charset="0"/>
              </a:rPr>
              <a:t>电势能　</a:t>
            </a:r>
            <a:endParaRPr lang="zh-CN" altLang="en-US" sz="2800"/>
          </a:p>
        </p:txBody>
      </p:sp>
      <p:sp>
        <p:nvSpPr>
          <p:cNvPr id="7" name="矩形 6"/>
          <p:cNvSpPr>
            <a:spLocks noChangeAspect="1"/>
          </p:cNvSpPr>
          <p:nvPr/>
        </p:nvSpPr>
        <p:spPr>
          <a:xfrm>
            <a:off x="3295004" y="3332982"/>
            <a:ext cx="902811" cy="567912"/>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800">
                <a:solidFill>
                  <a:srgbClr val="FF0000"/>
                </a:solidFill>
                <a:latin typeface="Times New Roman" panose="02020603050405020304" pitchFamily="18" charset="0"/>
              </a:rPr>
              <a:t>标量</a:t>
            </a:r>
            <a:endParaRPr lang="zh-CN" altLang="en-US" sz="2800"/>
          </a:p>
        </p:txBody>
      </p:sp>
      <p:sp>
        <p:nvSpPr>
          <p:cNvPr id="8" name="矩形 7"/>
          <p:cNvSpPr>
            <a:spLocks noChangeAspect="1"/>
          </p:cNvSpPr>
          <p:nvPr/>
        </p:nvSpPr>
        <p:spPr>
          <a:xfrm>
            <a:off x="798383" y="3900894"/>
            <a:ext cx="1261884" cy="567912"/>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800">
                <a:solidFill>
                  <a:srgbClr val="FF0000"/>
                </a:solidFill>
                <a:latin typeface="Times New Roman" panose="02020603050405020304" pitchFamily="18" charset="0"/>
              </a:rPr>
              <a:t>零电势</a:t>
            </a:r>
            <a:endParaRPr lang="zh-CN" altLang="en-US" sz="2800"/>
          </a:p>
        </p:txBody>
      </p:sp>
      <p:sp>
        <p:nvSpPr>
          <p:cNvPr id="9" name="矩形 8"/>
          <p:cNvSpPr>
            <a:spLocks noChangeAspect="1"/>
          </p:cNvSpPr>
          <p:nvPr/>
        </p:nvSpPr>
        <p:spPr>
          <a:xfrm>
            <a:off x="8116182" y="4468806"/>
            <a:ext cx="1620957" cy="567912"/>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800">
                <a:solidFill>
                  <a:srgbClr val="FF0000"/>
                </a:solidFill>
                <a:latin typeface="Times New Roman" panose="02020603050405020304" pitchFamily="18" charset="0"/>
              </a:rPr>
              <a:t>零电势点</a:t>
            </a:r>
            <a:endParaRPr lang="zh-CN" altLang="en-US" sz="2800"/>
          </a:p>
        </p:txBody>
      </p:sp>
    </p:spTree>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4" presetClass="entr" presetSubtype="10" dur="50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randombar(horizontal)">
                                      <p:cBhvr>
                                        <p:cTn id="12" dur="500"/>
                                        <p:tgtEl>
                                          <p:spTgt spid="7"/>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4" presetClass="entr" presetSubtype="10" dur="50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randombar(horizontal)">
                                      <p:cBhvr>
                                        <p:cTn id="17" dur="500"/>
                                        <p:tgtEl>
                                          <p:spTgt spid="8"/>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14" presetClass="entr" presetSubtype="10" dur="50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randombar(horizontal)">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9"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a:spLocks noChangeAspect="1"/>
          </p:cNvSpPr>
          <p:nvPr/>
        </p:nvSpPr>
        <p:spPr>
          <a:xfrm>
            <a:off x="381000" y="643666"/>
            <a:ext cx="11430000" cy="4573560"/>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ct val="0"/>
              </a:spcAft>
              <a:tabLst>
                <a:tab pos="1188085"/>
                <a:tab pos="2163445"/>
                <a:tab pos="3142615"/>
                <a:tab pos="4190365"/>
              </a:tabLst>
            </a:pPr>
            <a:r>
              <a:rPr lang="en-US" altLang="zh-CN" sz="2800" b="1">
                <a:solidFill>
                  <a:srgbClr val="000000"/>
                </a:solidFill>
                <a:latin typeface="Times New Roman" panose="02020603050405020304" pitchFamily="18" charset="0"/>
                <a:cs typeface="Times New Roman" panose="02020603050405020304" pitchFamily="18" charset="0"/>
              </a:rPr>
              <a:t>2</a:t>
            </a:r>
            <a:r>
              <a:rPr lang="en-US" altLang="zh-CN" sz="2800" i="1">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ea typeface="黑体" panose="02010609060101010101" pitchFamily="49" charset="-122"/>
                <a:cs typeface="Times New Roman" panose="02020603050405020304" pitchFamily="18" charset="0"/>
              </a:rPr>
              <a:t>等势面</a:t>
            </a:r>
            <a:endParaRPr lang="zh-CN" altLang="zh-CN" sz="2800">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sz="2800">
                <a:solidFill>
                  <a:srgbClr val="000000"/>
                </a:solidFill>
                <a:latin typeface="Times New Roman" panose="02020603050405020304" pitchFamily="18" charset="0"/>
                <a:cs typeface="Times New Roman" panose="02020603050405020304" pitchFamily="18" charset="0"/>
              </a:rPr>
              <a:t>(1)</a:t>
            </a:r>
            <a:r>
              <a:rPr lang="zh-CN" altLang="zh-CN" sz="2800">
                <a:solidFill>
                  <a:srgbClr val="000000"/>
                </a:solidFill>
                <a:latin typeface="Times New Roman" panose="02020603050405020304" pitchFamily="18" charset="0"/>
                <a:cs typeface="Times New Roman" panose="02020603050405020304" pitchFamily="18" charset="0"/>
              </a:rPr>
              <a:t>定义</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电场中</a:t>
            </a:r>
            <a:r>
              <a:rPr lang="zh-CN" altLang="zh-CN" sz="2800" i="1" u="sng">
                <a:solidFill>
                  <a:srgbClr val="000000"/>
                </a:solidFill>
                <a:uFill>
                  <a:solidFill>
                    <a:srgbClr val="000000"/>
                  </a:solidFill>
                </a:uFill>
                <a:latin typeface="Times New Roman" panose="02020603050405020304" pitchFamily="18" charset="0"/>
                <a:cs typeface="Times New Roman" panose="02020603050405020304" pitchFamily="18" charset="0"/>
              </a:rPr>
              <a:t>　　　　</a:t>
            </a:r>
            <a:r>
              <a:rPr lang="zh-CN" altLang="zh-CN" sz="2800">
                <a:solidFill>
                  <a:srgbClr val="000000"/>
                </a:solidFill>
                <a:latin typeface="Times New Roman" panose="02020603050405020304" pitchFamily="18" charset="0"/>
                <a:cs typeface="Times New Roman" panose="02020603050405020304" pitchFamily="18" charset="0"/>
              </a:rPr>
              <a:t>相同的各点组成的面。</a:t>
            </a:r>
            <a:r>
              <a:rPr lang="en-US" altLang="zh-CN" sz="2800">
                <a:solidFill>
                  <a:srgbClr val="000000"/>
                </a:solidFill>
                <a:latin typeface="Times New Roman" panose="02020603050405020304" pitchFamily="18" charset="0"/>
                <a:cs typeface="Times New Roman" panose="02020603050405020304" pitchFamily="18" charset="0"/>
              </a:rPr>
              <a:t> </a:t>
            </a:r>
            <a:endParaRPr lang="zh-CN" altLang="zh-CN" sz="2800">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sz="2800">
                <a:solidFill>
                  <a:srgbClr val="000000"/>
                </a:solidFill>
                <a:latin typeface="Times New Roman" panose="02020603050405020304" pitchFamily="18" charset="0"/>
                <a:cs typeface="Times New Roman" panose="02020603050405020304" pitchFamily="18" charset="0"/>
              </a:rPr>
              <a:t>(2)</a:t>
            </a:r>
            <a:r>
              <a:rPr lang="zh-CN" altLang="zh-CN" sz="2800">
                <a:solidFill>
                  <a:srgbClr val="000000"/>
                </a:solidFill>
                <a:latin typeface="Times New Roman" panose="02020603050405020304" pitchFamily="18" charset="0"/>
                <a:cs typeface="Times New Roman" panose="02020603050405020304" pitchFamily="18" charset="0"/>
              </a:rPr>
              <a:t>四个特点</a:t>
            </a:r>
            <a:endParaRPr lang="zh-CN" altLang="zh-CN" sz="2800">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zh-CN" altLang="zh-CN" sz="2800">
                <a:solidFill>
                  <a:srgbClr val="000000"/>
                </a:solidFill>
                <a:latin typeface="NEU-BZ-S92"/>
                <a:cs typeface="宋体" panose="02010600030101010101" pitchFamily="2" charset="-122"/>
              </a:rPr>
              <a:t>①</a:t>
            </a:r>
            <a:r>
              <a:rPr lang="zh-CN" altLang="zh-CN" sz="2800">
                <a:solidFill>
                  <a:srgbClr val="000000"/>
                </a:solidFill>
                <a:latin typeface="Times New Roman" panose="02020603050405020304" pitchFamily="18" charset="0"/>
                <a:cs typeface="Times New Roman" panose="02020603050405020304" pitchFamily="18" charset="0"/>
              </a:rPr>
              <a:t>等势面一定与</a:t>
            </a:r>
            <a:r>
              <a:rPr lang="zh-CN" altLang="zh-CN" sz="2800" i="1" u="sng">
                <a:solidFill>
                  <a:srgbClr val="000000"/>
                </a:solidFill>
                <a:uFill>
                  <a:solidFill>
                    <a:srgbClr val="000000"/>
                  </a:solidFill>
                </a:uFill>
                <a:latin typeface="Times New Roman" panose="02020603050405020304" pitchFamily="18" charset="0"/>
                <a:cs typeface="Times New Roman" panose="02020603050405020304" pitchFamily="18" charset="0"/>
              </a:rPr>
              <a:t>　　　　　</a:t>
            </a:r>
            <a:r>
              <a:rPr lang="zh-CN" altLang="zh-CN" sz="2800">
                <a:solidFill>
                  <a:srgbClr val="000000"/>
                </a:solidFill>
                <a:latin typeface="Times New Roman" panose="02020603050405020304" pitchFamily="18" charset="0"/>
                <a:cs typeface="Times New Roman" panose="02020603050405020304" pitchFamily="18" charset="0"/>
              </a:rPr>
              <a:t>垂直。</a:t>
            </a:r>
            <a:r>
              <a:rPr lang="en-US" altLang="zh-CN" sz="2800">
                <a:solidFill>
                  <a:srgbClr val="000000"/>
                </a:solidFill>
                <a:latin typeface="Times New Roman" panose="02020603050405020304" pitchFamily="18" charset="0"/>
                <a:cs typeface="Times New Roman" panose="02020603050405020304" pitchFamily="18" charset="0"/>
              </a:rPr>
              <a:t> </a:t>
            </a:r>
            <a:endParaRPr lang="zh-CN" altLang="zh-CN" sz="2800">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zh-CN" altLang="zh-CN" sz="2800">
                <a:solidFill>
                  <a:srgbClr val="000000"/>
                </a:solidFill>
                <a:latin typeface="NEU-BZ-S92"/>
                <a:cs typeface="宋体" panose="02010600030101010101" pitchFamily="2" charset="-122"/>
              </a:rPr>
              <a:t>②</a:t>
            </a:r>
            <a:r>
              <a:rPr lang="zh-CN" altLang="zh-CN" sz="2800">
                <a:solidFill>
                  <a:srgbClr val="000000"/>
                </a:solidFill>
                <a:latin typeface="Times New Roman" panose="02020603050405020304" pitchFamily="18" charset="0"/>
                <a:cs typeface="Times New Roman" panose="02020603050405020304" pitchFamily="18" charset="0"/>
              </a:rPr>
              <a:t>在同一等势面上移动电荷时静电力不做功。</a:t>
            </a:r>
            <a:endParaRPr lang="zh-CN" altLang="zh-CN" sz="2800">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zh-CN" altLang="zh-CN" sz="2800">
                <a:solidFill>
                  <a:srgbClr val="000000"/>
                </a:solidFill>
                <a:latin typeface="NEU-BZ-S92"/>
                <a:cs typeface="宋体" panose="02010600030101010101" pitchFamily="2" charset="-122"/>
              </a:rPr>
              <a:t>③</a:t>
            </a:r>
            <a:r>
              <a:rPr lang="zh-CN" altLang="zh-CN" sz="2800" u="wavy">
                <a:solidFill>
                  <a:srgbClr val="000000"/>
                </a:solidFill>
                <a:uFill>
                  <a:solidFill>
                    <a:srgbClr val="00FFFF"/>
                  </a:solidFill>
                </a:uFill>
                <a:latin typeface="Times New Roman" panose="02020603050405020304" pitchFamily="18" charset="0"/>
                <a:cs typeface="Times New Roman" panose="02020603050405020304" pitchFamily="18" charset="0"/>
              </a:rPr>
              <a:t>电场线方向</a:t>
            </a:r>
            <a:r>
              <a:rPr lang="zh-CN" altLang="zh-CN" sz="2800">
                <a:solidFill>
                  <a:srgbClr val="000000"/>
                </a:solidFill>
                <a:latin typeface="Times New Roman" panose="02020603050405020304" pitchFamily="18" charset="0"/>
                <a:cs typeface="Times New Roman" panose="02020603050405020304" pitchFamily="18" charset="0"/>
              </a:rPr>
              <a:t>总是从电势高的等势面指向电势低的等势面</a:t>
            </a:r>
            <a:r>
              <a:rPr lang="zh-CN" altLang="zh-CN" sz="2800" smtClean="0">
                <a:solidFill>
                  <a:srgbClr val="000000"/>
                </a:solidFill>
                <a:latin typeface="Times New Roman" panose="02020603050405020304" pitchFamily="18" charset="0"/>
                <a:cs typeface="Times New Roman" panose="02020603050405020304" pitchFamily="18" charset="0"/>
              </a:rPr>
              <a:t>。</a:t>
            </a:r>
            <a:endParaRPr lang="en-US" altLang="zh-CN" sz="2800" smtClean="0">
              <a:solidFill>
                <a:srgbClr val="000000"/>
              </a:solidFill>
              <a:latin typeface="Times New Roman" panose="02020603050405020304" pitchFamily="18" charset="0"/>
              <a:cs typeface="Times New Roman" panose="02020603050405020304" pitchFamily="18" charset="0"/>
            </a:endParaRPr>
          </a:p>
          <a:p>
            <a:pPr>
              <a:lnSpc>
                <a:spcPct val="130000"/>
              </a:lnSpc>
              <a:spcAft>
                <a:spcPct val="0"/>
              </a:spcAft>
              <a:tabLst>
                <a:tab pos="1188085"/>
                <a:tab pos="2163445"/>
                <a:tab pos="3142615"/>
                <a:tab pos="4190365"/>
              </a:tabLst>
            </a:pPr>
            <a:r>
              <a:rPr lang="en-US" altLang="zh-CN" sz="2800">
                <a:solidFill>
                  <a:srgbClr val="000000"/>
                </a:solidFill>
                <a:latin typeface="Times New Roman" panose="02020603050405020304" pitchFamily="18" charset="0"/>
                <a:cs typeface="Times New Roman" panose="02020603050405020304" pitchFamily="18" charset="0"/>
              </a:rPr>
              <a:t> </a:t>
            </a:r>
            <a:r>
              <a:rPr lang="en-US" altLang="zh-CN" sz="2800" smtClean="0">
                <a:solidFill>
                  <a:srgbClr val="000000"/>
                </a:solidFill>
                <a:latin typeface="Times New Roman" panose="02020603050405020304" pitchFamily="18" charset="0"/>
                <a:cs typeface="Times New Roman" panose="02020603050405020304" pitchFamily="18" charset="0"/>
              </a:rPr>
              <a:t>                     </a:t>
            </a:r>
            <a:r>
              <a:rPr lang="zh-CN" altLang="zh-CN" sz="2800" smtClean="0">
                <a:solidFill>
                  <a:srgbClr val="00B0F0"/>
                </a:solidFill>
                <a:latin typeface="Times New Roman" panose="02020603050405020304" pitchFamily="18" charset="0"/>
                <a:cs typeface="Times New Roman" panose="02020603050405020304" pitchFamily="18" charset="0"/>
              </a:rPr>
              <a:t>沿</a:t>
            </a:r>
            <a:r>
              <a:rPr lang="zh-CN" altLang="zh-CN" sz="2800">
                <a:solidFill>
                  <a:srgbClr val="00B0F0"/>
                </a:solidFill>
                <a:latin typeface="Times New Roman" panose="02020603050405020304" pitchFamily="18" charset="0"/>
                <a:cs typeface="Times New Roman" panose="02020603050405020304" pitchFamily="18" charset="0"/>
              </a:rPr>
              <a:t>着电场线的方向</a:t>
            </a:r>
            <a:r>
              <a:rPr lang="en-US" altLang="zh-CN" sz="2800">
                <a:solidFill>
                  <a:srgbClr val="00B0F0"/>
                </a:solidFill>
                <a:latin typeface="Times New Roman" panose="02020603050405020304" pitchFamily="18" charset="0"/>
                <a:cs typeface="Times New Roman" panose="02020603050405020304" pitchFamily="18" charset="0"/>
              </a:rPr>
              <a:t>,</a:t>
            </a:r>
            <a:r>
              <a:rPr lang="zh-CN" altLang="zh-CN" sz="2800">
                <a:solidFill>
                  <a:srgbClr val="00B0F0"/>
                </a:solidFill>
                <a:latin typeface="Times New Roman" panose="02020603050405020304" pitchFamily="18" charset="0"/>
                <a:cs typeface="Times New Roman" panose="02020603050405020304" pitchFamily="18" charset="0"/>
              </a:rPr>
              <a:t>电势降低最快</a:t>
            </a:r>
            <a:endParaRPr lang="zh-CN" altLang="zh-CN" sz="2800">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zh-CN" altLang="zh-CN" sz="2800">
                <a:solidFill>
                  <a:srgbClr val="000000"/>
                </a:solidFill>
                <a:latin typeface="NEU-BZ-S92"/>
                <a:cs typeface="宋体" panose="02010600030101010101" pitchFamily="2" charset="-122"/>
              </a:rPr>
              <a:t>④</a:t>
            </a:r>
            <a:r>
              <a:rPr lang="zh-CN" altLang="zh-CN" sz="2800">
                <a:solidFill>
                  <a:srgbClr val="000000"/>
                </a:solidFill>
                <a:latin typeface="Times New Roman" panose="02020603050405020304" pitchFamily="18" charset="0"/>
                <a:cs typeface="Times New Roman" panose="02020603050405020304" pitchFamily="18" charset="0"/>
              </a:rPr>
              <a:t>等差等势面越密的地方电场强度</a:t>
            </a:r>
            <a:r>
              <a:rPr lang="zh-CN" altLang="zh-CN" sz="2800" i="1" u="sng">
                <a:solidFill>
                  <a:srgbClr val="000000"/>
                </a:solidFill>
                <a:uFill>
                  <a:solidFill>
                    <a:srgbClr val="000000"/>
                  </a:solidFill>
                </a:uFill>
                <a:latin typeface="Times New Roman" panose="02020603050405020304" pitchFamily="18" charset="0"/>
                <a:cs typeface="Times New Roman" panose="02020603050405020304" pitchFamily="18" charset="0"/>
              </a:rPr>
              <a:t>　　　</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反之</a:t>
            </a:r>
            <a:r>
              <a:rPr lang="zh-CN" altLang="zh-CN" sz="2800" i="1" u="sng">
                <a:solidFill>
                  <a:srgbClr val="000000"/>
                </a:solidFill>
                <a:uFill>
                  <a:solidFill>
                    <a:srgbClr val="000000"/>
                  </a:solidFill>
                </a:uFill>
                <a:latin typeface="Times New Roman" panose="02020603050405020304" pitchFamily="18" charset="0"/>
                <a:cs typeface="Times New Roman" panose="02020603050405020304" pitchFamily="18" charset="0"/>
              </a:rPr>
              <a:t>　　　　</a:t>
            </a:r>
            <a:r>
              <a:rPr lang="zh-CN" altLang="zh-CN" sz="2800">
                <a:solidFill>
                  <a:srgbClr val="000000"/>
                </a:solidFill>
                <a:latin typeface="Times New Roman" panose="02020603050405020304" pitchFamily="18" charset="0"/>
                <a:cs typeface="Times New Roman" panose="02020603050405020304" pitchFamily="18" charset="0"/>
              </a:rPr>
              <a:t>。</a:t>
            </a:r>
            <a:r>
              <a:rPr lang="en-US" altLang="zh-CN" sz="2800">
                <a:solidFill>
                  <a:srgbClr val="000000"/>
                </a:solidFill>
                <a:latin typeface="Times New Roman" panose="02020603050405020304" pitchFamily="18" charset="0"/>
                <a:cs typeface="Times New Roman" panose="02020603050405020304" pitchFamily="18" charset="0"/>
              </a:rPr>
              <a:t> </a:t>
            </a:r>
            <a:endParaRPr lang="zh-CN" altLang="zh-CN" sz="2800">
              <a:solidFill>
                <a:srgbClr val="000000"/>
              </a:solidFill>
              <a:effectLst/>
              <a:latin typeface="NEU-BZ-S92"/>
              <a:ea typeface="方正书宋_GBK" panose="03000509000000000000" pitchFamily="65" charset="-122"/>
              <a:cs typeface="Times New Roman" panose="02020603050405020304" pitchFamily="18" charset="0"/>
            </a:endParaRPr>
          </a:p>
        </p:txBody>
      </p:sp>
      <p:pic>
        <p:nvPicPr>
          <p:cNvPr id="3" name="箭头右下1.eps" descr="id:2147491273;FounderCES"/>
          <p:cNvPicPr/>
          <p:nvPr/>
        </p:nvPicPr>
        <p:blipFill>
          <a:blip r:embed="rId2">
            <a:clrChange>
              <a:clrFrom>
                <a:srgbClr val="FFFFFF"/>
              </a:clrFrom>
              <a:clrTo>
                <a:srgbClr val="FFFFFF">
                  <a:alpha val="0"/>
                </a:srgbClr>
              </a:clrTo>
            </a:clrChange>
          </a:blip>
          <a:stretch>
            <a:fillRect/>
          </a:stretch>
        </p:blipFill>
        <p:spPr>
          <a:xfrm>
            <a:off x="1397461" y="3937037"/>
            <a:ext cx="988497" cy="525236"/>
          </a:xfrm>
          <a:prstGeom prst="rect">
            <a:avLst/>
          </a:prstGeom>
        </p:spPr>
      </p:pic>
      <p:sp>
        <p:nvSpPr>
          <p:cNvPr id="4" name="矩形 3"/>
          <p:cNvSpPr>
            <a:spLocks noChangeAspect="1"/>
          </p:cNvSpPr>
          <p:nvPr/>
        </p:nvSpPr>
        <p:spPr>
          <a:xfrm>
            <a:off x="3007327" y="1212116"/>
            <a:ext cx="902811" cy="567912"/>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800">
                <a:solidFill>
                  <a:srgbClr val="FF0000"/>
                </a:solidFill>
                <a:latin typeface="Times New Roman" panose="02020603050405020304" pitchFamily="18" charset="0"/>
              </a:rPr>
              <a:t>电势</a:t>
            </a:r>
            <a:endParaRPr lang="zh-CN" altLang="en-US" sz="2800"/>
          </a:p>
        </p:txBody>
      </p:sp>
      <p:sp>
        <p:nvSpPr>
          <p:cNvPr id="5" name="矩形 4"/>
          <p:cNvSpPr>
            <a:spLocks noChangeAspect="1"/>
          </p:cNvSpPr>
          <p:nvPr/>
        </p:nvSpPr>
        <p:spPr>
          <a:xfrm>
            <a:off x="3253904" y="2307382"/>
            <a:ext cx="1261884" cy="567912"/>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800">
                <a:solidFill>
                  <a:srgbClr val="FF0000"/>
                </a:solidFill>
                <a:latin typeface="Times New Roman" panose="02020603050405020304" pitchFamily="18" charset="0"/>
              </a:rPr>
              <a:t>电场线</a:t>
            </a:r>
            <a:endParaRPr lang="zh-CN" altLang="en-US" sz="2800"/>
          </a:p>
        </p:txBody>
      </p:sp>
      <p:sp>
        <p:nvSpPr>
          <p:cNvPr id="6" name="矩形 5"/>
          <p:cNvSpPr>
            <a:spLocks noChangeAspect="1"/>
          </p:cNvSpPr>
          <p:nvPr/>
        </p:nvSpPr>
        <p:spPr>
          <a:xfrm>
            <a:off x="5925185" y="4536875"/>
            <a:ext cx="902811" cy="567912"/>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800">
                <a:solidFill>
                  <a:srgbClr val="FF0000"/>
                </a:solidFill>
                <a:latin typeface="Times New Roman" panose="02020603050405020304" pitchFamily="18" charset="0"/>
              </a:rPr>
              <a:t>越大</a:t>
            </a:r>
            <a:endParaRPr lang="zh-CN" altLang="en-US" sz="2800"/>
          </a:p>
        </p:txBody>
      </p:sp>
      <p:sp>
        <p:nvSpPr>
          <p:cNvPr id="7" name="矩形 6"/>
          <p:cNvSpPr>
            <a:spLocks noChangeAspect="1"/>
          </p:cNvSpPr>
          <p:nvPr/>
        </p:nvSpPr>
        <p:spPr>
          <a:xfrm>
            <a:off x="7867001" y="4536875"/>
            <a:ext cx="902811" cy="567912"/>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800">
                <a:solidFill>
                  <a:srgbClr val="FF0000"/>
                </a:solidFill>
                <a:latin typeface="Times New Roman" panose="02020603050405020304" pitchFamily="18" charset="0"/>
              </a:rPr>
              <a:t>越小</a:t>
            </a:r>
            <a:endParaRPr lang="zh-CN" altLang="en-US" sz="2800"/>
          </a:p>
        </p:txBody>
      </p:sp>
    </p:spTree>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4" presetClass="entr" presetSubtype="10" dur="50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randombar(horizontal)">
                                      <p:cBhvr>
                                        <p:cTn id="12" dur="500"/>
                                        <p:tgtEl>
                                          <p:spTgt spid="5"/>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4" presetClass="entr" presetSubtype="10" dur="50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randombar(horizontal)">
                                      <p:cBhvr>
                                        <p:cTn id="17" dur="500"/>
                                        <p:tgtEl>
                                          <p:spTgt spid="6"/>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14" presetClass="entr" presetSubtype="10" dur="50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randombar(horizontal)">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 name="组合 3"/>
          <p:cNvGrpSpPr/>
          <p:nvPr/>
        </p:nvGrpSpPr>
        <p:grpSpPr>
          <a:xfrm>
            <a:off x="1345273" y="314111"/>
            <a:ext cx="9563100" cy="5962650"/>
            <a:chOff x="1314450" y="355208"/>
            <a:chExt cx="9563100" cy="5962650"/>
          </a:xfrm>
        </p:grpSpPr>
        <p:pic>
          <p:nvPicPr>
            <p:cNvPr id="2" name="图片 1"/>
            <p:cNvPicPr>
              <a:picLocks noChangeAspect="1"/>
            </p:cNvPicPr>
            <p:nvPr/>
          </p:nvPicPr>
          <p:blipFill>
            <a:blip r:embed="rId2">
              <a:clrChange>
                <a:clrFrom>
                  <a:srgbClr val="FFFFFF"/>
                </a:clrFrom>
                <a:clrTo>
                  <a:srgbClr val="FFFFFF">
                    <a:alpha val="0"/>
                  </a:srgbClr>
                </a:clrTo>
              </a:clrChange>
            </a:blip>
            <a:stretch>
              <a:fillRect/>
            </a:stretch>
          </p:blipFill>
          <p:spPr>
            <a:xfrm>
              <a:off x="1314450" y="355208"/>
              <a:ext cx="9563100" cy="5962650"/>
            </a:xfrm>
            <a:prstGeom prst="rect">
              <a:avLst/>
            </a:prstGeom>
          </p:spPr>
        </p:pic>
        <p:pic>
          <p:nvPicPr>
            <p:cNvPr id="3" name="图片 2"/>
            <p:cNvPicPr>
              <a:picLocks noChangeAspect="1"/>
            </p:cNvPicPr>
            <p:nvPr/>
          </p:nvPicPr>
          <p:blipFill>
            <a:blip r:embed="rId3">
              <a:clrChange>
                <a:clrFrom>
                  <a:srgbClr val="FFFFFF"/>
                </a:clrFrom>
                <a:clrTo>
                  <a:srgbClr val="FFFFFF">
                    <a:alpha val="0"/>
                  </a:srgbClr>
                </a:clrTo>
              </a:clrChange>
            </a:blip>
            <a:stretch>
              <a:fillRect/>
            </a:stretch>
          </p:blipFill>
          <p:spPr>
            <a:xfrm>
              <a:off x="1439463" y="6267763"/>
              <a:ext cx="9374718" cy="50095"/>
            </a:xfrm>
            <a:prstGeom prst="rect">
              <a:avLst/>
            </a:prstGeom>
          </p:spPr>
        </p:pic>
      </p:grpSp>
      <p:sp>
        <p:nvSpPr>
          <p:cNvPr id="5" name="矩形 4"/>
          <p:cNvSpPr>
            <a:spLocks noChangeAspect="1"/>
          </p:cNvSpPr>
          <p:nvPr/>
        </p:nvSpPr>
        <p:spPr>
          <a:xfrm>
            <a:off x="9819186" y="1603802"/>
            <a:ext cx="474128" cy="52322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a:solidFill>
                  <a:srgbClr val="FF0000"/>
                </a:solidFill>
                <a:latin typeface="Times New Roman" panose="02020603050405020304" pitchFamily="18" charset="0"/>
              </a:rPr>
              <a:t>×</a:t>
            </a:r>
            <a:endParaRPr lang="zh-CN" altLang="en-US" sz="2800"/>
          </a:p>
        </p:txBody>
      </p:sp>
      <p:sp>
        <p:nvSpPr>
          <p:cNvPr id="6" name="矩形 5"/>
          <p:cNvSpPr>
            <a:spLocks noChangeAspect="1"/>
          </p:cNvSpPr>
          <p:nvPr/>
        </p:nvSpPr>
        <p:spPr>
          <a:xfrm>
            <a:off x="9869942" y="2965411"/>
            <a:ext cx="472593" cy="52322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smtClean="0">
                <a:solidFill>
                  <a:srgbClr val="FF0000"/>
                </a:solidFill>
                <a:latin typeface="Cambria Math" panose="02040503050406030204" pitchFamily="18" charset="0"/>
                <a:ea typeface="NEU-BZ-S92"/>
                <a:cs typeface="Times New Roman" panose="02020603050405020304" pitchFamily="18" charset="0"/>
              </a:rPr>
              <a:t>√ </a:t>
            </a:r>
            <a:endParaRPr lang="zh-CN" altLang="en-US" sz="2800"/>
          </a:p>
        </p:txBody>
      </p:sp>
      <p:sp>
        <p:nvSpPr>
          <p:cNvPr id="7" name="矩形 6"/>
          <p:cNvSpPr>
            <a:spLocks noChangeAspect="1"/>
          </p:cNvSpPr>
          <p:nvPr/>
        </p:nvSpPr>
        <p:spPr>
          <a:xfrm>
            <a:off x="9819186" y="3653624"/>
            <a:ext cx="474128" cy="52322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a:solidFill>
                  <a:srgbClr val="FF0000"/>
                </a:solidFill>
                <a:latin typeface="Times New Roman" panose="02020603050405020304" pitchFamily="18" charset="0"/>
              </a:rPr>
              <a:t>×</a:t>
            </a:r>
            <a:endParaRPr lang="zh-CN" altLang="en-US" sz="2800"/>
          </a:p>
        </p:txBody>
      </p:sp>
      <p:sp>
        <p:nvSpPr>
          <p:cNvPr id="9" name="矩形 8"/>
          <p:cNvSpPr>
            <a:spLocks noChangeAspect="1"/>
          </p:cNvSpPr>
          <p:nvPr/>
        </p:nvSpPr>
        <p:spPr>
          <a:xfrm>
            <a:off x="9880216" y="4323200"/>
            <a:ext cx="472593" cy="52322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smtClean="0">
                <a:solidFill>
                  <a:srgbClr val="FF0000"/>
                </a:solidFill>
                <a:latin typeface="Cambria Math" panose="02040503050406030204" pitchFamily="18" charset="0"/>
                <a:ea typeface="NEU-BZ-S92"/>
                <a:cs typeface="Times New Roman" panose="02020603050405020304" pitchFamily="18" charset="0"/>
              </a:rPr>
              <a:t>√ </a:t>
            </a:r>
            <a:endParaRPr lang="zh-CN" altLang="en-US" sz="2800"/>
          </a:p>
        </p:txBody>
      </p:sp>
      <p:sp>
        <p:nvSpPr>
          <p:cNvPr id="10" name="矩形 9"/>
          <p:cNvSpPr>
            <a:spLocks noChangeAspect="1"/>
          </p:cNvSpPr>
          <p:nvPr/>
        </p:nvSpPr>
        <p:spPr>
          <a:xfrm>
            <a:off x="9839734" y="5668650"/>
            <a:ext cx="474128" cy="52322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a:solidFill>
                  <a:srgbClr val="FF0000"/>
                </a:solidFill>
                <a:latin typeface="Times New Roman" panose="02020603050405020304" pitchFamily="18" charset="0"/>
              </a:rPr>
              <a:t>×</a:t>
            </a:r>
            <a:endParaRPr lang="zh-CN" altLang="en-US" sz="2800"/>
          </a:p>
        </p:txBody>
      </p:sp>
    </p:spTree>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4" presetClass="entr" presetSubtype="10" dur="50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randombar(horizontal)">
                                      <p:cBhvr>
                                        <p:cTn id="12" dur="500"/>
                                        <p:tgtEl>
                                          <p:spTgt spid="6"/>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4" presetClass="entr" presetSubtype="10" dur="50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randombar(horizontal)">
                                      <p:cBhvr>
                                        <p:cTn id="17" dur="500"/>
                                        <p:tgtEl>
                                          <p:spTgt spid="7"/>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14" presetClass="entr" presetSubtype="10" dur="50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randombar(horizontal)">
                                      <p:cBhvr>
                                        <p:cTn id="22" dur="500"/>
                                        <p:tgtEl>
                                          <p:spTgt spid="9"/>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14" presetClass="entr" presetSubtype="10" dur="50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randombar(horizontal)">
                                      <p:cBhvr>
                                        <p:cTn id="2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9" grpId="0"/>
      <p:bldP spid="10"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719761" y="805445"/>
            <a:ext cx="10458522" cy="5184389"/>
          </a:xfrm>
          <a:prstGeom prst="rect">
            <a:avLst/>
          </a:prstGeom>
          <a:noFill/>
          <a:ln>
            <a:solidFill>
              <a:srgbClr val="00B0F0"/>
            </a:solidFill>
            <a:prstDash val="lg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pic>
        <p:nvPicPr>
          <p:cNvPr id="3" name="图片 2"/>
          <p:cNvPicPr>
            <a:picLocks noChangeAspect="1"/>
          </p:cNvPicPr>
          <p:nvPr/>
        </p:nvPicPr>
        <p:blipFill>
          <a:blip r:embed="rId2">
            <a:clrChange>
              <a:clrFrom>
                <a:srgbClr val="FFFFFF"/>
              </a:clrFrom>
              <a:clrTo>
                <a:srgbClr val="FFFFFF">
                  <a:alpha val="0"/>
                </a:srgbClr>
              </a:clrTo>
            </a:clrChange>
          </a:blip>
          <a:stretch>
            <a:fillRect/>
          </a:stretch>
        </p:blipFill>
        <p:spPr>
          <a:xfrm>
            <a:off x="831081" y="425469"/>
            <a:ext cx="3933825" cy="666750"/>
          </a:xfrm>
          <a:prstGeom prst="rect">
            <a:avLst/>
          </a:prstGeom>
        </p:spPr>
      </p:pic>
      <p:sp>
        <p:nvSpPr>
          <p:cNvPr id="5" name="矩形 4"/>
          <p:cNvSpPr>
            <a:spLocks noChangeAspect="1"/>
          </p:cNvSpPr>
          <p:nvPr/>
        </p:nvSpPr>
        <p:spPr>
          <a:xfrm>
            <a:off x="831081" y="1092219"/>
            <a:ext cx="10110897" cy="177279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800" smtClean="0">
                <a:latin typeface="Times New Roman" panose="02020603050405020304" pitchFamily="18" charset="0"/>
                <a:cs typeface="Times New Roman" panose="02020603050405020304" pitchFamily="18" charset="0"/>
              </a:rPr>
              <a:t>阅</a:t>
            </a:r>
            <a:r>
              <a:rPr lang="zh-CN" altLang="en-US" sz="2800">
                <a:latin typeface="Times New Roman" panose="02020603050405020304" pitchFamily="18" charset="0"/>
                <a:cs typeface="Times New Roman" panose="02020603050405020304" pitchFamily="18" charset="0"/>
              </a:rPr>
              <a:t>读人教版教材必修第三册第</a:t>
            </a:r>
            <a:r>
              <a:rPr lang="zh-CN" altLang="en-US" sz="2800" smtClean="0">
                <a:latin typeface="Times New Roman" panose="02020603050405020304" pitchFamily="18" charset="0"/>
                <a:cs typeface="Times New Roman" panose="02020603050405020304" pitchFamily="18" charset="0"/>
              </a:rPr>
              <a:t>34页</a:t>
            </a:r>
            <a:r>
              <a:rPr lang="en-US" altLang="zh-CN" sz="2800">
                <a:latin typeface="Times New Roman" panose="02020603050405020304" pitchFamily="18" charset="0"/>
                <a:cs typeface="Times New Roman" panose="02020603050405020304" pitchFamily="18" charset="0"/>
              </a:rPr>
              <a:t>“</a:t>
            </a:r>
            <a:r>
              <a:rPr lang="zh-CN" altLang="en-US" sz="2800" smtClean="0">
                <a:latin typeface="Times New Roman" panose="02020603050405020304" pitchFamily="18" charset="0"/>
                <a:cs typeface="Times New Roman" panose="02020603050405020304" pitchFamily="18" charset="0"/>
              </a:rPr>
              <a:t>思</a:t>
            </a:r>
            <a:r>
              <a:rPr lang="zh-CN" altLang="en-US" sz="2800">
                <a:latin typeface="Times New Roman" panose="02020603050405020304" pitchFamily="18" charset="0"/>
                <a:cs typeface="Times New Roman" panose="02020603050405020304" pitchFamily="18" charset="0"/>
              </a:rPr>
              <a:t>考与讨</a:t>
            </a:r>
            <a:r>
              <a:rPr lang="zh-CN" altLang="en-US" sz="2800" smtClean="0">
                <a:latin typeface="Times New Roman" panose="02020603050405020304" pitchFamily="18" charset="0"/>
                <a:cs typeface="Times New Roman" panose="02020603050405020304" pitchFamily="18" charset="0"/>
              </a:rPr>
              <a:t>论</a:t>
            </a:r>
            <a:r>
              <a:rPr lang="en-US" altLang="zh-CN" sz="2800">
                <a:latin typeface="Times New Roman" panose="02020603050405020304" pitchFamily="18" charset="0"/>
                <a:cs typeface="Times New Roman" panose="02020603050405020304" pitchFamily="18" charset="0"/>
              </a:rPr>
              <a:t>”</a:t>
            </a:r>
            <a:r>
              <a:rPr lang="zh-CN" altLang="en-US" sz="2800" smtClean="0">
                <a:latin typeface="Times New Roman" panose="02020603050405020304" pitchFamily="18" charset="0"/>
                <a:cs typeface="Times New Roman" panose="02020603050405020304" pitchFamily="18" charset="0"/>
              </a:rPr>
              <a:t> ,请你类比电势的定义方法, 在重力场中建立</a:t>
            </a:r>
            <a:r>
              <a:rPr lang="en-US" altLang="zh-CN" sz="2800">
                <a:latin typeface="Times New Roman" panose="02020603050405020304" pitchFamily="18" charset="0"/>
                <a:cs typeface="Times New Roman" panose="02020603050405020304" pitchFamily="18" charset="0"/>
              </a:rPr>
              <a:t>“</a:t>
            </a:r>
            <a:r>
              <a:rPr lang="zh-CN" altLang="en-US" sz="2800" smtClean="0">
                <a:latin typeface="Times New Roman" panose="02020603050405020304" pitchFamily="18" charset="0"/>
                <a:cs typeface="Times New Roman" panose="02020603050405020304" pitchFamily="18" charset="0"/>
              </a:rPr>
              <a:t>重力势</a:t>
            </a:r>
            <a:r>
              <a:rPr lang="en-US" altLang="zh-CN" sz="2800">
                <a:latin typeface="Times New Roman" panose="02020603050405020304" pitchFamily="18" charset="0"/>
                <a:cs typeface="Times New Roman" panose="02020603050405020304" pitchFamily="18" charset="0"/>
              </a:rPr>
              <a:t>” </a:t>
            </a:r>
            <a:r>
              <a:rPr lang="zh-CN" altLang="en-US" sz="2800" smtClean="0">
                <a:latin typeface="Times New Roman" panose="02020603050405020304" pitchFamily="18" charset="0"/>
                <a:cs typeface="Times New Roman" panose="02020603050405020304" pitchFamily="18" charset="0"/>
              </a:rPr>
              <a:t>φG的概念, 并简要说明电势和</a:t>
            </a:r>
            <a:r>
              <a:rPr lang="en-US" altLang="zh-CN" sz="2800">
                <a:latin typeface="Times New Roman" panose="02020603050405020304" pitchFamily="18" charset="0"/>
                <a:cs typeface="Times New Roman" panose="02020603050405020304" pitchFamily="18" charset="0"/>
              </a:rPr>
              <a:t>“</a:t>
            </a:r>
            <a:r>
              <a:rPr lang="zh-CN" altLang="en-US" sz="2800" smtClean="0">
                <a:latin typeface="Times New Roman" panose="02020603050405020304" pitchFamily="18" charset="0"/>
                <a:cs typeface="Times New Roman" panose="02020603050405020304" pitchFamily="18" charset="0"/>
              </a:rPr>
              <a:t>重力势</a:t>
            </a:r>
            <a:r>
              <a:rPr lang="en-US" altLang="zh-CN" sz="2800">
                <a:latin typeface="Times New Roman" panose="02020603050405020304" pitchFamily="18" charset="0"/>
                <a:cs typeface="Times New Roman" panose="02020603050405020304" pitchFamily="18" charset="0"/>
              </a:rPr>
              <a:t>”</a:t>
            </a:r>
            <a:r>
              <a:rPr lang="zh-CN" altLang="en-US" sz="2800" smtClean="0">
                <a:latin typeface="Times New Roman" panose="02020603050405020304" pitchFamily="18" charset="0"/>
                <a:cs typeface="Times New Roman" panose="02020603050405020304" pitchFamily="18" charset="0"/>
              </a:rPr>
              <a:t> 的共同特点</a:t>
            </a:r>
            <a:endParaRPr lang="zh-CN" altLang="en-US" sz="2800">
              <a:latin typeface="Times New Roman" panose="02020603050405020304" pitchFamily="18" charset="0"/>
              <a:cs typeface="Times New Roman" panose="02020603050405020304" pitchFamily="18" charset="0"/>
            </a:endParaRPr>
          </a:p>
        </p:txBody>
      </p:sp>
      <p:sp>
        <p:nvSpPr>
          <p:cNvPr id="6" name="矩形 5"/>
          <p:cNvSpPr>
            <a:spLocks noChangeAspect="1"/>
          </p:cNvSpPr>
          <p:nvPr/>
        </p:nvSpPr>
        <p:spPr>
          <a:xfrm>
            <a:off x="831081" y="2983234"/>
            <a:ext cx="10213638" cy="289310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ct val="0"/>
              </a:spcAft>
              <a:tabLst>
                <a:tab pos="1188085"/>
                <a:tab pos="2163445"/>
                <a:tab pos="3142615"/>
                <a:tab pos="4190365"/>
              </a:tabLst>
            </a:pPr>
            <a:r>
              <a:rPr lang="zh-CN" altLang="zh-CN" sz="2800">
                <a:solidFill>
                  <a:srgbClr val="4040C8"/>
                </a:solidFill>
                <a:latin typeface="Times New Roman" panose="02020603050405020304" pitchFamily="18" charset="0"/>
                <a:ea typeface="黑体" panose="02010609060101010101" pitchFamily="49" charset="-122"/>
                <a:cs typeface="Times New Roman" panose="02020603050405020304" pitchFamily="18" charset="0"/>
              </a:rPr>
              <a:t>提示</a:t>
            </a:r>
            <a:r>
              <a:rPr lang="zh-CN" altLang="zh-CN" sz="2800">
                <a:solidFill>
                  <a:srgbClr val="4040C8"/>
                </a:solidFill>
                <a:latin typeface="NEU-BZ-S92"/>
                <a:ea typeface="Times New Roman" panose="02020603050405020304" pitchFamily="18" charset="0"/>
                <a:cs typeface="Times New Roman" panose="02020603050405020304" pitchFamily="18" charset="0"/>
              </a:rPr>
              <a:t> </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电场中某点电势</a:t>
            </a:r>
            <a:r>
              <a:rPr lang="en-US" altLang="zh-CN" sz="2800" i="1">
                <a:solidFill>
                  <a:srgbClr val="000000"/>
                </a:solidFill>
                <a:latin typeface="Times New Roman" panose="02020603050405020304" pitchFamily="18" charset="0"/>
                <a:ea typeface="Microsoft Yi Baiti" panose="03000500000000000000" pitchFamily="66" charset="0"/>
                <a:cs typeface="Times New Roman" panose="02020603050405020304" pitchFamily="18" charset="0"/>
              </a:rPr>
              <a:t>φ</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定义为电荷在该点的电势能</a:t>
            </a:r>
            <a:r>
              <a:rPr lang="en-US" altLang="zh-CN" sz="2800" i="1">
                <a:solidFill>
                  <a:srgbClr val="000000"/>
                </a:solidFill>
                <a:latin typeface="Times New Roman" panose="02020603050405020304" pitchFamily="18" charset="0"/>
                <a:cs typeface="Times New Roman" panose="02020603050405020304" pitchFamily="18" charset="0"/>
              </a:rPr>
              <a:t>E</a:t>
            </a:r>
            <a:r>
              <a:rPr lang="en-US" altLang="zh-CN" sz="2800" baseline="-25000">
                <a:solidFill>
                  <a:srgbClr val="000000"/>
                </a:solidFill>
                <a:latin typeface="Times New Roman" panose="02020603050405020304" pitchFamily="18" charset="0"/>
                <a:cs typeface="Times New Roman" panose="02020603050405020304" pitchFamily="18" charset="0"/>
              </a:rPr>
              <a:t>p</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与其电荷量</a:t>
            </a:r>
            <a:r>
              <a:rPr lang="en-US" altLang="zh-CN" sz="2800" i="1">
                <a:solidFill>
                  <a:srgbClr val="000000"/>
                </a:solidFill>
                <a:latin typeface="Times New Roman" panose="02020603050405020304" pitchFamily="18" charset="0"/>
                <a:cs typeface="Times New Roman" panose="02020603050405020304" pitchFamily="18" charset="0"/>
              </a:rPr>
              <a:t>q</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的比值</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即</a:t>
            </a:r>
            <a:r>
              <a:rPr lang="en-US"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         </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由于重力做功与路径无关</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可以类比静电场电势的定义</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将重力场中物体在某点的重力势能</a:t>
            </a:r>
            <a:r>
              <a:rPr lang="en-US" altLang="zh-CN" sz="2800" i="1">
                <a:solidFill>
                  <a:srgbClr val="000000"/>
                </a:solidFill>
                <a:latin typeface="Times New Roman" panose="02020603050405020304" pitchFamily="18" charset="0"/>
                <a:cs typeface="Times New Roman" panose="02020603050405020304" pitchFamily="18" charset="0"/>
              </a:rPr>
              <a:t>E</a:t>
            </a:r>
            <a:r>
              <a:rPr lang="en-US" altLang="zh-CN" sz="2800" baseline="-25000">
                <a:solidFill>
                  <a:srgbClr val="000000"/>
                </a:solidFill>
                <a:latin typeface="Times New Roman" panose="02020603050405020304" pitchFamily="18" charset="0"/>
                <a:cs typeface="Times New Roman" panose="02020603050405020304" pitchFamily="18" charset="0"/>
              </a:rPr>
              <a:t>G</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与其质量</a:t>
            </a:r>
            <a:r>
              <a:rPr lang="en-US" altLang="zh-CN" sz="2800" i="1">
                <a:solidFill>
                  <a:srgbClr val="000000"/>
                </a:solidFill>
                <a:latin typeface="Times New Roman" panose="02020603050405020304" pitchFamily="18" charset="0"/>
                <a:cs typeface="Times New Roman" panose="02020603050405020304" pitchFamily="18" charset="0"/>
              </a:rPr>
              <a:t>m</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的比值</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叫作</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重力势</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smtClean="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即</a:t>
            </a:r>
            <a:r>
              <a:rPr lang="en-US" altLang="zh-CN" sz="2800" smtClean="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            </a:t>
            </a:r>
            <a:r>
              <a:rPr lang="zh-CN" altLang="zh-CN" sz="2800" smtClean="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电</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势</a:t>
            </a:r>
            <a:r>
              <a:rPr lang="en-US" altLang="zh-CN" sz="2800" i="1">
                <a:solidFill>
                  <a:srgbClr val="000000"/>
                </a:solidFill>
                <a:latin typeface="Times New Roman" panose="02020603050405020304" pitchFamily="18" charset="0"/>
                <a:ea typeface="Microsoft Yi Baiti" panose="03000500000000000000" pitchFamily="66" charset="0"/>
                <a:cs typeface="Times New Roman" panose="02020603050405020304" pitchFamily="18" charset="0"/>
              </a:rPr>
              <a:t>φ</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和</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重力势</a:t>
            </a:r>
            <a:r>
              <a:rPr lang="en-US" altLang="zh-CN" sz="2800">
                <a:solidFill>
                  <a:srgbClr val="000000"/>
                </a:solidFill>
                <a:latin typeface="Times New Roman" panose="02020603050405020304" pitchFamily="18" charset="0"/>
                <a:cs typeface="Times New Roman" panose="02020603050405020304" pitchFamily="18" charset="0"/>
              </a:rPr>
              <a:t>”</a:t>
            </a:r>
            <a:r>
              <a:rPr lang="en-US" altLang="zh-CN" sz="2800" i="1">
                <a:solidFill>
                  <a:srgbClr val="000000"/>
                </a:solidFill>
                <a:latin typeface="Times New Roman" panose="02020603050405020304" pitchFamily="18" charset="0"/>
                <a:ea typeface="Microsoft Yi Baiti" panose="03000500000000000000" pitchFamily="66" charset="0"/>
                <a:cs typeface="Times New Roman" panose="02020603050405020304" pitchFamily="18" charset="0"/>
              </a:rPr>
              <a:t>φ</a:t>
            </a:r>
            <a:r>
              <a:rPr lang="en-US" altLang="zh-CN" sz="2800" baseline="-25000">
                <a:solidFill>
                  <a:srgbClr val="000000"/>
                </a:solidFill>
                <a:latin typeface="Times New Roman" panose="02020603050405020304" pitchFamily="18" charset="0"/>
                <a:cs typeface="Times New Roman" panose="02020603050405020304" pitchFamily="18" charset="0"/>
              </a:rPr>
              <a:t>G</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都是反映场的能的性质的物理量</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仅由场自身的因素决定。</a:t>
            </a:r>
            <a:endParaRPr lang="zh-CN" altLang="zh-CN" sz="2800">
              <a:solidFill>
                <a:srgbClr val="000000"/>
              </a:solidFill>
              <a:latin typeface="NEU-BZ-S92"/>
              <a:ea typeface="方正书宋_GBK" panose="03000509000000000000" pitchFamily="65" charset="-122"/>
              <a:cs typeface="Times New Roman" panose="02020603050405020304" pitchFamily="18" charset="0"/>
            </a:endParaRPr>
          </a:p>
        </p:txBody>
      </p:sp>
      <p:graphicFrame>
        <p:nvGraphicFramePr>
          <p:cNvPr id="7" name="对象 6"/>
          <p:cNvGraphicFramePr>
            <a:graphicFrameLocks noChangeAspect="1"/>
          </p:cNvGraphicFramePr>
          <p:nvPr/>
        </p:nvGraphicFramePr>
        <p:xfrm>
          <a:off x="2374661" y="3407505"/>
          <a:ext cx="1222375" cy="982663"/>
        </p:xfrm>
        <a:graphic>
          <a:graphicData uri="http://schemas.openxmlformats.org/presentationml/2006/ole">
            <mc:AlternateContent>
              <mc:Choice xmlns:v="urn:schemas-microsoft-com:vml" Requires="v">
                <p:oleObj spid="_x0000_s1039" name="文档" r:id="rId3" imgW="497840" imgH="400050" progId="Word.Document.12">
                  <p:embed/>
                </p:oleObj>
              </mc:Choice>
              <mc:Fallback>
                <p:oleObj name="文档" r:id="rId3" imgW="497840" imgH="400050" progId="Word.Document.12">
                  <p:embed/>
                  <p:pic>
                    <p:nvPicPr>
                      <p:cNvPr id="0" name="OLE substitute image"/>
                      <p:cNvPicPr/>
                      <p:nvPr/>
                    </p:nvPicPr>
                    <p:blipFill>
                      <a:blip r:embed="rId4"/>
                      <a:stretch>
                        <a:fillRect/>
                      </a:stretch>
                    </p:blipFill>
                    <p:spPr>
                      <a:xfrm>
                        <a:off x="2374661" y="3407505"/>
                        <a:ext cx="1222375" cy="982663"/>
                      </a:xfrm>
                      <a:prstGeom prst="rect">
                        <a:avLst/>
                      </a:prstGeom>
                    </p:spPr>
                  </p:pic>
                </p:oleObj>
              </mc:Fallback>
            </mc:AlternateContent>
          </a:graphicData>
        </a:graphic>
      </p:graphicFrame>
      <p:graphicFrame>
        <p:nvGraphicFramePr>
          <p:cNvPr id="8" name="对象 7"/>
          <p:cNvGraphicFramePr>
            <a:graphicFrameLocks noChangeAspect="1"/>
          </p:cNvGraphicFramePr>
          <p:nvPr/>
        </p:nvGraphicFramePr>
        <p:xfrm>
          <a:off x="3471790" y="4479567"/>
          <a:ext cx="1589088" cy="982663"/>
        </p:xfrm>
        <a:graphic>
          <a:graphicData uri="http://schemas.openxmlformats.org/presentationml/2006/ole">
            <mc:AlternateContent>
              <mc:Choice xmlns:v="urn:schemas-microsoft-com:vml" Requires="v">
                <p:oleObj spid="_x0000_s1040" name="文档" r:id="rId5" imgW="645160" imgH="398780" progId="Word.Document.12">
                  <p:embed/>
                </p:oleObj>
              </mc:Choice>
              <mc:Fallback>
                <p:oleObj name="文档" r:id="rId5" imgW="645160" imgH="398780" progId="Word.Document.12">
                  <p:embed/>
                  <p:pic>
                    <p:nvPicPr>
                      <p:cNvPr id="0" name="OLE substitute image"/>
                      <p:cNvPicPr/>
                      <p:nvPr/>
                    </p:nvPicPr>
                    <p:blipFill>
                      <a:blip r:embed="rId6"/>
                      <a:stretch>
                        <a:fillRect/>
                      </a:stretch>
                    </p:blipFill>
                    <p:spPr>
                      <a:xfrm>
                        <a:off x="3471790" y="4479567"/>
                        <a:ext cx="1589088" cy="982663"/>
                      </a:xfrm>
                      <a:prstGeom prst="rect">
                        <a:avLst/>
                      </a:prstGeom>
                    </p:spPr>
                  </p:pic>
                </p:oleObj>
              </mc:Fallback>
            </mc:AlternateContent>
          </a:graphicData>
        </a:graphic>
      </p:graphicFrame>
    </p:spTree>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par>
                                <p:cTn id="8" presetID="14" presetClass="entr" presetSubtype="10" dur="500"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randombar(horizontal)">
                                      <p:cBhvr>
                                        <p:cTn id="10" dur="500"/>
                                        <p:tgtEl>
                                          <p:spTgt spid="7"/>
                                        </p:tgtEl>
                                      </p:cBhvr>
                                    </p:animEffect>
                                  </p:childTnLst>
                                </p:cTn>
                              </p:par>
                              <p:par>
                                <p:cTn id="11" presetID="14" presetClass="entr" presetSubtype="10" dur="50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randombar(horizontal)">
                                      <p:cBhvr>
                                        <p:cTn id="1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
          <p:cNvGrpSpPr/>
          <p:nvPr/>
        </p:nvGrpSpPr>
        <p:grpSpPr>
          <a:xfrm>
            <a:off x="329275" y="31530"/>
            <a:ext cx="2915370" cy="593752"/>
            <a:chOff x="329275" y="961884"/>
            <a:chExt cx="1764000" cy="593752"/>
          </a:xfrm>
        </p:grpSpPr>
        <p:sp>
          <p:nvSpPr>
            <p:cNvPr id="3" name="Freeform 10"/>
            <p:cNvSpPr/>
            <p:nvPr/>
          </p:nvSpPr>
          <p:spPr bwMode="auto">
            <a:xfrm>
              <a:off x="329275" y="1327316"/>
              <a:ext cx="1764000" cy="192535"/>
            </a:xfrm>
            <a:prstGeom prst="roundRect">
              <a:avLst/>
            </a:prstGeom>
            <a:solidFill>
              <a:srgbClr val="00AEAD"/>
            </a:solidFill>
            <a:ln>
              <a:noFill/>
            </a:ln>
          </p:spPr>
          <p:txBody>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eaLnBrk="1" hangingPunct="1"/>
              <a:endParaRPr lang="zh-CN" altLang="en-US">
                <a:solidFill>
                  <a:srgbClr val="AFD7EC"/>
                </a:solidFill>
              </a:endParaRPr>
            </a:p>
          </p:txBody>
        </p:sp>
        <p:sp>
          <p:nvSpPr>
            <p:cNvPr id="4" name="矩形 3"/>
            <p:cNvSpPr>
              <a:spLocks noChangeAspect="1"/>
            </p:cNvSpPr>
            <p:nvPr/>
          </p:nvSpPr>
          <p:spPr>
            <a:xfrm>
              <a:off x="381000" y="961884"/>
              <a:ext cx="1712275" cy="59375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ct val="0"/>
                </a:spcAft>
                <a:tabLst>
                  <a:tab pos="1188085"/>
                  <a:tab pos="2163445"/>
                  <a:tab pos="3142615"/>
                  <a:tab pos="4190365"/>
                </a:tabLst>
              </a:pPr>
              <a:r>
                <a:rPr lang="zh-CN" altLang="en-US" sz="2800">
                  <a:latin typeface="Times New Roman" panose="02020603050405020304" pitchFamily="18" charset="0"/>
                  <a:ea typeface="黑体" panose="02010609060101010101" pitchFamily="49" charset="-122"/>
                  <a:cs typeface="Times New Roman" panose="02020603050405020304" pitchFamily="18" charset="0"/>
                </a:rPr>
                <a:t>研考点</a:t>
              </a:r>
              <a:r>
                <a:rPr lang="en-US" altLang="zh-CN" sz="2800">
                  <a:latin typeface="Times New Roman" panose="02020603050405020304" pitchFamily="18" charset="0"/>
                  <a:ea typeface="黑体" panose="02010609060101010101" pitchFamily="49" charset="-122"/>
                  <a:cs typeface="Times New Roman" panose="02020603050405020304" pitchFamily="18" charset="0"/>
                </a:rPr>
                <a:t>•</a:t>
              </a:r>
              <a:r>
                <a:rPr lang="zh-CN" altLang="en-US" sz="2800">
                  <a:latin typeface="Times New Roman" panose="02020603050405020304" pitchFamily="18" charset="0"/>
                  <a:ea typeface="黑体" panose="02010609060101010101" pitchFamily="49" charset="-122"/>
                  <a:cs typeface="Times New Roman" panose="02020603050405020304" pitchFamily="18" charset="0"/>
                </a:rPr>
                <a:t>精准突破</a:t>
              </a:r>
              <a:endParaRPr lang="zh-CN" altLang="en-US" sz="2800">
                <a:latin typeface="Times New Roman" panose="02020603050405020304" pitchFamily="18" charset="0"/>
                <a:ea typeface="黑体" panose="02010609060101010101" pitchFamily="49" charset="-122"/>
                <a:cs typeface="Times New Roman" panose="02020603050405020304" pitchFamily="18" charset="0"/>
              </a:endParaRPr>
            </a:p>
          </p:txBody>
        </p:sp>
      </p:grpSp>
      <p:sp>
        <p:nvSpPr>
          <p:cNvPr id="5" name="矩形 4"/>
          <p:cNvSpPr>
            <a:spLocks noChangeAspect="1"/>
          </p:cNvSpPr>
          <p:nvPr/>
        </p:nvSpPr>
        <p:spPr>
          <a:xfrm>
            <a:off x="381000" y="1270647"/>
            <a:ext cx="3057247" cy="652486"/>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ct val="0"/>
              </a:spcAft>
              <a:tabLst>
                <a:tab pos="1188085"/>
                <a:tab pos="2163445"/>
                <a:tab pos="3142615"/>
                <a:tab pos="4190365"/>
              </a:tabLst>
            </a:pPr>
            <a:r>
              <a:rPr lang="en-US" altLang="zh-CN" sz="2800" b="1">
                <a:solidFill>
                  <a:srgbClr val="000000"/>
                </a:solidFill>
                <a:latin typeface="Times New Roman" panose="02020603050405020304" pitchFamily="18" charset="0"/>
                <a:cs typeface="Times New Roman" panose="02020603050405020304" pitchFamily="18" charset="0"/>
              </a:rPr>
              <a:t>1</a:t>
            </a:r>
            <a:r>
              <a:rPr lang="en-US" altLang="zh-CN" sz="2800" i="1">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ea typeface="黑体" panose="02010609060101010101" pitchFamily="49" charset="-122"/>
                <a:cs typeface="Times New Roman" panose="02020603050405020304" pitchFamily="18" charset="0"/>
              </a:rPr>
              <a:t>电势高低的判</a:t>
            </a:r>
            <a:r>
              <a:rPr lang="zh-CN" altLang="zh-CN" sz="2800" smtClean="0">
                <a:solidFill>
                  <a:srgbClr val="000000"/>
                </a:solidFill>
                <a:latin typeface="Times New Roman" panose="02020603050405020304" pitchFamily="18" charset="0"/>
                <a:ea typeface="黑体" panose="02010609060101010101" pitchFamily="49" charset="-122"/>
                <a:cs typeface="Times New Roman" panose="02020603050405020304" pitchFamily="18" charset="0"/>
              </a:rPr>
              <a:t>断</a:t>
            </a:r>
            <a:r>
              <a:rPr lang="en-US" altLang="zh-CN" sz="2800" smtClean="0">
                <a:solidFill>
                  <a:srgbClr val="000000"/>
                </a:solidFill>
                <a:latin typeface="Times New Roman" panose="02020603050405020304" pitchFamily="18" charset="0"/>
                <a:ea typeface="黑体" panose="02010609060101010101" pitchFamily="49" charset="-122"/>
                <a:cs typeface="Times New Roman" panose="02020603050405020304" pitchFamily="18" charset="0"/>
              </a:rPr>
              <a:t> </a:t>
            </a:r>
            <a:endParaRPr lang="zh-CN" altLang="zh-CN" sz="2800">
              <a:solidFill>
                <a:srgbClr val="000000"/>
              </a:solidFill>
              <a:effectLst/>
              <a:latin typeface="NEU-BZ-S92"/>
              <a:ea typeface="方正书宋_GBK" panose="03000509000000000000" pitchFamily="65" charset="-122"/>
              <a:cs typeface="Times New Roman" panose="02020603050405020304" pitchFamily="18" charset="0"/>
            </a:endParaRPr>
          </a:p>
        </p:txBody>
      </p:sp>
      <p:graphicFrame>
        <p:nvGraphicFramePr>
          <p:cNvPr id="6" name="表格 5"/>
          <p:cNvGraphicFramePr>
            <a:graphicFrameLocks noGrp="1" noChangeAspect="1"/>
          </p:cNvGraphicFramePr>
          <p:nvPr/>
        </p:nvGraphicFramePr>
        <p:xfrm>
          <a:off x="381000" y="1923133"/>
          <a:ext cx="11430000" cy="2773680"/>
        </p:xfrm>
        <a:graphic>
          <a:graphicData uri="http://schemas.openxmlformats.org/drawingml/2006/table">
            <a:tbl>
              <a:tblPr firstRow="1" firstCol="1" bandRow="1"/>
              <a:tblGrid>
                <a:gridCol w="2177265"/>
                <a:gridCol w="9252735"/>
              </a:tblGrid>
              <a:tr h="0">
                <a:tc>
                  <a:txBody>
                    <a:bodyPr vert="horz" wrap="square"/>
                    <a:lstStyle/>
                    <a:p>
                      <a:pPr>
                        <a:lnSpc>
                          <a:spcPct val="130000"/>
                        </a:lnSpc>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黑体" panose="02010609060101010101" pitchFamily="49" charset="-122"/>
                          <a:cs typeface="Times New Roman" panose="02020603050405020304" pitchFamily="18" charset="0"/>
                        </a:rPr>
                        <a:t>判断依据</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30000"/>
                        </a:lnSpc>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黑体" panose="02010609060101010101" pitchFamily="49" charset="-122"/>
                          <a:cs typeface="Times New Roman" panose="02020603050405020304" pitchFamily="18" charset="0"/>
                        </a:rPr>
                        <a:t>判断方法</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nSpc>
                          <a:spcPct val="130000"/>
                        </a:lnSpc>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电场线方向</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30000"/>
                        </a:lnSpc>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沿电场线方向电势逐渐降低</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nSpc>
                          <a:spcPct val="130000"/>
                        </a:lnSpc>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场源电荷</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的正负</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30000"/>
                        </a:lnSpc>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取无穷远处电势为零</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正电荷周围电势为正值</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负电荷周围电势为负值</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靠近正电荷处电势高</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靠近负电荷处电势低</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26670" marR="2667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nSpc>
                          <a:spcPct val="130000"/>
                        </a:lnSpc>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电势能的高低</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vert="horz" wrap="square"/>
                    <a:lstStyle/>
                    <a:p>
                      <a:pPr>
                        <a:lnSpc>
                          <a:spcPct val="130000"/>
                        </a:lnSpc>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正电荷在电势高处电势能大</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负电荷在电势低处电势能大</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26670" marR="2667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r>
            </a:tbl>
          </a:graphicData>
        </a:graphic>
      </p:graphicFrame>
    </p:spTree>
  </p:cSld>
  <p:clrMapOvr>
    <a:masterClrMapping/>
  </p:clrMapOvr>
  <mc:AlternateContent>
    <mc:Choice xmlns:p14="http://schemas.microsoft.com/office/powerpoint/2010/main" Requires="p14">
      <p:transition p14:dur="0"/>
    </mc:Choice>
    <mc:Fallback>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a:spLocks noChangeAspect="1"/>
          </p:cNvSpPr>
          <p:nvPr/>
        </p:nvSpPr>
        <p:spPr>
          <a:xfrm>
            <a:off x="381000" y="1030135"/>
            <a:ext cx="3416320" cy="652486"/>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ct val="0"/>
              </a:spcAft>
              <a:tabLst>
                <a:tab pos="1188085"/>
                <a:tab pos="2163445"/>
                <a:tab pos="3142615"/>
                <a:tab pos="4190365"/>
              </a:tabLst>
            </a:pPr>
            <a:r>
              <a:rPr lang="en-US" altLang="zh-CN" sz="2800" b="1">
                <a:solidFill>
                  <a:srgbClr val="000000"/>
                </a:solidFill>
                <a:latin typeface="Times New Roman" panose="02020603050405020304" pitchFamily="18" charset="0"/>
                <a:cs typeface="Times New Roman" panose="02020603050405020304" pitchFamily="18" charset="0"/>
              </a:rPr>
              <a:t>2</a:t>
            </a:r>
            <a:r>
              <a:rPr lang="en-US" altLang="zh-CN" sz="2800" i="1">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ea typeface="黑体" panose="02010609060101010101" pitchFamily="49" charset="-122"/>
                <a:cs typeface="Times New Roman" panose="02020603050405020304" pitchFamily="18" charset="0"/>
              </a:rPr>
              <a:t>电势能大小的判</a:t>
            </a:r>
            <a:r>
              <a:rPr lang="zh-CN" altLang="zh-CN" sz="2800" smtClean="0">
                <a:solidFill>
                  <a:srgbClr val="000000"/>
                </a:solidFill>
                <a:latin typeface="Times New Roman" panose="02020603050405020304" pitchFamily="18" charset="0"/>
                <a:ea typeface="黑体" panose="02010609060101010101" pitchFamily="49" charset="-122"/>
                <a:cs typeface="Times New Roman" panose="02020603050405020304" pitchFamily="18" charset="0"/>
              </a:rPr>
              <a:t>断</a:t>
            </a:r>
            <a:r>
              <a:rPr lang="en-US" altLang="zh-CN" sz="2800" smtClean="0">
                <a:solidFill>
                  <a:srgbClr val="000000"/>
                </a:solidFill>
                <a:latin typeface="Times New Roman" panose="02020603050405020304" pitchFamily="18" charset="0"/>
                <a:ea typeface="黑体" panose="02010609060101010101" pitchFamily="49" charset="-122"/>
                <a:cs typeface="Times New Roman" panose="02020603050405020304" pitchFamily="18" charset="0"/>
              </a:rPr>
              <a:t> </a:t>
            </a:r>
            <a:endParaRPr lang="zh-CN" altLang="zh-CN" sz="2800">
              <a:solidFill>
                <a:srgbClr val="000000"/>
              </a:solidFill>
              <a:effectLst/>
              <a:latin typeface="NEU-BZ-S92"/>
              <a:ea typeface="方正书宋_GBK" panose="03000509000000000000" pitchFamily="65" charset="-122"/>
              <a:cs typeface="Times New Roman" panose="02020603050405020304" pitchFamily="18" charset="0"/>
            </a:endParaRPr>
          </a:p>
        </p:txBody>
      </p:sp>
      <p:graphicFrame>
        <p:nvGraphicFramePr>
          <p:cNvPr id="3" name="表格 2"/>
          <p:cNvGraphicFramePr>
            <a:graphicFrameLocks noGrp="1" noChangeAspect="1"/>
          </p:cNvGraphicFramePr>
          <p:nvPr/>
        </p:nvGraphicFramePr>
        <p:xfrm>
          <a:off x="381000" y="1682621"/>
          <a:ext cx="11430000" cy="3883152"/>
        </p:xfrm>
        <a:graphic>
          <a:graphicData uri="http://schemas.openxmlformats.org/drawingml/2006/table">
            <a:tbl>
              <a:tblPr firstRow="1" firstCol="1" bandRow="1"/>
              <a:tblGrid>
                <a:gridCol w="1797121"/>
                <a:gridCol w="9632879"/>
              </a:tblGrid>
              <a:tr h="0">
                <a:tc>
                  <a:txBody>
                    <a:bodyPr vert="horz" wrap="square"/>
                    <a:lstStyle/>
                    <a:p>
                      <a:pPr>
                        <a:lnSpc>
                          <a:spcPct val="130000"/>
                        </a:lnSpc>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黑体" panose="02010609060101010101" pitchFamily="49" charset="-122"/>
                          <a:cs typeface="Times New Roman" panose="02020603050405020304" pitchFamily="18" charset="0"/>
                        </a:rPr>
                        <a:t>判断方法</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30000"/>
                        </a:lnSpc>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黑体" panose="02010609060101010101" pitchFamily="49" charset="-122"/>
                          <a:cs typeface="Times New Roman" panose="02020603050405020304" pitchFamily="18" charset="0"/>
                        </a:rPr>
                        <a:t>方法解读</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nSpc>
                          <a:spcPct val="130000"/>
                        </a:lnSpc>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公式法</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30000"/>
                        </a:lnSpc>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将电荷量、电势连同正负号一起代入公式</a:t>
                      </a:r>
                      <a:r>
                        <a:rPr lang="en-US" sz="2800" i="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E</a:t>
                      </a:r>
                      <a:r>
                        <a:rPr lang="en-US" sz="2800" baseline="-250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p</a:t>
                      </a:r>
                      <a:r>
                        <a:rPr lang="en-US" sz="2800" i="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=q</a:t>
                      </a:r>
                      <a:r>
                        <a:rPr lang="en-US" sz="2800" i="1">
                          <a:solidFill>
                            <a:srgbClr val="000000"/>
                          </a:solidFill>
                          <a:effectLst/>
                          <a:latin typeface="Times New Roman" panose="02020603050405020304" pitchFamily="18" charset="0"/>
                          <a:ea typeface="Microsoft Yi Baiti" panose="03000500000000000000" pitchFamily="66" charset="0"/>
                          <a:cs typeface="Times New Roman" panose="02020603050405020304" pitchFamily="18" charset="0"/>
                        </a:rPr>
                        <a:t>φ</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正</a:t>
                      </a:r>
                      <a:r>
                        <a:rPr lang="en-US" sz="2800" i="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E</a:t>
                      </a:r>
                      <a:r>
                        <a:rPr lang="en-US" sz="2800" baseline="-250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p</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的绝对值越大</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电势能越大</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负</a:t>
                      </a:r>
                      <a:r>
                        <a:rPr lang="en-US" sz="2800" i="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E</a:t>
                      </a:r>
                      <a:r>
                        <a:rPr lang="en-US" sz="2800" baseline="-250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p</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的绝对值越大</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电势能越小</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26670" marR="2667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nSpc>
                          <a:spcPct val="130000"/>
                        </a:lnSpc>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电势法</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nSpc>
                          <a:spcPct val="130000"/>
                        </a:lnSpc>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正电荷在电势高的地方电势能大</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负电荷在电势低的地方电势能大</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26670" marR="2667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nSpc>
                          <a:spcPct val="130000"/>
                        </a:lnSpc>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做功法</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vert="horz" wrap="square"/>
                    <a:lstStyle/>
                    <a:p>
                      <a:pPr>
                        <a:lnSpc>
                          <a:spcPct val="130000"/>
                        </a:lnSpc>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静电力做正功</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电势能减少</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静电力做负功</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电势能增加</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26670" marR="2667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r>
            </a:tbl>
          </a:graphicData>
        </a:graphic>
      </p:graphicFrame>
    </p:spTree>
  </p:cSld>
  <p:clrMapOvr>
    <a:masterClrMapping/>
  </p:clrMapOvr>
  <mc:AlternateContent>
    <mc:Choice xmlns:p14="http://schemas.microsoft.com/office/powerpoint/2010/main" Requires="p14">
      <p:transition p14:dur="0"/>
    </mc:Choice>
    <mc:Fallback>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a:spLocks noChangeAspect="1"/>
          </p:cNvSpPr>
          <p:nvPr/>
        </p:nvSpPr>
        <p:spPr>
          <a:xfrm>
            <a:off x="381000" y="903194"/>
            <a:ext cx="11430000" cy="3953133"/>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ct val="0"/>
              </a:spcAft>
              <a:tabLst>
                <a:tab pos="1188085"/>
                <a:tab pos="2163445"/>
                <a:tab pos="3142615"/>
                <a:tab pos="4190365"/>
              </a:tabLst>
            </a:pPr>
            <a:r>
              <a:rPr lang="zh-CN" altLang="zh-CN" sz="2800">
                <a:solidFill>
                  <a:srgbClr val="000000"/>
                </a:solidFill>
                <a:latin typeface="Times New Roman" panose="02020603050405020304" pitchFamily="18" charset="0"/>
                <a:ea typeface="黑体" panose="02010609060101010101" pitchFamily="49" charset="-122"/>
                <a:cs typeface="Times New Roman" panose="02020603050405020304" pitchFamily="18" charset="0"/>
              </a:rPr>
              <a:t>考向一</a:t>
            </a:r>
            <a:r>
              <a:rPr lang="en-US" altLang="zh-CN" sz="2800">
                <a:solidFill>
                  <a:srgbClr val="000000"/>
                </a:solidFill>
                <a:latin typeface="Times New Roman" panose="02020603050405020304" pitchFamily="18" charset="0"/>
                <a:ea typeface="黑体" panose="02010609060101010101" pitchFamily="49" charset="-122"/>
                <a:cs typeface="Times New Roman" panose="02020603050405020304" pitchFamily="18" charset="0"/>
              </a:rPr>
              <a:t>   </a:t>
            </a:r>
            <a:r>
              <a:rPr lang="zh-CN" altLang="zh-CN" sz="2800">
                <a:solidFill>
                  <a:srgbClr val="000000"/>
                </a:solidFill>
                <a:latin typeface="Times New Roman" panose="02020603050405020304" pitchFamily="18" charset="0"/>
                <a:ea typeface="黑体" panose="02010609060101010101" pitchFamily="49" charset="-122"/>
                <a:cs typeface="Times New Roman" panose="02020603050405020304" pitchFamily="18" charset="0"/>
              </a:rPr>
              <a:t>静电力做功与电势能的关系</a:t>
            </a:r>
            <a:endParaRPr lang="zh-CN" altLang="zh-CN" sz="2800">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zh-CN" altLang="zh-CN" sz="2800">
                <a:solidFill>
                  <a:srgbClr val="000000"/>
                </a:solidFill>
                <a:latin typeface="Times New Roman" panose="02020603050405020304" pitchFamily="18" charset="0"/>
                <a:ea typeface="黑体" panose="02010609060101010101" pitchFamily="49" charset="-122"/>
                <a:cs typeface="Times New Roman" panose="02020603050405020304" pitchFamily="18" charset="0"/>
              </a:rPr>
              <a:t>典题</a:t>
            </a:r>
            <a:r>
              <a:rPr lang="en-US" altLang="zh-CN" sz="2800" b="1">
                <a:solidFill>
                  <a:srgbClr val="000000"/>
                </a:solidFill>
                <a:latin typeface="Times New Roman" panose="02020603050405020304" pitchFamily="18" charset="0"/>
                <a:cs typeface="Times New Roman" panose="02020603050405020304" pitchFamily="18" charset="0"/>
              </a:rPr>
              <a:t>1</a:t>
            </a:r>
            <a:r>
              <a:rPr lang="en-US" altLang="zh-CN" sz="2800">
                <a:solidFill>
                  <a:srgbClr val="000000"/>
                </a:solidFill>
                <a:latin typeface="Times New Roman" panose="02020603050405020304" pitchFamily="18" charset="0"/>
                <a:cs typeface="Times New Roman" panose="02020603050405020304" pitchFamily="18" charset="0"/>
              </a:rPr>
              <a:t> (2023</a:t>
            </a:r>
            <a:r>
              <a:rPr lang="zh-CN" altLang="zh-CN" sz="2800">
                <a:solidFill>
                  <a:srgbClr val="000000"/>
                </a:solidFill>
                <a:latin typeface="Times New Roman" panose="02020603050405020304" pitchFamily="18" charset="0"/>
                <a:ea typeface="楷体" panose="02010609060101010101" pitchFamily="49" charset="-122"/>
                <a:cs typeface="Times New Roman" panose="02020603050405020304" pitchFamily="18" charset="0"/>
              </a:rPr>
              <a:t>湖北卷</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在正点电荷</a:t>
            </a:r>
            <a:r>
              <a:rPr lang="en-US" altLang="zh-CN" sz="2800" i="1">
                <a:solidFill>
                  <a:srgbClr val="000000"/>
                </a:solidFill>
                <a:latin typeface="Times New Roman" panose="02020603050405020304" pitchFamily="18" charset="0"/>
                <a:cs typeface="Times New Roman" panose="02020603050405020304" pitchFamily="18" charset="0"/>
              </a:rPr>
              <a:t>Q</a:t>
            </a:r>
            <a:r>
              <a:rPr lang="zh-CN" altLang="zh-CN" sz="2800">
                <a:solidFill>
                  <a:srgbClr val="000000"/>
                </a:solidFill>
                <a:latin typeface="Times New Roman" panose="02020603050405020304" pitchFamily="18" charset="0"/>
                <a:cs typeface="Times New Roman" panose="02020603050405020304" pitchFamily="18" charset="0"/>
              </a:rPr>
              <a:t>产生的电场中有</a:t>
            </a:r>
            <a:r>
              <a:rPr lang="en-US" altLang="zh-CN" sz="2800" i="1">
                <a:solidFill>
                  <a:srgbClr val="000000"/>
                </a:solidFill>
                <a:latin typeface="Times New Roman" panose="02020603050405020304" pitchFamily="18" charset="0"/>
                <a:cs typeface="Times New Roman" panose="02020603050405020304" pitchFamily="18" charset="0"/>
              </a:rPr>
              <a:t>M</a:t>
            </a:r>
            <a:r>
              <a:rPr lang="zh-CN" altLang="zh-CN" sz="2800">
                <a:solidFill>
                  <a:srgbClr val="000000"/>
                </a:solidFill>
                <a:latin typeface="Times New Roman" panose="02020603050405020304" pitchFamily="18" charset="0"/>
                <a:cs typeface="Times New Roman" panose="02020603050405020304" pitchFamily="18" charset="0"/>
              </a:rPr>
              <a:t>、</a:t>
            </a:r>
            <a:r>
              <a:rPr lang="en-US" altLang="zh-CN" sz="2800" i="1">
                <a:solidFill>
                  <a:srgbClr val="000000"/>
                </a:solidFill>
                <a:latin typeface="Times New Roman" panose="02020603050405020304" pitchFamily="18" charset="0"/>
                <a:cs typeface="Times New Roman" panose="02020603050405020304" pitchFamily="18" charset="0"/>
              </a:rPr>
              <a:t>N</a:t>
            </a:r>
            <a:r>
              <a:rPr lang="zh-CN" altLang="zh-CN" sz="2800">
                <a:solidFill>
                  <a:srgbClr val="000000"/>
                </a:solidFill>
                <a:latin typeface="Times New Roman" panose="02020603050405020304" pitchFamily="18" charset="0"/>
                <a:cs typeface="Times New Roman" panose="02020603050405020304" pitchFamily="18" charset="0"/>
              </a:rPr>
              <a:t>两点</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其电势分别为</a:t>
            </a:r>
            <a:r>
              <a:rPr lang="en-US" altLang="zh-CN" sz="2800" i="1">
                <a:solidFill>
                  <a:srgbClr val="000000"/>
                </a:solidFill>
                <a:latin typeface="Times New Roman" panose="02020603050405020304" pitchFamily="18" charset="0"/>
                <a:ea typeface="Microsoft Yi Baiti" panose="03000500000000000000" pitchFamily="66" charset="0"/>
                <a:cs typeface="Times New Roman" panose="02020603050405020304" pitchFamily="18" charset="0"/>
              </a:rPr>
              <a:t>φ</a:t>
            </a:r>
            <a:r>
              <a:rPr lang="en-US" altLang="zh-CN" sz="2800" i="1" baseline="-25000">
                <a:solidFill>
                  <a:srgbClr val="000000"/>
                </a:solidFill>
                <a:latin typeface="Times New Roman" panose="02020603050405020304" pitchFamily="18" charset="0"/>
                <a:cs typeface="Times New Roman" panose="02020603050405020304" pitchFamily="18" charset="0"/>
              </a:rPr>
              <a:t>M</a:t>
            </a:r>
            <a:r>
              <a:rPr lang="zh-CN" altLang="zh-CN" sz="2800">
                <a:solidFill>
                  <a:srgbClr val="000000"/>
                </a:solidFill>
                <a:latin typeface="Times New Roman" panose="02020603050405020304" pitchFamily="18" charset="0"/>
                <a:cs typeface="Times New Roman" panose="02020603050405020304" pitchFamily="18" charset="0"/>
              </a:rPr>
              <a:t>、</a:t>
            </a:r>
            <a:r>
              <a:rPr lang="en-US" altLang="zh-CN" sz="2800" i="1">
                <a:solidFill>
                  <a:srgbClr val="000000"/>
                </a:solidFill>
                <a:latin typeface="Times New Roman" panose="02020603050405020304" pitchFamily="18" charset="0"/>
                <a:ea typeface="Microsoft Yi Baiti" panose="03000500000000000000" pitchFamily="66" charset="0"/>
                <a:cs typeface="Times New Roman" panose="02020603050405020304" pitchFamily="18" charset="0"/>
              </a:rPr>
              <a:t>φ</a:t>
            </a:r>
            <a:r>
              <a:rPr lang="en-US" altLang="zh-CN" sz="2800" i="1" baseline="-25000">
                <a:solidFill>
                  <a:srgbClr val="000000"/>
                </a:solidFill>
                <a:latin typeface="Times New Roman" panose="02020603050405020304" pitchFamily="18" charset="0"/>
                <a:cs typeface="Times New Roman" panose="02020603050405020304" pitchFamily="18" charset="0"/>
              </a:rPr>
              <a:t>N</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电场强度大小分别为</a:t>
            </a:r>
            <a:r>
              <a:rPr lang="en-US" altLang="zh-CN" sz="2800" i="1">
                <a:solidFill>
                  <a:srgbClr val="000000"/>
                </a:solidFill>
                <a:latin typeface="Times New Roman" panose="02020603050405020304" pitchFamily="18" charset="0"/>
                <a:cs typeface="Times New Roman" panose="02020603050405020304" pitchFamily="18" charset="0"/>
              </a:rPr>
              <a:t>E</a:t>
            </a:r>
            <a:r>
              <a:rPr lang="en-US" altLang="zh-CN" sz="2800" i="1" baseline="-25000">
                <a:solidFill>
                  <a:srgbClr val="000000"/>
                </a:solidFill>
                <a:latin typeface="Times New Roman" panose="02020603050405020304" pitchFamily="18" charset="0"/>
                <a:cs typeface="Times New Roman" panose="02020603050405020304" pitchFamily="18" charset="0"/>
              </a:rPr>
              <a:t>M</a:t>
            </a:r>
            <a:r>
              <a:rPr lang="zh-CN" altLang="zh-CN" sz="2800">
                <a:solidFill>
                  <a:srgbClr val="000000"/>
                </a:solidFill>
                <a:latin typeface="Times New Roman" panose="02020603050405020304" pitchFamily="18" charset="0"/>
                <a:cs typeface="Times New Roman" panose="02020603050405020304" pitchFamily="18" charset="0"/>
              </a:rPr>
              <a:t>、</a:t>
            </a:r>
            <a:r>
              <a:rPr lang="en-US" altLang="zh-CN" sz="2800" i="1">
                <a:solidFill>
                  <a:srgbClr val="000000"/>
                </a:solidFill>
                <a:latin typeface="Times New Roman" panose="02020603050405020304" pitchFamily="18" charset="0"/>
                <a:cs typeface="Times New Roman" panose="02020603050405020304" pitchFamily="18" charset="0"/>
              </a:rPr>
              <a:t>E</a:t>
            </a:r>
            <a:r>
              <a:rPr lang="en-US" altLang="zh-CN" sz="2800" i="1" baseline="-25000">
                <a:solidFill>
                  <a:srgbClr val="000000"/>
                </a:solidFill>
                <a:latin typeface="Times New Roman" panose="02020603050405020304" pitchFamily="18" charset="0"/>
                <a:cs typeface="Times New Roman" panose="02020603050405020304" pitchFamily="18" charset="0"/>
              </a:rPr>
              <a:t>N</a:t>
            </a:r>
            <a:r>
              <a:rPr lang="zh-CN" altLang="zh-CN" sz="2800">
                <a:solidFill>
                  <a:srgbClr val="000000"/>
                </a:solidFill>
                <a:latin typeface="Times New Roman" panose="02020603050405020304" pitchFamily="18" charset="0"/>
                <a:cs typeface="Times New Roman" panose="02020603050405020304" pitchFamily="18" charset="0"/>
              </a:rPr>
              <a:t>。下列说法正确的是</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i="1">
                <a:solidFill>
                  <a:srgbClr val="000000"/>
                </a:solidFill>
                <a:latin typeface="Times New Roman" panose="02020603050405020304" pitchFamily="18" charset="0"/>
                <a:cs typeface="Times New Roman" panose="02020603050405020304" pitchFamily="18" charset="0"/>
              </a:rPr>
              <a:t>　　</a:t>
            </a:r>
            <a:r>
              <a:rPr lang="en-US" altLang="zh-CN" sz="2800">
                <a:solidFill>
                  <a:srgbClr val="000000"/>
                </a:solidFill>
                <a:latin typeface="Times New Roman" panose="02020603050405020304" pitchFamily="18" charset="0"/>
                <a:cs typeface="Times New Roman" panose="02020603050405020304" pitchFamily="18" charset="0"/>
              </a:rPr>
              <a:t>)</a:t>
            </a:r>
            <a:endParaRPr lang="zh-CN" altLang="zh-CN" sz="2800">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sz="2800">
                <a:solidFill>
                  <a:srgbClr val="000000"/>
                </a:solidFill>
                <a:latin typeface="Times New Roman" panose="02020603050405020304" pitchFamily="18" charset="0"/>
                <a:cs typeface="Times New Roman" panose="02020603050405020304" pitchFamily="18" charset="0"/>
              </a:rPr>
              <a:t>A.</a:t>
            </a:r>
            <a:r>
              <a:rPr lang="zh-CN" altLang="zh-CN" sz="2800">
                <a:solidFill>
                  <a:srgbClr val="000000"/>
                </a:solidFill>
                <a:latin typeface="Times New Roman" panose="02020603050405020304" pitchFamily="18" charset="0"/>
                <a:cs typeface="Times New Roman" panose="02020603050405020304" pitchFamily="18" charset="0"/>
              </a:rPr>
              <a:t>若</a:t>
            </a:r>
            <a:r>
              <a:rPr lang="en-US" altLang="zh-CN" sz="2800" i="1">
                <a:solidFill>
                  <a:srgbClr val="000000"/>
                </a:solidFill>
                <a:latin typeface="Times New Roman" panose="02020603050405020304" pitchFamily="18" charset="0"/>
                <a:ea typeface="Microsoft Yi Baiti" panose="03000500000000000000" pitchFamily="66" charset="0"/>
                <a:cs typeface="Times New Roman" panose="02020603050405020304" pitchFamily="18" charset="0"/>
              </a:rPr>
              <a:t>φ</a:t>
            </a:r>
            <a:r>
              <a:rPr lang="en-US" altLang="zh-CN" sz="2800" i="1" baseline="-25000">
                <a:solidFill>
                  <a:srgbClr val="000000"/>
                </a:solidFill>
                <a:latin typeface="Times New Roman" panose="02020603050405020304" pitchFamily="18" charset="0"/>
                <a:cs typeface="Times New Roman" panose="02020603050405020304" pitchFamily="18" charset="0"/>
              </a:rPr>
              <a:t>M</a:t>
            </a:r>
            <a:r>
              <a:rPr lang="en-US" altLang="zh-CN" sz="2800" i="1">
                <a:solidFill>
                  <a:srgbClr val="000000"/>
                </a:solidFill>
                <a:latin typeface="Times New Roman" panose="02020603050405020304" pitchFamily="18" charset="0"/>
                <a:cs typeface="Times New Roman" panose="02020603050405020304" pitchFamily="18" charset="0"/>
              </a:rPr>
              <a:t>&gt;</a:t>
            </a:r>
            <a:r>
              <a:rPr lang="en-US" altLang="zh-CN" sz="2800" i="1">
                <a:solidFill>
                  <a:srgbClr val="000000"/>
                </a:solidFill>
                <a:latin typeface="Times New Roman" panose="02020603050405020304" pitchFamily="18" charset="0"/>
                <a:ea typeface="Microsoft Yi Baiti" panose="03000500000000000000" pitchFamily="66" charset="0"/>
                <a:cs typeface="Times New Roman" panose="02020603050405020304" pitchFamily="18" charset="0"/>
              </a:rPr>
              <a:t>φ</a:t>
            </a:r>
            <a:r>
              <a:rPr lang="en-US" altLang="zh-CN" sz="2800" i="1" baseline="-25000">
                <a:solidFill>
                  <a:srgbClr val="000000"/>
                </a:solidFill>
                <a:latin typeface="Times New Roman" panose="02020603050405020304" pitchFamily="18" charset="0"/>
                <a:cs typeface="Times New Roman" panose="02020603050405020304" pitchFamily="18" charset="0"/>
              </a:rPr>
              <a:t>N</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则</a:t>
            </a:r>
            <a:r>
              <a:rPr lang="en-US" altLang="zh-CN" sz="2800" i="1">
                <a:solidFill>
                  <a:srgbClr val="000000"/>
                </a:solidFill>
                <a:latin typeface="Times New Roman" panose="02020603050405020304" pitchFamily="18" charset="0"/>
                <a:cs typeface="Times New Roman" panose="02020603050405020304" pitchFamily="18" charset="0"/>
              </a:rPr>
              <a:t>M</a:t>
            </a:r>
            <a:r>
              <a:rPr lang="zh-CN" altLang="zh-CN" sz="2800">
                <a:solidFill>
                  <a:srgbClr val="000000"/>
                </a:solidFill>
                <a:latin typeface="Times New Roman" panose="02020603050405020304" pitchFamily="18" charset="0"/>
                <a:cs typeface="Times New Roman" panose="02020603050405020304" pitchFamily="18" charset="0"/>
              </a:rPr>
              <a:t>点到正点电荷</a:t>
            </a:r>
            <a:r>
              <a:rPr lang="en-US" altLang="zh-CN" sz="2800" i="1">
                <a:solidFill>
                  <a:srgbClr val="000000"/>
                </a:solidFill>
                <a:latin typeface="Times New Roman" panose="02020603050405020304" pitchFamily="18" charset="0"/>
                <a:cs typeface="Times New Roman" panose="02020603050405020304" pitchFamily="18" charset="0"/>
              </a:rPr>
              <a:t>Q</a:t>
            </a:r>
            <a:r>
              <a:rPr lang="zh-CN" altLang="zh-CN" sz="2800">
                <a:solidFill>
                  <a:srgbClr val="000000"/>
                </a:solidFill>
                <a:latin typeface="Times New Roman" panose="02020603050405020304" pitchFamily="18" charset="0"/>
                <a:cs typeface="Times New Roman" panose="02020603050405020304" pitchFamily="18" charset="0"/>
              </a:rPr>
              <a:t>的距离比</a:t>
            </a:r>
            <a:r>
              <a:rPr lang="en-US" altLang="zh-CN" sz="2800" i="1">
                <a:solidFill>
                  <a:srgbClr val="000000"/>
                </a:solidFill>
                <a:latin typeface="Times New Roman" panose="02020603050405020304" pitchFamily="18" charset="0"/>
                <a:cs typeface="Times New Roman" panose="02020603050405020304" pitchFamily="18" charset="0"/>
              </a:rPr>
              <a:t>N</a:t>
            </a:r>
            <a:r>
              <a:rPr lang="zh-CN" altLang="zh-CN" sz="2800">
                <a:solidFill>
                  <a:srgbClr val="000000"/>
                </a:solidFill>
                <a:latin typeface="Times New Roman" panose="02020603050405020304" pitchFamily="18" charset="0"/>
                <a:cs typeface="Times New Roman" panose="02020603050405020304" pitchFamily="18" charset="0"/>
              </a:rPr>
              <a:t>点的远</a:t>
            </a:r>
            <a:endParaRPr lang="zh-CN" altLang="zh-CN" sz="2800">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sz="2800">
                <a:solidFill>
                  <a:srgbClr val="000000"/>
                </a:solidFill>
                <a:latin typeface="Times New Roman" panose="02020603050405020304" pitchFamily="18" charset="0"/>
                <a:cs typeface="Times New Roman" panose="02020603050405020304" pitchFamily="18" charset="0"/>
              </a:rPr>
              <a:t>B.</a:t>
            </a:r>
            <a:r>
              <a:rPr lang="zh-CN" altLang="zh-CN" sz="2800">
                <a:solidFill>
                  <a:srgbClr val="000000"/>
                </a:solidFill>
                <a:latin typeface="Times New Roman" panose="02020603050405020304" pitchFamily="18" charset="0"/>
                <a:cs typeface="Times New Roman" panose="02020603050405020304" pitchFamily="18" charset="0"/>
              </a:rPr>
              <a:t>若</a:t>
            </a:r>
            <a:r>
              <a:rPr lang="en-US" altLang="zh-CN" sz="2800" i="1">
                <a:solidFill>
                  <a:srgbClr val="000000"/>
                </a:solidFill>
                <a:latin typeface="Times New Roman" panose="02020603050405020304" pitchFamily="18" charset="0"/>
                <a:cs typeface="Times New Roman" panose="02020603050405020304" pitchFamily="18" charset="0"/>
              </a:rPr>
              <a:t>E</a:t>
            </a:r>
            <a:r>
              <a:rPr lang="en-US" altLang="zh-CN" sz="2800" i="1" baseline="-25000">
                <a:solidFill>
                  <a:srgbClr val="000000"/>
                </a:solidFill>
                <a:latin typeface="Times New Roman" panose="02020603050405020304" pitchFamily="18" charset="0"/>
                <a:cs typeface="Times New Roman" panose="02020603050405020304" pitchFamily="18" charset="0"/>
              </a:rPr>
              <a:t>M</a:t>
            </a:r>
            <a:r>
              <a:rPr lang="en-US" altLang="zh-CN" sz="2800" i="1">
                <a:solidFill>
                  <a:srgbClr val="000000"/>
                </a:solidFill>
                <a:latin typeface="Times New Roman" panose="02020603050405020304" pitchFamily="18" charset="0"/>
                <a:cs typeface="Times New Roman" panose="02020603050405020304" pitchFamily="18" charset="0"/>
              </a:rPr>
              <a:t>&lt;E</a:t>
            </a:r>
            <a:r>
              <a:rPr lang="en-US" altLang="zh-CN" sz="2800" i="1" baseline="-25000">
                <a:solidFill>
                  <a:srgbClr val="000000"/>
                </a:solidFill>
                <a:latin typeface="Times New Roman" panose="02020603050405020304" pitchFamily="18" charset="0"/>
                <a:cs typeface="Times New Roman" panose="02020603050405020304" pitchFamily="18" charset="0"/>
              </a:rPr>
              <a:t>N</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则</a:t>
            </a:r>
            <a:r>
              <a:rPr lang="en-US" altLang="zh-CN" sz="2800" i="1">
                <a:solidFill>
                  <a:srgbClr val="000000"/>
                </a:solidFill>
                <a:latin typeface="Times New Roman" panose="02020603050405020304" pitchFamily="18" charset="0"/>
                <a:cs typeface="Times New Roman" panose="02020603050405020304" pitchFamily="18" charset="0"/>
              </a:rPr>
              <a:t>M</a:t>
            </a:r>
            <a:r>
              <a:rPr lang="zh-CN" altLang="zh-CN" sz="2800">
                <a:solidFill>
                  <a:srgbClr val="000000"/>
                </a:solidFill>
                <a:latin typeface="Times New Roman" panose="02020603050405020304" pitchFamily="18" charset="0"/>
                <a:cs typeface="Times New Roman" panose="02020603050405020304" pitchFamily="18" charset="0"/>
              </a:rPr>
              <a:t>点到正点电荷</a:t>
            </a:r>
            <a:r>
              <a:rPr lang="en-US" altLang="zh-CN" sz="2800" i="1">
                <a:solidFill>
                  <a:srgbClr val="000000"/>
                </a:solidFill>
                <a:latin typeface="Times New Roman" panose="02020603050405020304" pitchFamily="18" charset="0"/>
                <a:cs typeface="Times New Roman" panose="02020603050405020304" pitchFamily="18" charset="0"/>
              </a:rPr>
              <a:t>Q</a:t>
            </a:r>
            <a:r>
              <a:rPr lang="zh-CN" altLang="zh-CN" sz="2800">
                <a:solidFill>
                  <a:srgbClr val="000000"/>
                </a:solidFill>
                <a:latin typeface="Times New Roman" panose="02020603050405020304" pitchFamily="18" charset="0"/>
                <a:cs typeface="Times New Roman" panose="02020603050405020304" pitchFamily="18" charset="0"/>
              </a:rPr>
              <a:t>的距离比</a:t>
            </a:r>
            <a:r>
              <a:rPr lang="en-US" altLang="zh-CN" sz="2800" i="1">
                <a:solidFill>
                  <a:srgbClr val="000000"/>
                </a:solidFill>
                <a:latin typeface="Times New Roman" panose="02020603050405020304" pitchFamily="18" charset="0"/>
                <a:cs typeface="Times New Roman" panose="02020603050405020304" pitchFamily="18" charset="0"/>
              </a:rPr>
              <a:t>N</a:t>
            </a:r>
            <a:r>
              <a:rPr lang="zh-CN" altLang="zh-CN" sz="2800">
                <a:solidFill>
                  <a:srgbClr val="000000"/>
                </a:solidFill>
                <a:latin typeface="Times New Roman" panose="02020603050405020304" pitchFamily="18" charset="0"/>
                <a:cs typeface="Times New Roman" panose="02020603050405020304" pitchFamily="18" charset="0"/>
              </a:rPr>
              <a:t>点的近</a:t>
            </a:r>
            <a:endParaRPr lang="zh-CN" altLang="zh-CN" sz="2800">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sz="2800">
                <a:solidFill>
                  <a:srgbClr val="000000"/>
                </a:solidFill>
                <a:latin typeface="Times New Roman" panose="02020603050405020304" pitchFamily="18" charset="0"/>
                <a:cs typeface="Times New Roman" panose="02020603050405020304" pitchFamily="18" charset="0"/>
              </a:rPr>
              <a:t>C.</a:t>
            </a:r>
            <a:r>
              <a:rPr lang="zh-CN" altLang="zh-CN" sz="2800">
                <a:solidFill>
                  <a:srgbClr val="000000"/>
                </a:solidFill>
                <a:latin typeface="Times New Roman" panose="02020603050405020304" pitchFamily="18" charset="0"/>
                <a:cs typeface="Times New Roman" panose="02020603050405020304" pitchFamily="18" charset="0"/>
              </a:rPr>
              <a:t>若把带负电的试探电荷从</a:t>
            </a:r>
            <a:r>
              <a:rPr lang="en-US" altLang="zh-CN" sz="2800" i="1">
                <a:solidFill>
                  <a:srgbClr val="000000"/>
                </a:solidFill>
                <a:latin typeface="Times New Roman" panose="02020603050405020304" pitchFamily="18" charset="0"/>
                <a:cs typeface="Times New Roman" panose="02020603050405020304" pitchFamily="18" charset="0"/>
              </a:rPr>
              <a:t>M</a:t>
            </a:r>
            <a:r>
              <a:rPr lang="zh-CN" altLang="zh-CN" sz="2800">
                <a:solidFill>
                  <a:srgbClr val="000000"/>
                </a:solidFill>
                <a:latin typeface="Times New Roman" panose="02020603050405020304" pitchFamily="18" charset="0"/>
                <a:cs typeface="Times New Roman" panose="02020603050405020304" pitchFamily="18" charset="0"/>
              </a:rPr>
              <a:t>点移到</a:t>
            </a:r>
            <a:r>
              <a:rPr lang="en-US" altLang="zh-CN" sz="2800" i="1">
                <a:solidFill>
                  <a:srgbClr val="000000"/>
                </a:solidFill>
                <a:latin typeface="Times New Roman" panose="02020603050405020304" pitchFamily="18" charset="0"/>
                <a:cs typeface="Times New Roman" panose="02020603050405020304" pitchFamily="18" charset="0"/>
              </a:rPr>
              <a:t>N</a:t>
            </a:r>
            <a:r>
              <a:rPr lang="zh-CN" altLang="zh-CN" sz="2800">
                <a:solidFill>
                  <a:srgbClr val="000000"/>
                </a:solidFill>
                <a:latin typeface="Times New Roman" panose="02020603050405020304" pitchFamily="18" charset="0"/>
                <a:cs typeface="Times New Roman" panose="02020603050405020304" pitchFamily="18" charset="0"/>
              </a:rPr>
              <a:t>点</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静电力做正功</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则</a:t>
            </a:r>
            <a:r>
              <a:rPr lang="en-US" altLang="zh-CN" sz="2800" i="1">
                <a:solidFill>
                  <a:srgbClr val="000000"/>
                </a:solidFill>
                <a:latin typeface="Times New Roman" panose="02020603050405020304" pitchFamily="18" charset="0"/>
                <a:ea typeface="Microsoft Yi Baiti" panose="03000500000000000000" pitchFamily="66" charset="0"/>
                <a:cs typeface="Times New Roman" panose="02020603050405020304" pitchFamily="18" charset="0"/>
              </a:rPr>
              <a:t>φ</a:t>
            </a:r>
            <a:r>
              <a:rPr lang="en-US" altLang="zh-CN" sz="2800" i="1" baseline="-25000">
                <a:solidFill>
                  <a:srgbClr val="000000"/>
                </a:solidFill>
                <a:latin typeface="Times New Roman" panose="02020603050405020304" pitchFamily="18" charset="0"/>
                <a:cs typeface="Times New Roman" panose="02020603050405020304" pitchFamily="18" charset="0"/>
              </a:rPr>
              <a:t>M</a:t>
            </a:r>
            <a:r>
              <a:rPr lang="en-US" altLang="zh-CN" sz="2800" i="1">
                <a:solidFill>
                  <a:srgbClr val="000000"/>
                </a:solidFill>
                <a:latin typeface="Times New Roman" panose="02020603050405020304" pitchFamily="18" charset="0"/>
                <a:cs typeface="Times New Roman" panose="02020603050405020304" pitchFamily="18" charset="0"/>
              </a:rPr>
              <a:t>&lt;</a:t>
            </a:r>
            <a:r>
              <a:rPr lang="en-US" altLang="zh-CN" sz="2800" i="1">
                <a:solidFill>
                  <a:srgbClr val="000000"/>
                </a:solidFill>
                <a:latin typeface="Times New Roman" panose="02020603050405020304" pitchFamily="18" charset="0"/>
                <a:ea typeface="Microsoft Yi Baiti" panose="03000500000000000000" pitchFamily="66" charset="0"/>
                <a:cs typeface="Times New Roman" panose="02020603050405020304" pitchFamily="18" charset="0"/>
              </a:rPr>
              <a:t>φ</a:t>
            </a:r>
            <a:r>
              <a:rPr lang="en-US" altLang="zh-CN" sz="2800" i="1" baseline="-25000">
                <a:solidFill>
                  <a:srgbClr val="000000"/>
                </a:solidFill>
                <a:latin typeface="Times New Roman" panose="02020603050405020304" pitchFamily="18" charset="0"/>
                <a:cs typeface="Times New Roman" panose="02020603050405020304" pitchFamily="18" charset="0"/>
              </a:rPr>
              <a:t>N</a:t>
            </a:r>
            <a:endParaRPr lang="zh-CN" altLang="zh-CN" sz="2800">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sz="2800">
                <a:solidFill>
                  <a:srgbClr val="000000"/>
                </a:solidFill>
                <a:latin typeface="Times New Roman" panose="02020603050405020304" pitchFamily="18" charset="0"/>
                <a:cs typeface="Times New Roman" panose="02020603050405020304" pitchFamily="18" charset="0"/>
              </a:rPr>
              <a:t>D.</a:t>
            </a:r>
            <a:r>
              <a:rPr lang="zh-CN" altLang="zh-CN" sz="2800">
                <a:solidFill>
                  <a:srgbClr val="000000"/>
                </a:solidFill>
                <a:latin typeface="Times New Roman" panose="02020603050405020304" pitchFamily="18" charset="0"/>
                <a:cs typeface="Times New Roman" panose="02020603050405020304" pitchFamily="18" charset="0"/>
              </a:rPr>
              <a:t>若把带正电的试探电荷从</a:t>
            </a:r>
            <a:r>
              <a:rPr lang="en-US" altLang="zh-CN" sz="2800" i="1">
                <a:solidFill>
                  <a:srgbClr val="000000"/>
                </a:solidFill>
                <a:latin typeface="Times New Roman" panose="02020603050405020304" pitchFamily="18" charset="0"/>
                <a:cs typeface="Times New Roman" panose="02020603050405020304" pitchFamily="18" charset="0"/>
              </a:rPr>
              <a:t>M</a:t>
            </a:r>
            <a:r>
              <a:rPr lang="zh-CN" altLang="zh-CN" sz="2800">
                <a:solidFill>
                  <a:srgbClr val="000000"/>
                </a:solidFill>
                <a:latin typeface="Times New Roman" panose="02020603050405020304" pitchFamily="18" charset="0"/>
                <a:cs typeface="Times New Roman" panose="02020603050405020304" pitchFamily="18" charset="0"/>
              </a:rPr>
              <a:t>点移到</a:t>
            </a:r>
            <a:r>
              <a:rPr lang="en-US" altLang="zh-CN" sz="2800" i="1">
                <a:solidFill>
                  <a:srgbClr val="000000"/>
                </a:solidFill>
                <a:latin typeface="Times New Roman" panose="02020603050405020304" pitchFamily="18" charset="0"/>
                <a:cs typeface="Times New Roman" panose="02020603050405020304" pitchFamily="18" charset="0"/>
              </a:rPr>
              <a:t>N</a:t>
            </a:r>
            <a:r>
              <a:rPr lang="zh-CN" altLang="zh-CN" sz="2800">
                <a:solidFill>
                  <a:srgbClr val="000000"/>
                </a:solidFill>
                <a:latin typeface="Times New Roman" panose="02020603050405020304" pitchFamily="18" charset="0"/>
                <a:cs typeface="Times New Roman" panose="02020603050405020304" pitchFamily="18" charset="0"/>
              </a:rPr>
              <a:t>点</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静电力做负功</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则</a:t>
            </a:r>
            <a:r>
              <a:rPr lang="en-US" altLang="zh-CN" sz="2800" i="1">
                <a:solidFill>
                  <a:srgbClr val="000000"/>
                </a:solidFill>
                <a:latin typeface="Times New Roman" panose="02020603050405020304" pitchFamily="18" charset="0"/>
                <a:cs typeface="Times New Roman" panose="02020603050405020304" pitchFamily="18" charset="0"/>
              </a:rPr>
              <a:t>E</a:t>
            </a:r>
            <a:r>
              <a:rPr lang="en-US" altLang="zh-CN" sz="2800" i="1" baseline="-25000">
                <a:solidFill>
                  <a:srgbClr val="000000"/>
                </a:solidFill>
                <a:latin typeface="Times New Roman" panose="02020603050405020304" pitchFamily="18" charset="0"/>
                <a:cs typeface="Times New Roman" panose="02020603050405020304" pitchFamily="18" charset="0"/>
              </a:rPr>
              <a:t>M</a:t>
            </a:r>
            <a:r>
              <a:rPr lang="en-US" altLang="zh-CN" sz="2800" i="1">
                <a:solidFill>
                  <a:srgbClr val="000000"/>
                </a:solidFill>
                <a:latin typeface="Times New Roman" panose="02020603050405020304" pitchFamily="18" charset="0"/>
                <a:cs typeface="Times New Roman" panose="02020603050405020304" pitchFamily="18" charset="0"/>
              </a:rPr>
              <a:t>&gt;E</a:t>
            </a:r>
            <a:r>
              <a:rPr lang="en-US" altLang="zh-CN" sz="2800" i="1" baseline="-25000">
                <a:solidFill>
                  <a:srgbClr val="000000"/>
                </a:solidFill>
                <a:latin typeface="Times New Roman" panose="02020603050405020304" pitchFamily="18" charset="0"/>
                <a:cs typeface="Times New Roman" panose="02020603050405020304" pitchFamily="18" charset="0"/>
              </a:rPr>
              <a:t>N</a:t>
            </a:r>
            <a:endParaRPr lang="zh-CN" altLang="zh-CN" sz="2800">
              <a:solidFill>
                <a:srgbClr val="000000"/>
              </a:solidFill>
              <a:effectLst/>
              <a:latin typeface="NEU-BZ-S92"/>
              <a:ea typeface="方正书宋_GBK" panose="03000509000000000000" pitchFamily="65" charset="-122"/>
              <a:cs typeface="Times New Roman" panose="02020603050405020304" pitchFamily="18" charset="0"/>
            </a:endParaRPr>
          </a:p>
        </p:txBody>
      </p:sp>
      <p:sp>
        <p:nvSpPr>
          <p:cNvPr id="3" name="矩形 2"/>
          <p:cNvSpPr/>
          <p:nvPr/>
        </p:nvSpPr>
        <p:spPr>
          <a:xfrm>
            <a:off x="9862960" y="2077965"/>
            <a:ext cx="423514" cy="52322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smtClean="0">
                <a:solidFill>
                  <a:srgbClr val="FF0000"/>
                </a:solidFill>
                <a:latin typeface="Times New Roman" panose="02020603050405020304" pitchFamily="18" charset="0"/>
              </a:rPr>
              <a:t>C</a:t>
            </a:r>
            <a:endParaRPr lang="zh-CN" altLang="en-US" sz="2800"/>
          </a:p>
        </p:txBody>
      </p:sp>
    </p:spTree>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a:spLocks noChangeAspect="1"/>
          </p:cNvSpPr>
          <p:nvPr/>
        </p:nvSpPr>
        <p:spPr>
          <a:xfrm>
            <a:off x="381000" y="1277232"/>
            <a:ext cx="11430000" cy="3453253"/>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ct val="0"/>
              </a:spcAft>
              <a:tabLst>
                <a:tab pos="1188085"/>
                <a:tab pos="2163445"/>
                <a:tab pos="3142615"/>
                <a:tab pos="4190365"/>
              </a:tabLst>
            </a:pPr>
            <a:r>
              <a:rPr lang="zh-CN" altLang="zh-CN" sz="2800">
                <a:solidFill>
                  <a:srgbClr val="4040C8"/>
                </a:solidFill>
                <a:latin typeface="Times New Roman" panose="02020603050405020304" pitchFamily="18" charset="0"/>
                <a:ea typeface="黑体" panose="02010609060101010101" pitchFamily="49" charset="-122"/>
                <a:cs typeface="Times New Roman" panose="02020603050405020304" pitchFamily="18" charset="0"/>
              </a:rPr>
              <a:t>解析</a:t>
            </a:r>
            <a:r>
              <a:rPr lang="zh-CN" altLang="zh-CN" sz="2800">
                <a:solidFill>
                  <a:srgbClr val="4040C8"/>
                </a:solidFill>
                <a:effectLst/>
                <a:latin typeface="NEU-BZ-S92"/>
                <a:ea typeface="Times New Roman" panose="02020603050405020304" pitchFamily="18" charset="0"/>
                <a:cs typeface="Times New Roman" panose="02020603050405020304" pitchFamily="18" charset="0"/>
              </a:rPr>
              <a:t> </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正点电荷</a:t>
            </a:r>
            <a:r>
              <a:rPr lang="en-US" altLang="zh-CN" sz="2800" i="1">
                <a:solidFill>
                  <a:srgbClr val="000000"/>
                </a:solidFill>
                <a:latin typeface="Times New Roman" panose="02020603050405020304" pitchFamily="18" charset="0"/>
                <a:cs typeface="Times New Roman" panose="02020603050405020304" pitchFamily="18" charset="0"/>
              </a:rPr>
              <a:t>Q</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的电场线以向正点电荷为中心向外辐射状分布</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由</a:t>
            </a:r>
            <a:r>
              <a:rPr lang="en-US" altLang="zh-CN" sz="2800" i="1">
                <a:solidFill>
                  <a:srgbClr val="000000"/>
                </a:solidFill>
                <a:effectLst/>
                <a:latin typeface="Times New Roman" panose="02020603050405020304" pitchFamily="18" charset="0"/>
                <a:ea typeface="Microsoft Yi Baiti" panose="03000500000000000000" pitchFamily="66" charset="0"/>
                <a:cs typeface="Times New Roman" panose="02020603050405020304" pitchFamily="18" charset="0"/>
              </a:rPr>
              <a:t>φ</a:t>
            </a:r>
            <a:r>
              <a:rPr lang="en-US" altLang="zh-CN" sz="2800" i="1" baseline="-25000">
                <a:solidFill>
                  <a:srgbClr val="000000"/>
                </a:solidFill>
                <a:latin typeface="Times New Roman" panose="02020603050405020304" pitchFamily="18" charset="0"/>
                <a:cs typeface="Times New Roman" panose="02020603050405020304" pitchFamily="18" charset="0"/>
              </a:rPr>
              <a:t>M</a:t>
            </a:r>
            <a:r>
              <a:rPr lang="en-US" altLang="zh-CN" sz="2800" i="1">
                <a:solidFill>
                  <a:srgbClr val="000000"/>
                </a:solidFill>
                <a:latin typeface="Times New Roman" panose="02020603050405020304" pitchFamily="18" charset="0"/>
                <a:cs typeface="Times New Roman" panose="02020603050405020304" pitchFamily="18" charset="0"/>
              </a:rPr>
              <a:t>&gt;</a:t>
            </a:r>
            <a:r>
              <a:rPr lang="en-US" altLang="zh-CN" sz="2800" i="1">
                <a:solidFill>
                  <a:srgbClr val="000000"/>
                </a:solidFill>
                <a:effectLst/>
                <a:latin typeface="Times New Roman" panose="02020603050405020304" pitchFamily="18" charset="0"/>
                <a:ea typeface="Microsoft Yi Baiti" panose="03000500000000000000" pitchFamily="66" charset="0"/>
                <a:cs typeface="Times New Roman" panose="02020603050405020304" pitchFamily="18" charset="0"/>
              </a:rPr>
              <a:t>φ</a:t>
            </a:r>
            <a:r>
              <a:rPr lang="en-US" altLang="zh-CN" sz="2800" i="1" baseline="-25000">
                <a:solidFill>
                  <a:srgbClr val="000000"/>
                </a:solidFill>
                <a:latin typeface="Times New Roman" panose="02020603050405020304" pitchFamily="18" charset="0"/>
                <a:cs typeface="Times New Roman" panose="02020603050405020304" pitchFamily="18" charset="0"/>
              </a:rPr>
              <a:t>N</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可知</a:t>
            </a:r>
            <a:r>
              <a:rPr lang="en-US" altLang="zh-CN" sz="2800">
                <a:solidFill>
                  <a:srgbClr val="000000"/>
                </a:solidFill>
                <a:latin typeface="Times New Roman" panose="02020603050405020304" pitchFamily="18" charset="0"/>
                <a:cs typeface="Times New Roman" panose="02020603050405020304" pitchFamily="18" charset="0"/>
              </a:rPr>
              <a:t>,</a:t>
            </a:r>
            <a:r>
              <a:rPr lang="en-US" altLang="zh-CN" sz="2800" i="1">
                <a:solidFill>
                  <a:srgbClr val="000000"/>
                </a:solidFill>
                <a:latin typeface="Times New Roman" panose="02020603050405020304" pitchFamily="18" charset="0"/>
                <a:cs typeface="Times New Roman" panose="02020603050405020304" pitchFamily="18" charset="0"/>
              </a:rPr>
              <a:t>M</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点到正点电荷</a:t>
            </a:r>
            <a:r>
              <a:rPr lang="en-US" altLang="zh-CN" sz="2800" i="1">
                <a:solidFill>
                  <a:srgbClr val="000000"/>
                </a:solidFill>
                <a:latin typeface="Times New Roman" panose="02020603050405020304" pitchFamily="18" charset="0"/>
                <a:cs typeface="Times New Roman" panose="02020603050405020304" pitchFamily="18" charset="0"/>
              </a:rPr>
              <a:t>Q</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的距离近</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选项</a:t>
            </a:r>
            <a:r>
              <a:rPr lang="en-US" altLang="zh-CN" sz="2800">
                <a:solidFill>
                  <a:srgbClr val="000000"/>
                </a:solidFill>
                <a:latin typeface="Times New Roman" panose="02020603050405020304" pitchFamily="18" charset="0"/>
                <a:cs typeface="Times New Roman" panose="02020603050405020304" pitchFamily="18" charset="0"/>
              </a:rPr>
              <a:t>A</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错误。根</a:t>
            </a:r>
            <a:r>
              <a:rPr lang="zh-CN" altLang="zh-CN" sz="2800" smtClean="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据</a:t>
            </a:r>
            <a:r>
              <a:rPr lang="en-US" altLang="zh-CN" sz="2800" smtClean="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          </a:t>
            </a:r>
            <a:r>
              <a:rPr lang="zh-CN" altLang="zh-CN" sz="2800" smtClean="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知</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若</a:t>
            </a:r>
            <a:r>
              <a:rPr lang="en-US" altLang="zh-CN" sz="2800" i="1">
                <a:solidFill>
                  <a:srgbClr val="000000"/>
                </a:solidFill>
                <a:latin typeface="Times New Roman" panose="02020603050405020304" pitchFamily="18" charset="0"/>
                <a:cs typeface="Times New Roman" panose="02020603050405020304" pitchFamily="18" charset="0"/>
              </a:rPr>
              <a:t>E</a:t>
            </a:r>
            <a:r>
              <a:rPr lang="en-US" altLang="zh-CN" sz="2800" i="1" baseline="-25000">
                <a:solidFill>
                  <a:srgbClr val="000000"/>
                </a:solidFill>
                <a:latin typeface="Times New Roman" panose="02020603050405020304" pitchFamily="18" charset="0"/>
                <a:cs typeface="Times New Roman" panose="02020603050405020304" pitchFamily="18" charset="0"/>
              </a:rPr>
              <a:t>M</a:t>
            </a:r>
            <a:r>
              <a:rPr lang="en-US" altLang="zh-CN" sz="2800" i="1">
                <a:solidFill>
                  <a:srgbClr val="000000"/>
                </a:solidFill>
                <a:latin typeface="Times New Roman" panose="02020603050405020304" pitchFamily="18" charset="0"/>
                <a:cs typeface="Times New Roman" panose="02020603050405020304" pitchFamily="18" charset="0"/>
              </a:rPr>
              <a:t>&lt;E</a:t>
            </a:r>
            <a:r>
              <a:rPr lang="en-US" altLang="zh-CN" sz="2800" i="1" baseline="-25000">
                <a:solidFill>
                  <a:srgbClr val="000000"/>
                </a:solidFill>
                <a:latin typeface="Times New Roman" panose="02020603050405020304" pitchFamily="18" charset="0"/>
                <a:cs typeface="Times New Roman" panose="02020603050405020304" pitchFamily="18" charset="0"/>
              </a:rPr>
              <a:t>N</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可知</a:t>
            </a:r>
            <a:r>
              <a:rPr lang="en-US" altLang="zh-CN" sz="2800" i="1">
                <a:solidFill>
                  <a:srgbClr val="000000"/>
                </a:solidFill>
                <a:latin typeface="Times New Roman" panose="02020603050405020304" pitchFamily="18" charset="0"/>
                <a:cs typeface="Times New Roman" panose="02020603050405020304" pitchFamily="18" charset="0"/>
              </a:rPr>
              <a:t>N</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点到正点电荷</a:t>
            </a:r>
            <a:r>
              <a:rPr lang="en-US" altLang="zh-CN" sz="2800" i="1">
                <a:solidFill>
                  <a:srgbClr val="000000"/>
                </a:solidFill>
                <a:latin typeface="Times New Roman" panose="02020603050405020304" pitchFamily="18" charset="0"/>
                <a:cs typeface="Times New Roman" panose="02020603050405020304" pitchFamily="18" charset="0"/>
              </a:rPr>
              <a:t>Q</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的距离近</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选项</a:t>
            </a:r>
            <a:r>
              <a:rPr lang="en-US" altLang="zh-CN" sz="2800">
                <a:solidFill>
                  <a:srgbClr val="000000"/>
                </a:solidFill>
                <a:latin typeface="Times New Roman" panose="02020603050405020304" pitchFamily="18" charset="0"/>
                <a:cs typeface="Times New Roman" panose="02020603050405020304" pitchFamily="18" charset="0"/>
              </a:rPr>
              <a:t>B</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错误。若把带负电的试探电荷从</a:t>
            </a:r>
            <a:r>
              <a:rPr lang="en-US" altLang="zh-CN" sz="2800" i="1">
                <a:solidFill>
                  <a:srgbClr val="000000"/>
                </a:solidFill>
                <a:latin typeface="Times New Roman" panose="02020603050405020304" pitchFamily="18" charset="0"/>
                <a:cs typeface="Times New Roman" panose="02020603050405020304" pitchFamily="18" charset="0"/>
              </a:rPr>
              <a:t>M</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点移到</a:t>
            </a:r>
            <a:r>
              <a:rPr lang="en-US" altLang="zh-CN" sz="2800" i="1">
                <a:solidFill>
                  <a:srgbClr val="000000"/>
                </a:solidFill>
                <a:latin typeface="Times New Roman" panose="02020603050405020304" pitchFamily="18" charset="0"/>
                <a:cs typeface="Times New Roman" panose="02020603050405020304" pitchFamily="18" charset="0"/>
              </a:rPr>
              <a:t>N</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点</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静电力做正功</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电势能减小</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电势增加</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故有</a:t>
            </a:r>
            <a:r>
              <a:rPr lang="en-US" altLang="zh-CN" sz="2800" i="1">
                <a:solidFill>
                  <a:srgbClr val="000000"/>
                </a:solidFill>
                <a:effectLst/>
                <a:latin typeface="Times New Roman" panose="02020603050405020304" pitchFamily="18" charset="0"/>
                <a:ea typeface="Microsoft Yi Baiti" panose="03000500000000000000" pitchFamily="66" charset="0"/>
                <a:cs typeface="Times New Roman" panose="02020603050405020304" pitchFamily="18" charset="0"/>
              </a:rPr>
              <a:t>φ</a:t>
            </a:r>
            <a:r>
              <a:rPr lang="en-US" altLang="zh-CN" sz="2800" i="1" baseline="-25000">
                <a:solidFill>
                  <a:srgbClr val="000000"/>
                </a:solidFill>
                <a:latin typeface="Times New Roman" panose="02020603050405020304" pitchFamily="18" charset="0"/>
                <a:cs typeface="Times New Roman" panose="02020603050405020304" pitchFamily="18" charset="0"/>
              </a:rPr>
              <a:t>M</a:t>
            </a:r>
            <a:r>
              <a:rPr lang="en-US" altLang="zh-CN" sz="2800" i="1">
                <a:solidFill>
                  <a:srgbClr val="000000"/>
                </a:solidFill>
                <a:latin typeface="Times New Roman" panose="02020603050405020304" pitchFamily="18" charset="0"/>
                <a:cs typeface="Times New Roman" panose="02020603050405020304" pitchFamily="18" charset="0"/>
              </a:rPr>
              <a:t>&lt;</a:t>
            </a:r>
            <a:r>
              <a:rPr lang="en-US" altLang="zh-CN" sz="2800" i="1">
                <a:solidFill>
                  <a:srgbClr val="000000"/>
                </a:solidFill>
                <a:effectLst/>
                <a:latin typeface="Times New Roman" panose="02020603050405020304" pitchFamily="18" charset="0"/>
                <a:ea typeface="Microsoft Yi Baiti" panose="03000500000000000000" pitchFamily="66" charset="0"/>
                <a:cs typeface="Times New Roman" panose="02020603050405020304" pitchFamily="18" charset="0"/>
              </a:rPr>
              <a:t>φ</a:t>
            </a:r>
            <a:r>
              <a:rPr lang="en-US" altLang="zh-CN" sz="2800" i="1" baseline="-25000">
                <a:solidFill>
                  <a:srgbClr val="000000"/>
                </a:solidFill>
                <a:latin typeface="Times New Roman" panose="02020603050405020304" pitchFamily="18" charset="0"/>
                <a:cs typeface="Times New Roman" panose="02020603050405020304" pitchFamily="18" charset="0"/>
              </a:rPr>
              <a:t>N</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选项</a:t>
            </a:r>
            <a:r>
              <a:rPr lang="en-US" altLang="zh-CN" sz="2800">
                <a:solidFill>
                  <a:srgbClr val="000000"/>
                </a:solidFill>
                <a:latin typeface="Times New Roman" panose="02020603050405020304" pitchFamily="18" charset="0"/>
                <a:cs typeface="Times New Roman" panose="02020603050405020304" pitchFamily="18" charset="0"/>
              </a:rPr>
              <a:t>C</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正确。若把带正电的试探电荷从</a:t>
            </a:r>
            <a:r>
              <a:rPr lang="en-US" altLang="zh-CN" sz="2800" i="1">
                <a:solidFill>
                  <a:srgbClr val="000000"/>
                </a:solidFill>
                <a:latin typeface="Times New Roman" panose="02020603050405020304" pitchFamily="18" charset="0"/>
                <a:cs typeface="Times New Roman" panose="02020603050405020304" pitchFamily="18" charset="0"/>
              </a:rPr>
              <a:t>M</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点移到</a:t>
            </a:r>
            <a:r>
              <a:rPr lang="en-US" altLang="zh-CN" sz="2800" i="1">
                <a:solidFill>
                  <a:srgbClr val="000000"/>
                </a:solidFill>
                <a:latin typeface="Times New Roman" panose="02020603050405020304" pitchFamily="18" charset="0"/>
                <a:cs typeface="Times New Roman" panose="02020603050405020304" pitchFamily="18" charset="0"/>
              </a:rPr>
              <a:t>N</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点</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静电力做负功</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电势能增加</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逆着电场线运动</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根据正点电荷</a:t>
            </a:r>
            <a:r>
              <a:rPr lang="en-US" altLang="zh-CN" sz="2800" i="1">
                <a:solidFill>
                  <a:srgbClr val="000000"/>
                </a:solidFill>
                <a:latin typeface="Times New Roman" panose="02020603050405020304" pitchFamily="18" charset="0"/>
                <a:cs typeface="Times New Roman" panose="02020603050405020304" pitchFamily="18" charset="0"/>
              </a:rPr>
              <a:t>Q</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产生的电场特点可知</a:t>
            </a:r>
            <a:r>
              <a:rPr lang="en-US" altLang="zh-CN" sz="2800" i="1">
                <a:solidFill>
                  <a:srgbClr val="000000"/>
                </a:solidFill>
                <a:latin typeface="Times New Roman" panose="02020603050405020304" pitchFamily="18" charset="0"/>
                <a:cs typeface="Times New Roman" panose="02020603050405020304" pitchFamily="18" charset="0"/>
              </a:rPr>
              <a:t>E</a:t>
            </a:r>
            <a:r>
              <a:rPr lang="en-US" altLang="zh-CN" sz="2800" i="1" baseline="-25000">
                <a:solidFill>
                  <a:srgbClr val="000000"/>
                </a:solidFill>
                <a:latin typeface="Times New Roman" panose="02020603050405020304" pitchFamily="18" charset="0"/>
                <a:cs typeface="Times New Roman" panose="02020603050405020304" pitchFamily="18" charset="0"/>
              </a:rPr>
              <a:t>M</a:t>
            </a:r>
            <a:r>
              <a:rPr lang="en-US" altLang="zh-CN" sz="2800" i="1">
                <a:solidFill>
                  <a:srgbClr val="000000"/>
                </a:solidFill>
                <a:latin typeface="Times New Roman" panose="02020603050405020304" pitchFamily="18" charset="0"/>
                <a:cs typeface="Times New Roman" panose="02020603050405020304" pitchFamily="18" charset="0"/>
              </a:rPr>
              <a:t>&lt;E</a:t>
            </a:r>
            <a:r>
              <a:rPr lang="en-US" altLang="zh-CN" sz="2800" i="1" baseline="-25000">
                <a:solidFill>
                  <a:srgbClr val="000000"/>
                </a:solidFill>
                <a:latin typeface="Times New Roman" panose="02020603050405020304" pitchFamily="18" charset="0"/>
                <a:cs typeface="Times New Roman" panose="02020603050405020304" pitchFamily="18" charset="0"/>
              </a:rPr>
              <a:t>N</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选项</a:t>
            </a:r>
            <a:r>
              <a:rPr lang="en-US" altLang="zh-CN" sz="2800">
                <a:solidFill>
                  <a:srgbClr val="000000"/>
                </a:solidFill>
                <a:latin typeface="Times New Roman" panose="02020603050405020304" pitchFamily="18" charset="0"/>
                <a:cs typeface="Times New Roman" panose="02020603050405020304" pitchFamily="18" charset="0"/>
              </a:rPr>
              <a:t>D</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错误。</a:t>
            </a:r>
            <a:endParaRPr lang="zh-CN" altLang="zh-CN" sz="2800">
              <a:solidFill>
                <a:srgbClr val="000000"/>
              </a:solidFill>
              <a:effectLst/>
              <a:latin typeface="NEU-BZ-S92"/>
              <a:ea typeface="方正书宋_GBK" panose="03000509000000000000" pitchFamily="65" charset="-122"/>
              <a:cs typeface="Times New Roman" panose="02020603050405020304" pitchFamily="18" charset="0"/>
            </a:endParaRPr>
          </a:p>
        </p:txBody>
      </p:sp>
      <p:graphicFrame>
        <p:nvGraphicFramePr>
          <p:cNvPr id="3" name="对象 2"/>
          <p:cNvGraphicFramePr>
            <a:graphicFrameLocks noChangeAspect="1"/>
          </p:cNvGraphicFramePr>
          <p:nvPr/>
        </p:nvGraphicFramePr>
        <p:xfrm>
          <a:off x="8296382" y="1676862"/>
          <a:ext cx="1279525" cy="982663"/>
        </p:xfrm>
        <a:graphic>
          <a:graphicData uri="http://schemas.openxmlformats.org/presentationml/2006/ole">
            <mc:AlternateContent>
              <mc:Choice xmlns:v="urn:schemas-microsoft-com:vml" Requires="v">
                <p:oleObj spid="_x0000_s1041" name="文档" r:id="rId2" imgW="520065" imgH="395605" progId="Word.Document.12">
                  <p:embed/>
                </p:oleObj>
              </mc:Choice>
              <mc:Fallback>
                <p:oleObj name="文档" r:id="rId2" imgW="520065" imgH="395605" progId="Word.Document.12">
                  <p:embed/>
                  <p:pic>
                    <p:nvPicPr>
                      <p:cNvPr id="0" name="OLE substitute image"/>
                      <p:cNvPicPr/>
                      <p:nvPr/>
                    </p:nvPicPr>
                    <p:blipFill>
                      <a:blip r:embed="rId3"/>
                      <a:stretch>
                        <a:fillRect/>
                      </a:stretch>
                    </p:blipFill>
                    <p:spPr>
                      <a:xfrm>
                        <a:off x="8296382" y="1676862"/>
                        <a:ext cx="1279525" cy="982663"/>
                      </a:xfrm>
                      <a:prstGeom prst="rect">
                        <a:avLst/>
                      </a:prstGeom>
                    </p:spPr>
                  </p:pic>
                </p:oleObj>
              </mc:Fallback>
            </mc:AlternateContent>
          </a:graphicData>
        </a:graphic>
      </p:graphicFrame>
    </p:spTree>
  </p:cSld>
  <p:clrMapOvr>
    <a:masterClrMapping/>
  </p:clrMapOvr>
  <mc:AlternateContent>
    <mc:Choice xmlns:p14="http://schemas.microsoft.com/office/powerpoint/2010/main" Requires="p14">
      <p:transition p14:dur="0"/>
    </mc:Choice>
    <mc:Fallback>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a:spLocks noChangeAspect="1"/>
          </p:cNvSpPr>
          <p:nvPr/>
        </p:nvSpPr>
        <p:spPr>
          <a:xfrm>
            <a:off x="381000" y="445782"/>
            <a:ext cx="11430000" cy="5073440"/>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ct val="0"/>
              </a:spcAft>
              <a:tabLst>
                <a:tab pos="1188085"/>
                <a:tab pos="2163445"/>
                <a:tab pos="3142615"/>
                <a:tab pos="4190365"/>
              </a:tabLst>
            </a:pPr>
            <a:r>
              <a:rPr lang="zh-CN" altLang="zh-CN" sz="2800">
                <a:solidFill>
                  <a:srgbClr val="000000"/>
                </a:solidFill>
                <a:latin typeface="Times New Roman" panose="02020603050405020304" pitchFamily="18" charset="0"/>
                <a:ea typeface="黑体" panose="02010609060101010101" pitchFamily="49" charset="-122"/>
                <a:cs typeface="Times New Roman" panose="02020603050405020304" pitchFamily="18" charset="0"/>
              </a:rPr>
              <a:t>考向二</a:t>
            </a:r>
            <a:r>
              <a:rPr lang="en-US" altLang="zh-CN" sz="2800">
                <a:solidFill>
                  <a:srgbClr val="000000"/>
                </a:solidFill>
                <a:latin typeface="Times New Roman" panose="02020603050405020304" pitchFamily="18" charset="0"/>
                <a:ea typeface="黑体" panose="02010609060101010101" pitchFamily="49" charset="-122"/>
                <a:cs typeface="Times New Roman" panose="02020603050405020304" pitchFamily="18" charset="0"/>
              </a:rPr>
              <a:t>   </a:t>
            </a:r>
            <a:r>
              <a:rPr lang="zh-CN" altLang="zh-CN" sz="2800">
                <a:solidFill>
                  <a:srgbClr val="000000"/>
                </a:solidFill>
                <a:latin typeface="Times New Roman" panose="02020603050405020304" pitchFamily="18" charset="0"/>
                <a:ea typeface="黑体" panose="02010609060101010101" pitchFamily="49" charset="-122"/>
                <a:cs typeface="Times New Roman" panose="02020603050405020304" pitchFamily="18" charset="0"/>
              </a:rPr>
              <a:t>求和法比较电势高低</a:t>
            </a:r>
            <a:endParaRPr lang="zh-CN" altLang="zh-CN" sz="2800">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zh-CN" altLang="zh-CN" sz="2800">
                <a:solidFill>
                  <a:srgbClr val="000000"/>
                </a:solidFill>
                <a:latin typeface="Times New Roman" panose="02020603050405020304" pitchFamily="18" charset="0"/>
                <a:ea typeface="黑体" panose="02010609060101010101" pitchFamily="49" charset="-122"/>
                <a:cs typeface="Times New Roman" panose="02020603050405020304" pitchFamily="18" charset="0"/>
              </a:rPr>
              <a:t>典题</a:t>
            </a:r>
            <a:r>
              <a:rPr lang="en-US" altLang="zh-CN" sz="2800" b="1">
                <a:solidFill>
                  <a:srgbClr val="000000"/>
                </a:solidFill>
                <a:latin typeface="Times New Roman" panose="02020603050405020304" pitchFamily="18" charset="0"/>
                <a:cs typeface="Times New Roman" panose="02020603050405020304" pitchFamily="18" charset="0"/>
              </a:rPr>
              <a:t>2</a:t>
            </a:r>
            <a:r>
              <a:rPr lang="en-US" altLang="zh-CN" sz="2800">
                <a:solidFill>
                  <a:srgbClr val="000000"/>
                </a:solidFill>
                <a:latin typeface="Times New Roman" panose="02020603050405020304" pitchFamily="18" charset="0"/>
                <a:cs typeface="Times New Roman" panose="02020603050405020304" pitchFamily="18" charset="0"/>
              </a:rPr>
              <a:t> (2024</a:t>
            </a:r>
            <a:r>
              <a:rPr lang="zh-CN" altLang="zh-CN" sz="2800">
                <a:solidFill>
                  <a:srgbClr val="000000"/>
                </a:solidFill>
                <a:latin typeface="Times New Roman" panose="02020603050405020304" pitchFamily="18" charset="0"/>
                <a:ea typeface="楷体" panose="02010609060101010101" pitchFamily="49" charset="-122"/>
                <a:cs typeface="Times New Roman" panose="02020603050405020304" pitchFamily="18" charset="0"/>
              </a:rPr>
              <a:t>河北模拟</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如图所示</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在等边三角形三个顶点</a:t>
            </a:r>
            <a:r>
              <a:rPr lang="en-US" altLang="zh-CN" sz="2800" i="1">
                <a:solidFill>
                  <a:srgbClr val="000000"/>
                </a:solidFill>
                <a:latin typeface="Times New Roman" panose="02020603050405020304" pitchFamily="18" charset="0"/>
                <a:cs typeface="Times New Roman" panose="02020603050405020304" pitchFamily="18" charset="0"/>
              </a:rPr>
              <a:t>A</a:t>
            </a:r>
            <a:r>
              <a:rPr lang="zh-CN" altLang="zh-CN" sz="2800">
                <a:solidFill>
                  <a:srgbClr val="000000"/>
                </a:solidFill>
                <a:latin typeface="Times New Roman" panose="02020603050405020304" pitchFamily="18" charset="0"/>
                <a:cs typeface="Times New Roman" panose="02020603050405020304" pitchFamily="18" charset="0"/>
              </a:rPr>
              <a:t>、</a:t>
            </a:r>
            <a:r>
              <a:rPr lang="en-US" altLang="zh-CN" sz="2800" i="1">
                <a:solidFill>
                  <a:srgbClr val="000000"/>
                </a:solidFill>
                <a:latin typeface="Times New Roman" panose="02020603050405020304" pitchFamily="18" charset="0"/>
                <a:cs typeface="Times New Roman" panose="02020603050405020304" pitchFamily="18" charset="0"/>
              </a:rPr>
              <a:t>B</a:t>
            </a:r>
            <a:r>
              <a:rPr lang="zh-CN" altLang="zh-CN" sz="2800">
                <a:solidFill>
                  <a:srgbClr val="000000"/>
                </a:solidFill>
                <a:latin typeface="Times New Roman" panose="02020603050405020304" pitchFamily="18" charset="0"/>
                <a:cs typeface="Times New Roman" panose="02020603050405020304" pitchFamily="18" charset="0"/>
              </a:rPr>
              <a:t>、</a:t>
            </a:r>
            <a:r>
              <a:rPr lang="en-US" altLang="zh-CN" sz="2800" i="1">
                <a:solidFill>
                  <a:srgbClr val="000000"/>
                </a:solidFill>
                <a:latin typeface="Times New Roman" panose="02020603050405020304" pitchFamily="18" charset="0"/>
                <a:cs typeface="Times New Roman" panose="02020603050405020304" pitchFamily="18" charset="0"/>
              </a:rPr>
              <a:t>C</a:t>
            </a:r>
            <a:r>
              <a:rPr lang="zh-CN" altLang="zh-CN" sz="2800">
                <a:solidFill>
                  <a:srgbClr val="000000"/>
                </a:solidFill>
                <a:latin typeface="Times New Roman" panose="02020603050405020304" pitchFamily="18" charset="0"/>
                <a:cs typeface="Times New Roman" panose="02020603050405020304" pitchFamily="18" charset="0"/>
              </a:rPr>
              <a:t>处分别固定三个点电荷</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电荷量分别为</a:t>
            </a:r>
            <a:r>
              <a:rPr lang="en-US" altLang="zh-CN" sz="2800" i="1">
                <a:solidFill>
                  <a:srgbClr val="000000"/>
                </a:solidFill>
                <a:latin typeface="Times New Roman" panose="02020603050405020304" pitchFamily="18" charset="0"/>
                <a:cs typeface="Times New Roman" panose="02020603050405020304" pitchFamily="18" charset="0"/>
              </a:rPr>
              <a:t>+q</a:t>
            </a:r>
            <a:r>
              <a:rPr lang="zh-CN" altLang="zh-CN" sz="2800">
                <a:solidFill>
                  <a:srgbClr val="000000"/>
                </a:solidFill>
                <a:latin typeface="Times New Roman" panose="02020603050405020304" pitchFamily="18" charset="0"/>
                <a:cs typeface="Times New Roman" panose="02020603050405020304" pitchFamily="18" charset="0"/>
              </a:rPr>
              <a:t>、</a:t>
            </a:r>
            <a:r>
              <a:rPr lang="en-US" altLang="zh-CN" sz="2800" i="1">
                <a:solidFill>
                  <a:srgbClr val="000000"/>
                </a:solidFill>
                <a:latin typeface="Times New Roman" panose="02020603050405020304" pitchFamily="18" charset="0"/>
                <a:cs typeface="Times New Roman" panose="02020603050405020304" pitchFamily="18" charset="0"/>
              </a:rPr>
              <a:t>+q</a:t>
            </a:r>
            <a:r>
              <a:rPr lang="zh-CN" altLang="zh-CN" sz="2800">
                <a:solidFill>
                  <a:srgbClr val="000000"/>
                </a:solidFill>
                <a:latin typeface="Times New Roman" panose="02020603050405020304" pitchFamily="18" charset="0"/>
                <a:cs typeface="Times New Roman" panose="02020603050405020304" pitchFamily="18" charset="0"/>
              </a:rPr>
              <a:t>、</a:t>
            </a:r>
            <a:r>
              <a:rPr lang="en-US" altLang="zh-CN" sz="2800" i="1">
                <a:solidFill>
                  <a:srgbClr val="000000"/>
                </a:solidFill>
                <a:latin typeface="Times New Roman" panose="02020603050405020304" pitchFamily="18" charset="0"/>
                <a:cs typeface="Times New Roman" panose="02020603050405020304" pitchFamily="18" charset="0"/>
              </a:rPr>
              <a:t>-q</a:t>
            </a:r>
            <a:r>
              <a:rPr lang="en-US" altLang="zh-CN" sz="2800">
                <a:solidFill>
                  <a:srgbClr val="000000"/>
                </a:solidFill>
                <a:latin typeface="Times New Roman" panose="02020603050405020304" pitchFamily="18" charset="0"/>
                <a:cs typeface="Times New Roman" panose="02020603050405020304" pitchFamily="18" charset="0"/>
              </a:rPr>
              <a:t>(</a:t>
            </a:r>
            <a:r>
              <a:rPr lang="en-US" altLang="zh-CN" sz="2800" i="1">
                <a:solidFill>
                  <a:srgbClr val="000000"/>
                </a:solidFill>
                <a:latin typeface="Times New Roman" panose="02020603050405020304" pitchFamily="18" charset="0"/>
                <a:cs typeface="Times New Roman" panose="02020603050405020304" pitchFamily="18" charset="0"/>
              </a:rPr>
              <a:t>q&gt;</a:t>
            </a:r>
            <a:r>
              <a:rPr lang="en-US" altLang="zh-CN" sz="2800">
                <a:solidFill>
                  <a:srgbClr val="000000"/>
                </a:solidFill>
                <a:latin typeface="Times New Roman" panose="02020603050405020304" pitchFamily="18" charset="0"/>
                <a:cs typeface="Times New Roman" panose="02020603050405020304" pitchFamily="18" charset="0"/>
              </a:rPr>
              <a:t>0)</a:t>
            </a:r>
            <a:r>
              <a:rPr lang="zh-CN" altLang="zh-CN" sz="2800">
                <a:solidFill>
                  <a:srgbClr val="000000"/>
                </a:solidFill>
                <a:latin typeface="Times New Roman" panose="02020603050405020304" pitchFamily="18" charset="0"/>
                <a:cs typeface="Times New Roman" panose="02020603050405020304" pitchFamily="18" charset="0"/>
              </a:rPr>
              <a:t>。过点</a:t>
            </a:r>
            <a:r>
              <a:rPr lang="en-US" altLang="zh-CN" sz="2800" i="1">
                <a:solidFill>
                  <a:srgbClr val="000000"/>
                </a:solidFill>
                <a:latin typeface="Times New Roman" panose="02020603050405020304" pitchFamily="18" charset="0"/>
                <a:cs typeface="Times New Roman" panose="02020603050405020304" pitchFamily="18" charset="0"/>
              </a:rPr>
              <a:t>C</a:t>
            </a:r>
            <a:r>
              <a:rPr lang="zh-CN" altLang="zh-CN" sz="2800">
                <a:solidFill>
                  <a:srgbClr val="000000"/>
                </a:solidFill>
                <a:latin typeface="Times New Roman" panose="02020603050405020304" pitchFamily="18" charset="0"/>
                <a:cs typeface="Times New Roman" panose="02020603050405020304" pitchFamily="18" charset="0"/>
              </a:rPr>
              <a:t>作</a:t>
            </a:r>
            <a:r>
              <a:rPr lang="en-US" altLang="zh-CN" sz="2800" i="1">
                <a:solidFill>
                  <a:srgbClr val="000000"/>
                </a:solidFill>
                <a:latin typeface="Times New Roman" panose="02020603050405020304" pitchFamily="18" charset="0"/>
                <a:cs typeface="Times New Roman" panose="02020603050405020304" pitchFamily="18" charset="0"/>
              </a:rPr>
              <a:t>AB</a:t>
            </a:r>
            <a:r>
              <a:rPr lang="zh-CN" altLang="zh-CN" sz="2800">
                <a:solidFill>
                  <a:srgbClr val="000000"/>
                </a:solidFill>
                <a:latin typeface="Times New Roman" panose="02020603050405020304" pitchFamily="18" charset="0"/>
                <a:cs typeface="Times New Roman" panose="02020603050405020304" pitchFamily="18" charset="0"/>
              </a:rPr>
              <a:t>边的垂线</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垂足为</a:t>
            </a:r>
            <a:r>
              <a:rPr lang="en-US" altLang="zh-CN" sz="2800" i="1">
                <a:solidFill>
                  <a:srgbClr val="000000"/>
                </a:solidFill>
                <a:latin typeface="Times New Roman" panose="02020603050405020304" pitchFamily="18" charset="0"/>
                <a:cs typeface="Times New Roman" panose="02020603050405020304" pitchFamily="18" charset="0"/>
              </a:rPr>
              <a:t>O</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过点</a:t>
            </a:r>
            <a:r>
              <a:rPr lang="en-US" altLang="zh-CN" sz="2800" i="1">
                <a:solidFill>
                  <a:srgbClr val="000000"/>
                </a:solidFill>
                <a:latin typeface="Times New Roman" panose="02020603050405020304" pitchFamily="18" charset="0"/>
                <a:cs typeface="Times New Roman" panose="02020603050405020304" pitchFamily="18" charset="0"/>
              </a:rPr>
              <a:t>A</a:t>
            </a:r>
            <a:r>
              <a:rPr lang="zh-CN" altLang="zh-CN" sz="2800">
                <a:solidFill>
                  <a:srgbClr val="000000"/>
                </a:solidFill>
                <a:latin typeface="Times New Roman" panose="02020603050405020304" pitchFamily="18" charset="0"/>
                <a:cs typeface="Times New Roman" panose="02020603050405020304" pitchFamily="18" charset="0"/>
              </a:rPr>
              <a:t>作</a:t>
            </a:r>
            <a:r>
              <a:rPr lang="en-US" altLang="zh-CN" sz="2800" i="1">
                <a:solidFill>
                  <a:srgbClr val="000000"/>
                </a:solidFill>
                <a:latin typeface="Times New Roman" panose="02020603050405020304" pitchFamily="18" charset="0"/>
                <a:cs typeface="Times New Roman" panose="02020603050405020304" pitchFamily="18" charset="0"/>
              </a:rPr>
              <a:t>BC</a:t>
            </a:r>
            <a:r>
              <a:rPr lang="zh-CN" altLang="zh-CN" sz="2800">
                <a:solidFill>
                  <a:srgbClr val="000000"/>
                </a:solidFill>
                <a:latin typeface="Times New Roman" panose="02020603050405020304" pitchFamily="18" charset="0"/>
                <a:cs typeface="Times New Roman" panose="02020603050405020304" pitchFamily="18" charset="0"/>
              </a:rPr>
              <a:t>边的垂线</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垂足为</a:t>
            </a:r>
            <a:r>
              <a:rPr lang="en-US" altLang="zh-CN" sz="2800" i="1">
                <a:solidFill>
                  <a:srgbClr val="000000"/>
                </a:solidFill>
                <a:latin typeface="Times New Roman" panose="02020603050405020304" pitchFamily="18" charset="0"/>
                <a:cs typeface="Times New Roman" panose="02020603050405020304" pitchFamily="18" charset="0"/>
              </a:rPr>
              <a:t>P</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两垂线交于</a:t>
            </a:r>
            <a:r>
              <a:rPr lang="en-US" altLang="zh-CN" sz="2800" i="1">
                <a:solidFill>
                  <a:srgbClr val="000000"/>
                </a:solidFill>
                <a:latin typeface="Times New Roman" panose="02020603050405020304" pitchFamily="18" charset="0"/>
                <a:cs typeface="Times New Roman" panose="02020603050405020304" pitchFamily="18" charset="0"/>
              </a:rPr>
              <a:t>M</a:t>
            </a:r>
            <a:r>
              <a:rPr lang="zh-CN" altLang="zh-CN" sz="2800">
                <a:solidFill>
                  <a:srgbClr val="000000"/>
                </a:solidFill>
                <a:latin typeface="Times New Roman" panose="02020603050405020304" pitchFamily="18" charset="0"/>
                <a:cs typeface="Times New Roman" panose="02020603050405020304" pitchFamily="18" charset="0"/>
              </a:rPr>
              <a:t>点。取无穷远处电势为零</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则下列说法正确的是</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i="1">
                <a:solidFill>
                  <a:srgbClr val="000000"/>
                </a:solidFill>
                <a:latin typeface="Times New Roman" panose="02020603050405020304" pitchFamily="18" charset="0"/>
                <a:cs typeface="Times New Roman" panose="02020603050405020304" pitchFamily="18" charset="0"/>
              </a:rPr>
              <a:t>　　</a:t>
            </a:r>
            <a:r>
              <a:rPr lang="en-US" altLang="zh-CN" sz="2800">
                <a:solidFill>
                  <a:srgbClr val="000000"/>
                </a:solidFill>
                <a:latin typeface="Times New Roman" panose="02020603050405020304" pitchFamily="18" charset="0"/>
                <a:cs typeface="Times New Roman" panose="02020603050405020304" pitchFamily="18" charset="0"/>
              </a:rPr>
              <a:t>)</a:t>
            </a:r>
            <a:endParaRPr lang="zh-CN" altLang="zh-CN" sz="2800">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sz="2800">
                <a:solidFill>
                  <a:srgbClr val="000000"/>
                </a:solidFill>
                <a:latin typeface="Times New Roman" panose="02020603050405020304" pitchFamily="18" charset="0"/>
                <a:cs typeface="Times New Roman" panose="02020603050405020304" pitchFamily="18" charset="0"/>
              </a:rPr>
              <a:t>A.</a:t>
            </a:r>
            <a:r>
              <a:rPr lang="zh-CN" altLang="zh-CN" sz="2800">
                <a:solidFill>
                  <a:srgbClr val="000000"/>
                </a:solidFill>
                <a:latin typeface="Times New Roman" panose="02020603050405020304" pitchFamily="18" charset="0"/>
                <a:cs typeface="Times New Roman" panose="02020603050405020304" pitchFamily="18" charset="0"/>
              </a:rPr>
              <a:t>将一个正电荷从</a:t>
            </a:r>
            <a:r>
              <a:rPr lang="en-US" altLang="zh-CN" sz="2800" i="1">
                <a:solidFill>
                  <a:srgbClr val="000000"/>
                </a:solidFill>
                <a:latin typeface="Times New Roman" panose="02020603050405020304" pitchFamily="18" charset="0"/>
                <a:cs typeface="Times New Roman" panose="02020603050405020304" pitchFamily="18" charset="0"/>
              </a:rPr>
              <a:t>O</a:t>
            </a:r>
            <a:r>
              <a:rPr lang="zh-CN" altLang="zh-CN" sz="2800">
                <a:solidFill>
                  <a:srgbClr val="000000"/>
                </a:solidFill>
                <a:latin typeface="Times New Roman" panose="02020603050405020304" pitchFamily="18" charset="0"/>
                <a:cs typeface="Times New Roman" panose="02020603050405020304" pitchFamily="18" charset="0"/>
              </a:rPr>
              <a:t>点移到</a:t>
            </a:r>
            <a:r>
              <a:rPr lang="en-US" altLang="zh-CN" sz="2800" i="1">
                <a:solidFill>
                  <a:srgbClr val="000000"/>
                </a:solidFill>
                <a:latin typeface="Times New Roman" panose="02020603050405020304" pitchFamily="18" charset="0"/>
                <a:cs typeface="Times New Roman" panose="02020603050405020304" pitchFamily="18" charset="0"/>
              </a:rPr>
              <a:t>M</a:t>
            </a:r>
            <a:r>
              <a:rPr lang="zh-CN" altLang="zh-CN" sz="2800">
                <a:solidFill>
                  <a:srgbClr val="000000"/>
                </a:solidFill>
                <a:latin typeface="Times New Roman" panose="02020603050405020304" pitchFamily="18" charset="0"/>
                <a:cs typeface="Times New Roman" panose="02020603050405020304" pitchFamily="18" charset="0"/>
              </a:rPr>
              <a:t>点电势能变大</a:t>
            </a:r>
            <a:endParaRPr lang="zh-CN" altLang="zh-CN" sz="2800">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sz="2800">
                <a:solidFill>
                  <a:srgbClr val="000000"/>
                </a:solidFill>
                <a:latin typeface="Times New Roman" panose="02020603050405020304" pitchFamily="18" charset="0"/>
                <a:cs typeface="Times New Roman" panose="02020603050405020304" pitchFamily="18" charset="0"/>
              </a:rPr>
              <a:t>B.</a:t>
            </a:r>
            <a:r>
              <a:rPr lang="en-US" altLang="zh-CN" sz="2800" i="1">
                <a:solidFill>
                  <a:srgbClr val="000000"/>
                </a:solidFill>
                <a:latin typeface="Times New Roman" panose="02020603050405020304" pitchFamily="18" charset="0"/>
                <a:cs typeface="Times New Roman" panose="02020603050405020304" pitchFamily="18" charset="0"/>
              </a:rPr>
              <a:t>O</a:t>
            </a:r>
            <a:r>
              <a:rPr lang="zh-CN" altLang="zh-CN" sz="2800">
                <a:solidFill>
                  <a:srgbClr val="000000"/>
                </a:solidFill>
                <a:latin typeface="Times New Roman" panose="02020603050405020304" pitchFamily="18" charset="0"/>
                <a:cs typeface="Times New Roman" panose="02020603050405020304" pitchFamily="18" charset="0"/>
              </a:rPr>
              <a:t>点电势低于</a:t>
            </a:r>
            <a:r>
              <a:rPr lang="en-US" altLang="zh-CN" sz="2800" i="1">
                <a:solidFill>
                  <a:srgbClr val="000000"/>
                </a:solidFill>
                <a:latin typeface="Times New Roman" panose="02020603050405020304" pitchFamily="18" charset="0"/>
                <a:cs typeface="Times New Roman" panose="02020603050405020304" pitchFamily="18" charset="0"/>
              </a:rPr>
              <a:t>P</a:t>
            </a:r>
            <a:r>
              <a:rPr lang="zh-CN" altLang="zh-CN" sz="2800">
                <a:solidFill>
                  <a:srgbClr val="000000"/>
                </a:solidFill>
                <a:latin typeface="Times New Roman" panose="02020603050405020304" pitchFamily="18" charset="0"/>
                <a:cs typeface="Times New Roman" panose="02020603050405020304" pitchFamily="18" charset="0"/>
              </a:rPr>
              <a:t>点电势</a:t>
            </a:r>
            <a:endParaRPr lang="zh-CN" altLang="zh-CN" sz="2800">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sz="2800">
                <a:solidFill>
                  <a:srgbClr val="000000"/>
                </a:solidFill>
                <a:latin typeface="Times New Roman" panose="02020603050405020304" pitchFamily="18" charset="0"/>
                <a:cs typeface="Times New Roman" panose="02020603050405020304" pitchFamily="18" charset="0"/>
              </a:rPr>
              <a:t>C.</a:t>
            </a:r>
            <a:r>
              <a:rPr lang="en-US" altLang="zh-CN" sz="2800" i="1">
                <a:solidFill>
                  <a:srgbClr val="000000"/>
                </a:solidFill>
                <a:latin typeface="Times New Roman" panose="02020603050405020304" pitchFamily="18" charset="0"/>
                <a:cs typeface="Times New Roman" panose="02020603050405020304" pitchFamily="18" charset="0"/>
              </a:rPr>
              <a:t>M</a:t>
            </a:r>
            <a:r>
              <a:rPr lang="zh-CN" altLang="zh-CN" sz="2800">
                <a:solidFill>
                  <a:srgbClr val="000000"/>
                </a:solidFill>
                <a:latin typeface="Times New Roman" panose="02020603050405020304" pitchFamily="18" charset="0"/>
                <a:cs typeface="Times New Roman" panose="02020603050405020304" pitchFamily="18" charset="0"/>
              </a:rPr>
              <a:t>点电势低于</a:t>
            </a:r>
            <a:r>
              <a:rPr lang="en-US" altLang="zh-CN" sz="2800" i="1">
                <a:solidFill>
                  <a:srgbClr val="000000"/>
                </a:solidFill>
                <a:latin typeface="Times New Roman" panose="02020603050405020304" pitchFamily="18" charset="0"/>
                <a:cs typeface="Times New Roman" panose="02020603050405020304" pitchFamily="18" charset="0"/>
              </a:rPr>
              <a:t>P</a:t>
            </a:r>
            <a:r>
              <a:rPr lang="zh-CN" altLang="zh-CN" sz="2800">
                <a:solidFill>
                  <a:srgbClr val="000000"/>
                </a:solidFill>
                <a:latin typeface="Times New Roman" panose="02020603050405020304" pitchFamily="18" charset="0"/>
                <a:cs typeface="Times New Roman" panose="02020603050405020304" pitchFamily="18" charset="0"/>
              </a:rPr>
              <a:t>点电势</a:t>
            </a:r>
            <a:endParaRPr lang="zh-CN" altLang="zh-CN" sz="2800">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sz="2800">
                <a:solidFill>
                  <a:srgbClr val="000000"/>
                </a:solidFill>
                <a:latin typeface="Times New Roman" panose="02020603050405020304" pitchFamily="18" charset="0"/>
                <a:cs typeface="Times New Roman" panose="02020603050405020304" pitchFamily="18" charset="0"/>
              </a:rPr>
              <a:t>D.</a:t>
            </a:r>
            <a:r>
              <a:rPr lang="en-US" altLang="zh-CN" sz="2800" i="1">
                <a:solidFill>
                  <a:srgbClr val="000000"/>
                </a:solidFill>
                <a:latin typeface="Times New Roman" panose="02020603050405020304" pitchFamily="18" charset="0"/>
                <a:cs typeface="Times New Roman" panose="02020603050405020304" pitchFamily="18" charset="0"/>
              </a:rPr>
              <a:t>P</a:t>
            </a:r>
            <a:r>
              <a:rPr lang="zh-CN" altLang="zh-CN" sz="2800">
                <a:solidFill>
                  <a:srgbClr val="000000"/>
                </a:solidFill>
                <a:latin typeface="Times New Roman" panose="02020603050405020304" pitchFamily="18" charset="0"/>
                <a:cs typeface="Times New Roman" panose="02020603050405020304" pitchFamily="18" charset="0"/>
              </a:rPr>
              <a:t>点电场强度大于</a:t>
            </a:r>
            <a:r>
              <a:rPr lang="en-US" altLang="zh-CN" sz="2800" i="1">
                <a:solidFill>
                  <a:srgbClr val="000000"/>
                </a:solidFill>
                <a:latin typeface="Times New Roman" panose="02020603050405020304" pitchFamily="18" charset="0"/>
                <a:cs typeface="Times New Roman" panose="02020603050405020304" pitchFamily="18" charset="0"/>
              </a:rPr>
              <a:t>O</a:t>
            </a:r>
            <a:r>
              <a:rPr lang="zh-CN" altLang="zh-CN" sz="2800">
                <a:solidFill>
                  <a:srgbClr val="000000"/>
                </a:solidFill>
                <a:latin typeface="Times New Roman" panose="02020603050405020304" pitchFamily="18" charset="0"/>
                <a:cs typeface="Times New Roman" panose="02020603050405020304" pitchFamily="18" charset="0"/>
              </a:rPr>
              <a:t>点电场强度</a:t>
            </a:r>
            <a:endParaRPr lang="zh-CN" altLang="zh-CN" sz="2800">
              <a:solidFill>
                <a:srgbClr val="000000"/>
              </a:solidFill>
              <a:effectLst/>
              <a:latin typeface="NEU-BZ-S92"/>
              <a:ea typeface="方正书宋_GBK" panose="03000509000000000000" pitchFamily="65" charset="-122"/>
              <a:cs typeface="Times New Roman" panose="02020603050405020304" pitchFamily="18" charset="0"/>
            </a:endParaRPr>
          </a:p>
        </p:txBody>
      </p:sp>
      <p:pic>
        <p:nvPicPr>
          <p:cNvPr id="3" name="图片 2" descr="id:2147494057;FounderCES"/>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7161088" y="2798637"/>
            <a:ext cx="3316359" cy="2987711"/>
          </a:xfrm>
          <a:prstGeom prst="rect">
            <a:avLst/>
          </a:prstGeom>
        </p:spPr>
      </p:pic>
      <p:sp>
        <p:nvSpPr>
          <p:cNvPr id="4" name="矩形 3"/>
          <p:cNvSpPr/>
          <p:nvPr/>
        </p:nvSpPr>
        <p:spPr>
          <a:xfrm>
            <a:off x="4776710" y="2720892"/>
            <a:ext cx="444352" cy="52322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smtClean="0">
                <a:solidFill>
                  <a:srgbClr val="FF0000"/>
                </a:solidFill>
                <a:latin typeface="Times New Roman" panose="02020603050405020304" pitchFamily="18" charset="0"/>
              </a:rPr>
              <a:t>D</a:t>
            </a:r>
            <a:endParaRPr lang="zh-CN" altLang="en-US" sz="2800"/>
          </a:p>
        </p:txBody>
      </p:sp>
    </p:spTree>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a:spLocks noChangeAspect="1"/>
          </p:cNvSpPr>
          <p:nvPr/>
        </p:nvSpPr>
        <p:spPr>
          <a:xfrm>
            <a:off x="381000" y="133824"/>
            <a:ext cx="11430000" cy="6252161"/>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ct val="0"/>
              </a:spcAft>
              <a:tabLst>
                <a:tab pos="1188085"/>
                <a:tab pos="2163445"/>
                <a:tab pos="3142615"/>
                <a:tab pos="4190365"/>
              </a:tabLst>
            </a:pPr>
            <a:r>
              <a:rPr lang="zh-CN" altLang="zh-CN" sz="2800">
                <a:solidFill>
                  <a:srgbClr val="4040C8"/>
                </a:solidFill>
                <a:latin typeface="Times New Roman" panose="02020603050405020304" pitchFamily="18" charset="0"/>
                <a:ea typeface="黑体" panose="02010609060101010101" pitchFamily="49" charset="-122"/>
                <a:cs typeface="Times New Roman" panose="02020603050405020304" pitchFamily="18" charset="0"/>
              </a:rPr>
              <a:t>解析</a:t>
            </a:r>
            <a:r>
              <a:rPr lang="zh-CN" altLang="zh-CN" sz="2800">
                <a:solidFill>
                  <a:srgbClr val="4040C8"/>
                </a:solidFill>
                <a:effectLst/>
                <a:latin typeface="NEU-BZ-S92"/>
                <a:ea typeface="Times New Roman" panose="02020603050405020304" pitchFamily="18" charset="0"/>
                <a:cs typeface="Times New Roman" panose="02020603050405020304" pitchFamily="18" charset="0"/>
              </a:rPr>
              <a:t> </a:t>
            </a:r>
            <a:r>
              <a:rPr lang="en-US" altLang="zh-CN" sz="2800" i="1">
                <a:solidFill>
                  <a:srgbClr val="000000"/>
                </a:solidFill>
                <a:latin typeface="Times New Roman" panose="02020603050405020304" pitchFamily="18" charset="0"/>
                <a:cs typeface="Times New Roman" panose="02020603050405020304" pitchFamily="18" charset="0"/>
              </a:rPr>
              <a:t>OM</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线上的电场可以看作</a:t>
            </a:r>
            <a:r>
              <a:rPr lang="en-US" altLang="zh-CN" sz="2800" i="1">
                <a:solidFill>
                  <a:srgbClr val="000000"/>
                </a:solidFill>
                <a:latin typeface="Times New Roman" panose="02020603050405020304" pitchFamily="18" charset="0"/>
                <a:cs typeface="Times New Roman" panose="02020603050405020304" pitchFamily="18" charset="0"/>
              </a:rPr>
              <a:t>A</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与</a:t>
            </a:r>
            <a:r>
              <a:rPr lang="en-US" altLang="zh-CN" sz="2800" i="1">
                <a:solidFill>
                  <a:srgbClr val="000000"/>
                </a:solidFill>
                <a:latin typeface="Times New Roman" panose="02020603050405020304" pitchFamily="18" charset="0"/>
                <a:cs typeface="Times New Roman" panose="02020603050405020304" pitchFamily="18" charset="0"/>
              </a:rPr>
              <a:t>B</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处两等量同种点电荷产生方向沿</a:t>
            </a:r>
            <a:r>
              <a:rPr lang="en-US" altLang="zh-CN" sz="2800" i="1">
                <a:solidFill>
                  <a:srgbClr val="000000"/>
                </a:solidFill>
                <a:latin typeface="Times New Roman" panose="02020603050405020304" pitchFamily="18" charset="0"/>
                <a:cs typeface="Times New Roman" panose="02020603050405020304" pitchFamily="18" charset="0"/>
              </a:rPr>
              <a:t>OM</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指向</a:t>
            </a:r>
            <a:r>
              <a:rPr lang="en-US" altLang="zh-CN" sz="2800" i="1">
                <a:solidFill>
                  <a:srgbClr val="000000"/>
                </a:solidFill>
                <a:latin typeface="Times New Roman" panose="02020603050405020304" pitchFamily="18" charset="0"/>
                <a:cs typeface="Times New Roman" panose="02020603050405020304" pitchFamily="18" charset="0"/>
              </a:rPr>
              <a:t>M</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的电场与</a:t>
            </a:r>
            <a:r>
              <a:rPr lang="en-US" altLang="zh-CN" sz="2800" i="1">
                <a:solidFill>
                  <a:srgbClr val="000000"/>
                </a:solidFill>
                <a:latin typeface="Times New Roman" panose="02020603050405020304" pitchFamily="18" charset="0"/>
                <a:cs typeface="Times New Roman" panose="02020603050405020304" pitchFamily="18" charset="0"/>
              </a:rPr>
              <a:t>C</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处负点电荷产生方向沿</a:t>
            </a:r>
            <a:r>
              <a:rPr lang="en-US" altLang="zh-CN" sz="2800" i="1">
                <a:solidFill>
                  <a:srgbClr val="000000"/>
                </a:solidFill>
                <a:latin typeface="Times New Roman" panose="02020603050405020304" pitchFamily="18" charset="0"/>
                <a:cs typeface="Times New Roman" panose="02020603050405020304" pitchFamily="18" charset="0"/>
              </a:rPr>
              <a:t>OM</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指向</a:t>
            </a:r>
            <a:r>
              <a:rPr lang="en-US" altLang="zh-CN" sz="2800" i="1">
                <a:solidFill>
                  <a:srgbClr val="000000"/>
                </a:solidFill>
                <a:latin typeface="Times New Roman" panose="02020603050405020304" pitchFamily="18" charset="0"/>
                <a:cs typeface="Times New Roman" panose="02020603050405020304" pitchFamily="18" charset="0"/>
              </a:rPr>
              <a:t>M</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的电场的矢量和</a:t>
            </a:r>
            <a:r>
              <a:rPr lang="en-US" altLang="zh-CN" sz="2800">
                <a:solidFill>
                  <a:srgbClr val="000000"/>
                </a:solidFill>
                <a:latin typeface="Times New Roman" panose="02020603050405020304" pitchFamily="18" charset="0"/>
                <a:cs typeface="Times New Roman" panose="02020603050405020304" pitchFamily="18" charset="0"/>
              </a:rPr>
              <a:t>,</a:t>
            </a:r>
            <a:r>
              <a:rPr lang="en-US" altLang="zh-CN" sz="2800" i="1">
                <a:solidFill>
                  <a:srgbClr val="000000"/>
                </a:solidFill>
                <a:latin typeface="Times New Roman" panose="02020603050405020304" pitchFamily="18" charset="0"/>
                <a:cs typeface="Times New Roman" panose="02020603050405020304" pitchFamily="18" charset="0"/>
              </a:rPr>
              <a:t>OM</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线上的电场沿</a:t>
            </a:r>
            <a:r>
              <a:rPr lang="en-US" altLang="zh-CN" sz="2800" i="1">
                <a:solidFill>
                  <a:srgbClr val="000000"/>
                </a:solidFill>
                <a:latin typeface="Times New Roman" panose="02020603050405020304" pitchFamily="18" charset="0"/>
                <a:cs typeface="Times New Roman" panose="02020603050405020304" pitchFamily="18" charset="0"/>
              </a:rPr>
              <a:t>OM</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指向</a:t>
            </a:r>
            <a:r>
              <a:rPr lang="en-US" altLang="zh-CN" sz="2800" i="1">
                <a:solidFill>
                  <a:srgbClr val="000000"/>
                </a:solidFill>
                <a:latin typeface="Times New Roman" panose="02020603050405020304" pitchFamily="18" charset="0"/>
                <a:cs typeface="Times New Roman" panose="02020603050405020304" pitchFamily="18" charset="0"/>
              </a:rPr>
              <a:t>M</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将一个正电荷从</a:t>
            </a:r>
            <a:r>
              <a:rPr lang="en-US" altLang="zh-CN" sz="2800" i="1">
                <a:solidFill>
                  <a:srgbClr val="000000"/>
                </a:solidFill>
                <a:latin typeface="Times New Roman" panose="02020603050405020304" pitchFamily="18" charset="0"/>
                <a:cs typeface="Times New Roman" panose="02020603050405020304" pitchFamily="18" charset="0"/>
              </a:rPr>
              <a:t>O</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点移到</a:t>
            </a:r>
            <a:r>
              <a:rPr lang="en-US" altLang="zh-CN" sz="2800" i="1">
                <a:solidFill>
                  <a:srgbClr val="000000"/>
                </a:solidFill>
                <a:latin typeface="Times New Roman" panose="02020603050405020304" pitchFamily="18" charset="0"/>
                <a:cs typeface="Times New Roman" panose="02020603050405020304" pitchFamily="18" charset="0"/>
              </a:rPr>
              <a:t>M</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点静电力做正功</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电势能减小</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故</a:t>
            </a:r>
            <a:r>
              <a:rPr lang="en-US" altLang="zh-CN" sz="2800">
                <a:solidFill>
                  <a:srgbClr val="000000"/>
                </a:solidFill>
                <a:latin typeface="Times New Roman" panose="02020603050405020304" pitchFamily="18" charset="0"/>
                <a:cs typeface="Times New Roman" panose="02020603050405020304" pitchFamily="18" charset="0"/>
              </a:rPr>
              <a:t>A</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错误。</a:t>
            </a:r>
            <a:r>
              <a:rPr lang="en-US" altLang="zh-CN" sz="2800" i="1">
                <a:solidFill>
                  <a:srgbClr val="000000"/>
                </a:solidFill>
                <a:latin typeface="Times New Roman" panose="02020603050405020304" pitchFamily="18" charset="0"/>
                <a:cs typeface="Times New Roman" panose="02020603050405020304" pitchFamily="18" charset="0"/>
              </a:rPr>
              <a:t>MP</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线上的电场为</a:t>
            </a:r>
            <a:r>
              <a:rPr lang="en-US" altLang="zh-CN" sz="2800" i="1">
                <a:solidFill>
                  <a:srgbClr val="000000"/>
                </a:solidFill>
                <a:latin typeface="Times New Roman" panose="02020603050405020304" pitchFamily="18" charset="0"/>
                <a:cs typeface="Times New Roman" panose="02020603050405020304" pitchFamily="18" charset="0"/>
              </a:rPr>
              <a:t>B</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与</a:t>
            </a:r>
            <a:r>
              <a:rPr lang="en-US" altLang="zh-CN" sz="2800" i="1">
                <a:solidFill>
                  <a:srgbClr val="000000"/>
                </a:solidFill>
                <a:latin typeface="Times New Roman" panose="02020603050405020304" pitchFamily="18" charset="0"/>
                <a:cs typeface="Times New Roman" panose="02020603050405020304" pitchFamily="18" charset="0"/>
              </a:rPr>
              <a:t>C</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处两等量异种点电荷在</a:t>
            </a:r>
            <a:r>
              <a:rPr lang="en-US" altLang="zh-CN" sz="2800" i="1">
                <a:solidFill>
                  <a:srgbClr val="000000"/>
                </a:solidFill>
                <a:latin typeface="Times New Roman" panose="02020603050405020304" pitchFamily="18" charset="0"/>
                <a:cs typeface="Times New Roman" panose="02020603050405020304" pitchFamily="18" charset="0"/>
              </a:rPr>
              <a:t>MP</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上产生的电场与</a:t>
            </a:r>
            <a:r>
              <a:rPr lang="en-US" altLang="zh-CN" sz="2800" i="1">
                <a:solidFill>
                  <a:srgbClr val="000000"/>
                </a:solidFill>
                <a:latin typeface="Times New Roman" panose="02020603050405020304" pitchFamily="18" charset="0"/>
                <a:cs typeface="Times New Roman" panose="02020603050405020304" pitchFamily="18" charset="0"/>
              </a:rPr>
              <a:t>A</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处正点电荷在</a:t>
            </a:r>
            <a:r>
              <a:rPr lang="en-US" altLang="zh-CN" sz="2800" i="1">
                <a:solidFill>
                  <a:srgbClr val="000000"/>
                </a:solidFill>
                <a:latin typeface="Times New Roman" panose="02020603050405020304" pitchFamily="18" charset="0"/>
                <a:cs typeface="Times New Roman" panose="02020603050405020304" pitchFamily="18" charset="0"/>
              </a:rPr>
              <a:t>MP</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上产生的电场的矢量和</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故</a:t>
            </a:r>
            <a:r>
              <a:rPr lang="en-US" altLang="zh-CN" sz="2800" i="1">
                <a:solidFill>
                  <a:srgbClr val="000000"/>
                </a:solidFill>
                <a:latin typeface="Times New Roman" panose="02020603050405020304" pitchFamily="18" charset="0"/>
                <a:cs typeface="Times New Roman" panose="02020603050405020304" pitchFamily="18" charset="0"/>
              </a:rPr>
              <a:t>MP</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线上电势从</a:t>
            </a:r>
            <a:r>
              <a:rPr lang="en-US" altLang="zh-CN" sz="2800" i="1">
                <a:solidFill>
                  <a:srgbClr val="000000"/>
                </a:solidFill>
                <a:latin typeface="Times New Roman" panose="02020603050405020304" pitchFamily="18" charset="0"/>
                <a:cs typeface="Times New Roman" panose="02020603050405020304" pitchFamily="18" charset="0"/>
              </a:rPr>
              <a:t>M</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点到</a:t>
            </a:r>
            <a:r>
              <a:rPr lang="en-US" altLang="zh-CN" sz="2800" i="1">
                <a:solidFill>
                  <a:srgbClr val="000000"/>
                </a:solidFill>
                <a:latin typeface="Times New Roman" panose="02020603050405020304" pitchFamily="18" charset="0"/>
                <a:cs typeface="Times New Roman" panose="02020603050405020304" pitchFamily="18" charset="0"/>
              </a:rPr>
              <a:t>P</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点电势降低</a:t>
            </a:r>
            <a:r>
              <a:rPr lang="en-US" altLang="zh-CN" sz="2800">
                <a:solidFill>
                  <a:srgbClr val="000000"/>
                </a:solidFill>
                <a:latin typeface="Times New Roman" panose="02020603050405020304" pitchFamily="18" charset="0"/>
                <a:cs typeface="Times New Roman" panose="02020603050405020304" pitchFamily="18" charset="0"/>
              </a:rPr>
              <a:t>,</a:t>
            </a:r>
            <a:r>
              <a:rPr lang="en-US" altLang="zh-CN" sz="2800" i="1">
                <a:solidFill>
                  <a:srgbClr val="000000"/>
                </a:solidFill>
                <a:effectLst/>
                <a:latin typeface="Times New Roman" panose="02020603050405020304" pitchFamily="18" charset="0"/>
                <a:ea typeface="Microsoft Yi Baiti" panose="03000500000000000000" pitchFamily="66" charset="0"/>
                <a:cs typeface="Times New Roman" panose="02020603050405020304" pitchFamily="18" charset="0"/>
              </a:rPr>
              <a:t>φ</a:t>
            </a:r>
            <a:r>
              <a:rPr lang="en-US" altLang="zh-CN" sz="2800" i="1" baseline="-25000">
                <a:solidFill>
                  <a:srgbClr val="000000"/>
                </a:solidFill>
                <a:latin typeface="Times New Roman" panose="02020603050405020304" pitchFamily="18" charset="0"/>
                <a:cs typeface="Times New Roman" panose="02020603050405020304" pitchFamily="18" charset="0"/>
              </a:rPr>
              <a:t>M</a:t>
            </a:r>
            <a:r>
              <a:rPr lang="en-US" altLang="zh-CN" sz="2800" i="1">
                <a:solidFill>
                  <a:srgbClr val="000000"/>
                </a:solidFill>
                <a:latin typeface="Times New Roman" panose="02020603050405020304" pitchFamily="18" charset="0"/>
                <a:cs typeface="Times New Roman" panose="02020603050405020304" pitchFamily="18" charset="0"/>
              </a:rPr>
              <a:t>&gt;</a:t>
            </a:r>
            <a:r>
              <a:rPr lang="en-US" altLang="zh-CN" sz="2800" i="1">
                <a:solidFill>
                  <a:srgbClr val="000000"/>
                </a:solidFill>
                <a:effectLst/>
                <a:latin typeface="Times New Roman" panose="02020603050405020304" pitchFamily="18" charset="0"/>
                <a:ea typeface="Microsoft Yi Baiti" panose="03000500000000000000" pitchFamily="66" charset="0"/>
                <a:cs typeface="Times New Roman" panose="02020603050405020304" pitchFamily="18" charset="0"/>
              </a:rPr>
              <a:t>φ</a:t>
            </a:r>
            <a:r>
              <a:rPr lang="en-US" altLang="zh-CN" sz="2800" i="1" baseline="-25000">
                <a:solidFill>
                  <a:srgbClr val="000000"/>
                </a:solidFill>
                <a:latin typeface="Times New Roman" panose="02020603050405020304" pitchFamily="18" charset="0"/>
                <a:cs typeface="Times New Roman" panose="02020603050405020304" pitchFamily="18" charset="0"/>
              </a:rPr>
              <a:t>P</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而</a:t>
            </a:r>
            <a:r>
              <a:rPr lang="en-US" altLang="zh-CN" sz="2800" i="1">
                <a:solidFill>
                  <a:srgbClr val="000000"/>
                </a:solidFill>
                <a:latin typeface="Times New Roman" panose="02020603050405020304" pitchFamily="18" charset="0"/>
                <a:cs typeface="Times New Roman" panose="02020603050405020304" pitchFamily="18" charset="0"/>
              </a:rPr>
              <a:t>OM</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线上的电场沿</a:t>
            </a:r>
            <a:r>
              <a:rPr lang="en-US" altLang="zh-CN" sz="2800" i="1">
                <a:solidFill>
                  <a:srgbClr val="000000"/>
                </a:solidFill>
                <a:latin typeface="Times New Roman" panose="02020603050405020304" pitchFamily="18" charset="0"/>
                <a:cs typeface="Times New Roman" panose="02020603050405020304" pitchFamily="18" charset="0"/>
              </a:rPr>
              <a:t>OM</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指向</a:t>
            </a:r>
            <a:r>
              <a:rPr lang="en-US" altLang="zh-CN" sz="2800" i="1">
                <a:solidFill>
                  <a:srgbClr val="000000"/>
                </a:solidFill>
                <a:latin typeface="Times New Roman" panose="02020603050405020304" pitchFamily="18" charset="0"/>
                <a:cs typeface="Times New Roman" panose="02020603050405020304" pitchFamily="18" charset="0"/>
              </a:rPr>
              <a:t>M</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故从</a:t>
            </a:r>
            <a:r>
              <a:rPr lang="en-US" altLang="zh-CN" sz="2800" i="1">
                <a:solidFill>
                  <a:srgbClr val="000000"/>
                </a:solidFill>
                <a:latin typeface="Times New Roman" panose="02020603050405020304" pitchFamily="18" charset="0"/>
                <a:cs typeface="Times New Roman" panose="02020603050405020304" pitchFamily="18" charset="0"/>
              </a:rPr>
              <a:t>O</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到</a:t>
            </a:r>
            <a:r>
              <a:rPr lang="en-US" altLang="zh-CN" sz="2800" i="1">
                <a:solidFill>
                  <a:srgbClr val="000000"/>
                </a:solidFill>
                <a:latin typeface="Times New Roman" panose="02020603050405020304" pitchFamily="18" charset="0"/>
                <a:cs typeface="Times New Roman" panose="02020603050405020304" pitchFamily="18" charset="0"/>
              </a:rPr>
              <a:t>M</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点电势降低</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即</a:t>
            </a:r>
            <a:r>
              <a:rPr lang="en-US" altLang="zh-CN" sz="2800" i="1">
                <a:solidFill>
                  <a:srgbClr val="000000"/>
                </a:solidFill>
                <a:effectLst/>
                <a:latin typeface="Times New Roman" panose="02020603050405020304" pitchFamily="18" charset="0"/>
                <a:ea typeface="Microsoft Yi Baiti" panose="03000500000000000000" pitchFamily="66" charset="0"/>
                <a:cs typeface="Times New Roman" panose="02020603050405020304" pitchFamily="18" charset="0"/>
              </a:rPr>
              <a:t>φ</a:t>
            </a:r>
            <a:r>
              <a:rPr lang="en-US" altLang="zh-CN" sz="2800" i="1" baseline="-25000">
                <a:solidFill>
                  <a:srgbClr val="000000"/>
                </a:solidFill>
                <a:latin typeface="Times New Roman" panose="02020603050405020304" pitchFamily="18" charset="0"/>
                <a:cs typeface="Times New Roman" panose="02020603050405020304" pitchFamily="18" charset="0"/>
              </a:rPr>
              <a:t>O</a:t>
            </a:r>
            <a:r>
              <a:rPr lang="en-US" altLang="zh-CN" sz="2800" i="1">
                <a:solidFill>
                  <a:srgbClr val="000000"/>
                </a:solidFill>
                <a:latin typeface="Times New Roman" panose="02020603050405020304" pitchFamily="18" charset="0"/>
                <a:cs typeface="Times New Roman" panose="02020603050405020304" pitchFamily="18" charset="0"/>
              </a:rPr>
              <a:t>&gt;</a:t>
            </a:r>
            <a:r>
              <a:rPr lang="en-US" altLang="zh-CN" sz="2800" i="1">
                <a:solidFill>
                  <a:srgbClr val="000000"/>
                </a:solidFill>
                <a:effectLst/>
                <a:latin typeface="Times New Roman" panose="02020603050405020304" pitchFamily="18" charset="0"/>
                <a:ea typeface="Microsoft Yi Baiti" panose="03000500000000000000" pitchFamily="66" charset="0"/>
                <a:cs typeface="Times New Roman" panose="02020603050405020304" pitchFamily="18" charset="0"/>
              </a:rPr>
              <a:t>φ</a:t>
            </a:r>
            <a:r>
              <a:rPr lang="en-US" altLang="zh-CN" sz="2800" i="1" baseline="-25000">
                <a:solidFill>
                  <a:srgbClr val="000000"/>
                </a:solidFill>
                <a:latin typeface="Times New Roman" panose="02020603050405020304" pitchFamily="18" charset="0"/>
                <a:cs typeface="Times New Roman" panose="02020603050405020304" pitchFamily="18" charset="0"/>
              </a:rPr>
              <a:t>M</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所以</a:t>
            </a:r>
            <a:r>
              <a:rPr lang="en-US" altLang="zh-CN" sz="2800" i="1">
                <a:solidFill>
                  <a:srgbClr val="000000"/>
                </a:solidFill>
                <a:effectLst/>
                <a:latin typeface="Times New Roman" panose="02020603050405020304" pitchFamily="18" charset="0"/>
                <a:ea typeface="Microsoft Yi Baiti" panose="03000500000000000000" pitchFamily="66" charset="0"/>
                <a:cs typeface="Times New Roman" panose="02020603050405020304" pitchFamily="18" charset="0"/>
              </a:rPr>
              <a:t>φ</a:t>
            </a:r>
            <a:r>
              <a:rPr lang="en-US" altLang="zh-CN" sz="2800" i="1" baseline="-25000">
                <a:solidFill>
                  <a:srgbClr val="000000"/>
                </a:solidFill>
                <a:latin typeface="Times New Roman" panose="02020603050405020304" pitchFamily="18" charset="0"/>
                <a:cs typeface="Times New Roman" panose="02020603050405020304" pitchFamily="18" charset="0"/>
              </a:rPr>
              <a:t>O</a:t>
            </a:r>
            <a:r>
              <a:rPr lang="en-US" altLang="zh-CN" sz="2800" i="1">
                <a:solidFill>
                  <a:srgbClr val="000000"/>
                </a:solidFill>
                <a:latin typeface="Times New Roman" panose="02020603050405020304" pitchFamily="18" charset="0"/>
                <a:cs typeface="Times New Roman" panose="02020603050405020304" pitchFamily="18" charset="0"/>
              </a:rPr>
              <a:t>&gt;</a:t>
            </a:r>
            <a:r>
              <a:rPr lang="en-US" altLang="zh-CN" sz="2800" i="1">
                <a:solidFill>
                  <a:srgbClr val="000000"/>
                </a:solidFill>
                <a:effectLst/>
                <a:latin typeface="Times New Roman" panose="02020603050405020304" pitchFamily="18" charset="0"/>
                <a:ea typeface="Microsoft Yi Baiti" panose="03000500000000000000" pitchFamily="66" charset="0"/>
                <a:cs typeface="Times New Roman" panose="02020603050405020304" pitchFamily="18" charset="0"/>
              </a:rPr>
              <a:t>φ</a:t>
            </a:r>
            <a:r>
              <a:rPr lang="en-US" altLang="zh-CN" sz="2800" i="1" baseline="-25000">
                <a:solidFill>
                  <a:srgbClr val="000000"/>
                </a:solidFill>
                <a:latin typeface="Times New Roman" panose="02020603050405020304" pitchFamily="18" charset="0"/>
                <a:cs typeface="Times New Roman" panose="02020603050405020304" pitchFamily="18" charset="0"/>
              </a:rPr>
              <a:t>M</a:t>
            </a:r>
            <a:r>
              <a:rPr lang="en-US" altLang="zh-CN" sz="2800" i="1">
                <a:solidFill>
                  <a:srgbClr val="000000"/>
                </a:solidFill>
                <a:latin typeface="Times New Roman" panose="02020603050405020304" pitchFamily="18" charset="0"/>
                <a:cs typeface="Times New Roman" panose="02020603050405020304" pitchFamily="18" charset="0"/>
              </a:rPr>
              <a:t>&gt;</a:t>
            </a:r>
            <a:r>
              <a:rPr lang="en-US" altLang="zh-CN" sz="2800" i="1">
                <a:solidFill>
                  <a:srgbClr val="000000"/>
                </a:solidFill>
                <a:effectLst/>
                <a:latin typeface="Times New Roman" panose="02020603050405020304" pitchFamily="18" charset="0"/>
                <a:ea typeface="Microsoft Yi Baiti" panose="03000500000000000000" pitchFamily="66" charset="0"/>
                <a:cs typeface="Times New Roman" panose="02020603050405020304" pitchFamily="18" charset="0"/>
              </a:rPr>
              <a:t>φ</a:t>
            </a:r>
            <a:r>
              <a:rPr lang="en-US" altLang="zh-CN" sz="2800" i="1" baseline="-25000">
                <a:solidFill>
                  <a:srgbClr val="000000"/>
                </a:solidFill>
                <a:latin typeface="Times New Roman" panose="02020603050405020304" pitchFamily="18" charset="0"/>
                <a:cs typeface="Times New Roman" panose="02020603050405020304" pitchFamily="18" charset="0"/>
              </a:rPr>
              <a:t>P</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故</a:t>
            </a:r>
            <a:r>
              <a:rPr lang="en-US" altLang="zh-CN" sz="2800">
                <a:solidFill>
                  <a:srgbClr val="000000"/>
                </a:solidFill>
                <a:latin typeface="Times New Roman" panose="02020603050405020304" pitchFamily="18" charset="0"/>
                <a:cs typeface="Times New Roman" panose="02020603050405020304" pitchFamily="18" charset="0"/>
              </a:rPr>
              <a:t>B</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a:t>
            </a:r>
            <a:r>
              <a:rPr lang="en-US" altLang="zh-CN" sz="2800">
                <a:solidFill>
                  <a:srgbClr val="000000"/>
                </a:solidFill>
                <a:latin typeface="Times New Roman" panose="02020603050405020304" pitchFamily="18" charset="0"/>
                <a:cs typeface="Times New Roman" panose="02020603050405020304" pitchFamily="18" charset="0"/>
              </a:rPr>
              <a:t>C</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错误。设</a:t>
            </a:r>
            <a:r>
              <a:rPr lang="en-US" altLang="zh-CN" sz="2800" i="1">
                <a:solidFill>
                  <a:srgbClr val="000000"/>
                </a:solidFill>
                <a:latin typeface="Times New Roman" panose="02020603050405020304" pitchFamily="18" charset="0"/>
                <a:cs typeface="Times New Roman" panose="02020603050405020304" pitchFamily="18" charset="0"/>
              </a:rPr>
              <a:t>A</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处点电荷在</a:t>
            </a:r>
            <a:r>
              <a:rPr lang="en-US" altLang="zh-CN" sz="2800" i="1">
                <a:solidFill>
                  <a:srgbClr val="000000"/>
                </a:solidFill>
                <a:latin typeface="Times New Roman" panose="02020603050405020304" pitchFamily="18" charset="0"/>
                <a:cs typeface="Times New Roman" panose="02020603050405020304" pitchFamily="18" charset="0"/>
              </a:rPr>
              <a:t>P</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点产生的电场强度大小为</a:t>
            </a:r>
            <a:r>
              <a:rPr lang="en-US" altLang="zh-CN" sz="2800" i="1">
                <a:solidFill>
                  <a:srgbClr val="000000"/>
                </a:solidFill>
                <a:latin typeface="Times New Roman" panose="02020603050405020304" pitchFamily="18" charset="0"/>
                <a:cs typeface="Times New Roman" panose="02020603050405020304" pitchFamily="18" charset="0"/>
              </a:rPr>
              <a:t>E</a:t>
            </a:r>
            <a:r>
              <a:rPr lang="en-US" altLang="zh-CN" sz="2800">
                <a:solidFill>
                  <a:srgbClr val="000000"/>
                </a:solidFill>
                <a:latin typeface="Times New Roman" panose="02020603050405020304" pitchFamily="18" charset="0"/>
                <a:cs typeface="Times New Roman" panose="02020603050405020304" pitchFamily="18" charset="0"/>
              </a:rPr>
              <a:t>,</a:t>
            </a:r>
            <a:r>
              <a:rPr lang="en-US" altLang="zh-CN" sz="2800" i="1">
                <a:solidFill>
                  <a:srgbClr val="000000"/>
                </a:solidFill>
                <a:latin typeface="Times New Roman" panose="02020603050405020304" pitchFamily="18" charset="0"/>
                <a:cs typeface="Times New Roman" panose="02020603050405020304" pitchFamily="18" charset="0"/>
              </a:rPr>
              <a:t>P</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点电场强度等于</a:t>
            </a:r>
            <a:r>
              <a:rPr lang="en-US" altLang="zh-CN" sz="2800" i="1">
                <a:solidFill>
                  <a:srgbClr val="000000"/>
                </a:solidFill>
                <a:latin typeface="Times New Roman" panose="02020603050405020304" pitchFamily="18" charset="0"/>
                <a:cs typeface="Times New Roman" panose="02020603050405020304" pitchFamily="18" charset="0"/>
              </a:rPr>
              <a:t>B</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与</a:t>
            </a:r>
            <a:r>
              <a:rPr lang="en-US" altLang="zh-CN" sz="2800" i="1">
                <a:solidFill>
                  <a:srgbClr val="000000"/>
                </a:solidFill>
                <a:latin typeface="Times New Roman" panose="02020603050405020304" pitchFamily="18" charset="0"/>
                <a:cs typeface="Times New Roman" panose="02020603050405020304" pitchFamily="18" charset="0"/>
              </a:rPr>
              <a:t>C</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处两等量异种点电荷在</a:t>
            </a:r>
            <a:r>
              <a:rPr lang="en-US" altLang="zh-CN" sz="2800" i="1">
                <a:solidFill>
                  <a:srgbClr val="000000"/>
                </a:solidFill>
                <a:latin typeface="Times New Roman" panose="02020603050405020304" pitchFamily="18" charset="0"/>
                <a:cs typeface="Times New Roman" panose="02020603050405020304" pitchFamily="18" charset="0"/>
              </a:rPr>
              <a:t>P</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点产生电场的电场强度与</a:t>
            </a:r>
            <a:r>
              <a:rPr lang="en-US" altLang="zh-CN" sz="2800" i="1">
                <a:solidFill>
                  <a:srgbClr val="000000"/>
                </a:solidFill>
                <a:latin typeface="Times New Roman" panose="02020603050405020304" pitchFamily="18" charset="0"/>
                <a:cs typeface="Times New Roman" panose="02020603050405020304" pitchFamily="18" charset="0"/>
              </a:rPr>
              <a:t>A</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处正点电荷在</a:t>
            </a:r>
            <a:r>
              <a:rPr lang="en-US" altLang="zh-CN" sz="2800" i="1">
                <a:solidFill>
                  <a:srgbClr val="000000"/>
                </a:solidFill>
                <a:latin typeface="Times New Roman" panose="02020603050405020304" pitchFamily="18" charset="0"/>
                <a:cs typeface="Times New Roman" panose="02020603050405020304" pitchFamily="18" charset="0"/>
              </a:rPr>
              <a:t>P</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点产生电场的电场强度的矢量和</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其大小</a:t>
            </a:r>
            <a:r>
              <a:rPr lang="zh-CN" altLang="zh-CN" sz="2800" smtClean="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为</a:t>
            </a:r>
            <a:r>
              <a:rPr lang="en-US" altLang="zh-CN" sz="2800" smtClean="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       </a:t>
            </a:r>
            <a:r>
              <a:rPr lang="en-US" altLang="zh-CN" sz="2800" i="1" smtClean="0">
                <a:solidFill>
                  <a:srgbClr val="000000"/>
                </a:solidFill>
                <a:latin typeface="Times New Roman" panose="02020603050405020304" pitchFamily="18" charset="0"/>
                <a:cs typeface="Times New Roman" panose="02020603050405020304" pitchFamily="18" charset="0"/>
              </a:rPr>
              <a:t>E</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而</a:t>
            </a:r>
            <a:r>
              <a:rPr lang="en-US" altLang="zh-CN" sz="2800" i="1">
                <a:solidFill>
                  <a:srgbClr val="000000"/>
                </a:solidFill>
                <a:latin typeface="Times New Roman" panose="02020603050405020304" pitchFamily="18" charset="0"/>
                <a:cs typeface="Times New Roman" panose="02020603050405020304" pitchFamily="18" charset="0"/>
              </a:rPr>
              <a:t>O</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点电场强度等于</a:t>
            </a:r>
            <a:r>
              <a:rPr lang="en-US" altLang="zh-CN" sz="2800" i="1">
                <a:solidFill>
                  <a:srgbClr val="000000"/>
                </a:solidFill>
                <a:latin typeface="Times New Roman" panose="02020603050405020304" pitchFamily="18" charset="0"/>
                <a:cs typeface="Times New Roman" panose="02020603050405020304" pitchFamily="18" charset="0"/>
              </a:rPr>
              <a:t>C</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处点电荷在</a:t>
            </a:r>
            <a:r>
              <a:rPr lang="en-US" altLang="zh-CN" sz="2800" i="1">
                <a:solidFill>
                  <a:srgbClr val="000000"/>
                </a:solidFill>
                <a:latin typeface="Times New Roman" panose="02020603050405020304" pitchFamily="18" charset="0"/>
                <a:cs typeface="Times New Roman" panose="02020603050405020304" pitchFamily="18" charset="0"/>
              </a:rPr>
              <a:t>O</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点产生电场的电场强度</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其大小为</a:t>
            </a:r>
            <a:r>
              <a:rPr lang="en-US" altLang="zh-CN" sz="2800" i="1">
                <a:solidFill>
                  <a:srgbClr val="000000"/>
                </a:solidFill>
                <a:latin typeface="Times New Roman" panose="02020603050405020304" pitchFamily="18" charset="0"/>
                <a:cs typeface="Times New Roman" panose="02020603050405020304" pitchFamily="18" charset="0"/>
              </a:rPr>
              <a:t>E</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故</a:t>
            </a:r>
            <a:r>
              <a:rPr lang="en-US" altLang="zh-CN" sz="2800" i="1">
                <a:solidFill>
                  <a:srgbClr val="000000"/>
                </a:solidFill>
                <a:latin typeface="Times New Roman" panose="02020603050405020304" pitchFamily="18" charset="0"/>
                <a:cs typeface="Times New Roman" panose="02020603050405020304" pitchFamily="18" charset="0"/>
              </a:rPr>
              <a:t>P</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点的电场强度一定大于</a:t>
            </a:r>
            <a:r>
              <a:rPr lang="en-US" altLang="zh-CN" sz="2800" i="1">
                <a:solidFill>
                  <a:srgbClr val="000000"/>
                </a:solidFill>
                <a:latin typeface="Times New Roman" panose="02020603050405020304" pitchFamily="18" charset="0"/>
                <a:cs typeface="Times New Roman" panose="02020603050405020304" pitchFamily="18" charset="0"/>
              </a:rPr>
              <a:t>O</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点的电场强度</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故</a:t>
            </a:r>
            <a:r>
              <a:rPr lang="en-US" altLang="zh-CN" sz="2800">
                <a:solidFill>
                  <a:srgbClr val="000000"/>
                </a:solidFill>
                <a:latin typeface="Times New Roman" panose="02020603050405020304" pitchFamily="18" charset="0"/>
                <a:cs typeface="Times New Roman" panose="02020603050405020304" pitchFamily="18" charset="0"/>
              </a:rPr>
              <a:t>D</a:t>
            </a:r>
            <a:r>
              <a:rPr lang="zh-CN" altLang="zh-CN" sz="2800">
                <a:solidFill>
                  <a:srgbClr val="000000"/>
                </a:solidFill>
                <a:effectLst/>
                <a:latin typeface="Times New Roman" panose="02020603050405020304" pitchFamily="18" charset="0"/>
                <a:ea typeface="仿宋" panose="02010609060101010101" pitchFamily="49" charset="-122"/>
                <a:cs typeface="Times New Roman" panose="02020603050405020304" pitchFamily="18" charset="0"/>
              </a:rPr>
              <a:t>正确。</a:t>
            </a:r>
            <a:endParaRPr lang="zh-CN" altLang="zh-CN" sz="2800">
              <a:solidFill>
                <a:srgbClr val="000000"/>
              </a:solidFill>
              <a:effectLst/>
              <a:latin typeface="NEU-BZ-S92"/>
              <a:ea typeface="方正书宋_GBK" panose="03000509000000000000" pitchFamily="65" charset="-122"/>
              <a:cs typeface="Times New Roman" panose="02020603050405020304" pitchFamily="18" charset="0"/>
            </a:endParaRPr>
          </a:p>
        </p:txBody>
      </p:sp>
      <p:graphicFrame>
        <p:nvGraphicFramePr>
          <p:cNvPr id="3" name="对象 2"/>
          <p:cNvGraphicFramePr>
            <a:graphicFrameLocks noChangeAspect="1"/>
          </p:cNvGraphicFramePr>
          <p:nvPr/>
        </p:nvGraphicFramePr>
        <p:xfrm>
          <a:off x="549668" y="5194033"/>
          <a:ext cx="1085850" cy="503237"/>
        </p:xfrm>
        <a:graphic>
          <a:graphicData uri="http://schemas.openxmlformats.org/presentationml/2006/ole">
            <mc:AlternateContent>
              <mc:Choice xmlns:v="urn:schemas-microsoft-com:vml" Requires="v">
                <p:oleObj spid="_x0000_s1042" name="文档" r:id="rId2" imgW="443230" imgH="201930" progId="Word.Document.12">
                  <p:embed/>
                </p:oleObj>
              </mc:Choice>
              <mc:Fallback>
                <p:oleObj name="文档" r:id="rId2" imgW="443230" imgH="201930" progId="Word.Document.12">
                  <p:embed/>
                  <p:pic>
                    <p:nvPicPr>
                      <p:cNvPr id="0" name="OLE substitute image"/>
                      <p:cNvPicPr/>
                      <p:nvPr/>
                    </p:nvPicPr>
                    <p:blipFill>
                      <a:blip r:embed="rId3"/>
                      <a:stretch>
                        <a:fillRect/>
                      </a:stretch>
                    </p:blipFill>
                    <p:spPr>
                      <a:xfrm>
                        <a:off x="549668" y="5194033"/>
                        <a:ext cx="1085850" cy="503237"/>
                      </a:xfrm>
                      <a:prstGeom prst="rect">
                        <a:avLst/>
                      </a:prstGeom>
                    </p:spPr>
                  </p:pic>
                </p:oleObj>
              </mc:Fallback>
            </mc:AlternateContent>
          </a:graphicData>
        </a:graphic>
      </p:graphicFrame>
    </p:spTree>
  </p:cSld>
  <p:clrMapOvr>
    <a:masterClrMapping/>
  </p:clrMapOvr>
  <mc:AlternateContent>
    <mc:Choice xmlns:p14="http://schemas.microsoft.com/office/powerpoint/2010/main" Requires="p14">
      <p:transition p14:dur="0"/>
    </mc:Choice>
    <mc:Fallback>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a:spLocks noChangeAspect="1"/>
          </p:cNvSpPr>
          <p:nvPr/>
        </p:nvSpPr>
        <p:spPr>
          <a:xfrm>
            <a:off x="381000" y="1732461"/>
            <a:ext cx="11430000" cy="2253502"/>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ct val="0"/>
              </a:spcAft>
              <a:tabLst>
                <a:tab pos="1188085"/>
                <a:tab pos="2163445"/>
                <a:tab pos="3142615"/>
                <a:tab pos="4190365"/>
              </a:tabLst>
            </a:pPr>
            <a:r>
              <a:rPr lang="zh-CN" altLang="zh-CN" sz="2800" b="1">
                <a:solidFill>
                  <a:srgbClr val="000000"/>
                </a:solidFill>
                <a:latin typeface="Times New Roman" panose="02020603050405020304" pitchFamily="18" charset="0"/>
                <a:cs typeface="Times New Roman" panose="02020603050405020304" pitchFamily="18" charset="0"/>
              </a:rPr>
              <a:t>思维点拨</a:t>
            </a:r>
            <a:r>
              <a:rPr lang="en-US" altLang="zh-CN" sz="2800" b="1">
                <a:solidFill>
                  <a:srgbClr val="000000"/>
                </a:solidFill>
                <a:latin typeface="Times New Roman" panose="02020603050405020304" pitchFamily="18" charset="0"/>
                <a:cs typeface="Times New Roman" panose="02020603050405020304" pitchFamily="18" charset="0"/>
              </a:rPr>
              <a:t>  </a:t>
            </a:r>
            <a:r>
              <a:rPr lang="zh-CN" altLang="zh-CN" sz="2800">
                <a:solidFill>
                  <a:srgbClr val="000000"/>
                </a:solidFill>
                <a:latin typeface="Times New Roman" panose="02020603050405020304" pitchFamily="18" charset="0"/>
                <a:ea typeface="楷体" panose="02010609060101010101" pitchFamily="49" charset="-122"/>
                <a:cs typeface="Times New Roman" panose="02020603050405020304" pitchFamily="18" charset="0"/>
              </a:rPr>
              <a:t>题中电场是三个点电荷共同产生的</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ea typeface="楷体" panose="02010609060101010101" pitchFamily="49" charset="-122"/>
                <a:cs typeface="Times New Roman" panose="02020603050405020304" pitchFamily="18" charset="0"/>
              </a:rPr>
              <a:t>可以分为两组</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ea typeface="楷体" panose="02010609060101010101" pitchFamily="49" charset="-122"/>
                <a:cs typeface="Times New Roman" panose="02020603050405020304" pitchFamily="18" charset="0"/>
              </a:rPr>
              <a:t>即</a:t>
            </a:r>
            <a:r>
              <a:rPr lang="en-US" altLang="zh-CN" sz="2800" i="1">
                <a:solidFill>
                  <a:srgbClr val="000000"/>
                </a:solidFill>
                <a:latin typeface="Times New Roman" panose="02020603050405020304" pitchFamily="18" charset="0"/>
                <a:cs typeface="Times New Roman" panose="02020603050405020304" pitchFamily="18" charset="0"/>
              </a:rPr>
              <a:t>A</a:t>
            </a:r>
            <a:r>
              <a:rPr lang="zh-CN" altLang="zh-CN" sz="2800">
                <a:solidFill>
                  <a:srgbClr val="000000"/>
                </a:solidFill>
                <a:latin typeface="Times New Roman" panose="02020603050405020304" pitchFamily="18" charset="0"/>
                <a:ea typeface="楷体" panose="02010609060101010101" pitchFamily="49" charset="-122"/>
                <a:cs typeface="Times New Roman" panose="02020603050405020304" pitchFamily="18" charset="0"/>
              </a:rPr>
              <a:t>与</a:t>
            </a:r>
            <a:r>
              <a:rPr lang="en-US" altLang="zh-CN" sz="2800" i="1">
                <a:solidFill>
                  <a:srgbClr val="000000"/>
                </a:solidFill>
                <a:latin typeface="Times New Roman" panose="02020603050405020304" pitchFamily="18" charset="0"/>
                <a:cs typeface="Times New Roman" panose="02020603050405020304" pitchFamily="18" charset="0"/>
              </a:rPr>
              <a:t>B</a:t>
            </a:r>
            <a:r>
              <a:rPr lang="zh-CN" altLang="zh-CN" sz="2800">
                <a:solidFill>
                  <a:srgbClr val="000000"/>
                </a:solidFill>
                <a:latin typeface="Times New Roman" panose="02020603050405020304" pitchFamily="18" charset="0"/>
                <a:ea typeface="楷体" panose="02010609060101010101" pitchFamily="49" charset="-122"/>
                <a:cs typeface="Times New Roman" panose="02020603050405020304" pitchFamily="18" charset="0"/>
              </a:rPr>
              <a:t>是等量同种点电荷</a:t>
            </a:r>
            <a:r>
              <a:rPr lang="en-US" altLang="zh-CN" sz="2800">
                <a:solidFill>
                  <a:srgbClr val="000000"/>
                </a:solidFill>
                <a:latin typeface="Times New Roman" panose="02020603050405020304" pitchFamily="18" charset="0"/>
                <a:cs typeface="Times New Roman" panose="02020603050405020304" pitchFamily="18" charset="0"/>
              </a:rPr>
              <a:t>,</a:t>
            </a:r>
            <a:r>
              <a:rPr lang="en-US" altLang="zh-CN" sz="2800" i="1">
                <a:solidFill>
                  <a:srgbClr val="000000"/>
                </a:solidFill>
                <a:latin typeface="Times New Roman" panose="02020603050405020304" pitchFamily="18" charset="0"/>
                <a:cs typeface="Times New Roman" panose="02020603050405020304" pitchFamily="18" charset="0"/>
              </a:rPr>
              <a:t>A</a:t>
            </a:r>
            <a:r>
              <a:rPr lang="zh-CN" altLang="zh-CN" sz="2800">
                <a:solidFill>
                  <a:srgbClr val="000000"/>
                </a:solidFill>
                <a:latin typeface="Times New Roman" panose="02020603050405020304" pitchFamily="18" charset="0"/>
                <a:ea typeface="楷体" panose="02010609060101010101" pitchFamily="49" charset="-122"/>
                <a:cs typeface="Times New Roman" panose="02020603050405020304" pitchFamily="18" charset="0"/>
              </a:rPr>
              <a:t>与</a:t>
            </a:r>
            <a:r>
              <a:rPr lang="en-US" altLang="zh-CN" sz="2800" i="1">
                <a:solidFill>
                  <a:srgbClr val="000000"/>
                </a:solidFill>
                <a:latin typeface="Times New Roman" panose="02020603050405020304" pitchFamily="18" charset="0"/>
                <a:cs typeface="Times New Roman" panose="02020603050405020304" pitchFamily="18" charset="0"/>
              </a:rPr>
              <a:t>C</a:t>
            </a:r>
            <a:r>
              <a:rPr lang="zh-CN" altLang="zh-CN" sz="2800">
                <a:solidFill>
                  <a:srgbClr val="000000"/>
                </a:solidFill>
                <a:latin typeface="Times New Roman" panose="02020603050405020304" pitchFamily="18" charset="0"/>
                <a:ea typeface="楷体" panose="02010609060101010101" pitchFamily="49" charset="-122"/>
                <a:cs typeface="Times New Roman" panose="02020603050405020304" pitchFamily="18" charset="0"/>
              </a:rPr>
              <a:t>、</a:t>
            </a:r>
            <a:r>
              <a:rPr lang="en-US" altLang="zh-CN" sz="2800" i="1">
                <a:solidFill>
                  <a:srgbClr val="000000"/>
                </a:solidFill>
                <a:latin typeface="Times New Roman" panose="02020603050405020304" pitchFamily="18" charset="0"/>
                <a:cs typeface="Times New Roman" panose="02020603050405020304" pitchFamily="18" charset="0"/>
              </a:rPr>
              <a:t>B</a:t>
            </a:r>
            <a:r>
              <a:rPr lang="zh-CN" altLang="zh-CN" sz="2800">
                <a:solidFill>
                  <a:srgbClr val="000000"/>
                </a:solidFill>
                <a:latin typeface="Times New Roman" panose="02020603050405020304" pitchFamily="18" charset="0"/>
                <a:ea typeface="楷体" panose="02010609060101010101" pitchFamily="49" charset="-122"/>
                <a:cs typeface="Times New Roman" panose="02020603050405020304" pitchFamily="18" charset="0"/>
              </a:rPr>
              <a:t>与</a:t>
            </a:r>
            <a:r>
              <a:rPr lang="en-US" altLang="zh-CN" sz="2800" i="1">
                <a:solidFill>
                  <a:srgbClr val="000000"/>
                </a:solidFill>
                <a:latin typeface="Times New Roman" panose="02020603050405020304" pitchFamily="18" charset="0"/>
                <a:cs typeface="Times New Roman" panose="02020603050405020304" pitchFamily="18" charset="0"/>
              </a:rPr>
              <a:t>C</a:t>
            </a:r>
            <a:r>
              <a:rPr lang="zh-CN" altLang="zh-CN" sz="2800">
                <a:solidFill>
                  <a:srgbClr val="000000"/>
                </a:solidFill>
                <a:latin typeface="Times New Roman" panose="02020603050405020304" pitchFamily="18" charset="0"/>
                <a:ea typeface="楷体" panose="02010609060101010101" pitchFamily="49" charset="-122"/>
                <a:cs typeface="Times New Roman" panose="02020603050405020304" pitchFamily="18" charset="0"/>
              </a:rPr>
              <a:t>是等量异种点电荷</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ea typeface="楷体" panose="02010609060101010101" pitchFamily="49" charset="-122"/>
                <a:cs typeface="Times New Roman" panose="02020603050405020304" pitchFamily="18" charset="0"/>
              </a:rPr>
              <a:t>注意等量同种点电荷的中垂线的电场方向沿中垂线指向两侧无穷远</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ea typeface="楷体" panose="02010609060101010101" pitchFamily="49" charset="-122"/>
                <a:cs typeface="Times New Roman" panose="02020603050405020304" pitchFamily="18" charset="0"/>
              </a:rPr>
              <a:t>而等量异种点电荷的中垂线的电场方向垂直于中垂线指向负电荷一侧。</a:t>
            </a:r>
            <a:endParaRPr lang="zh-CN" altLang="zh-CN" sz="2800">
              <a:solidFill>
                <a:srgbClr val="000000"/>
              </a:solidFill>
              <a:effectLst/>
              <a:latin typeface="NEU-BZ-S92"/>
              <a:ea typeface="方正书宋_GBK" panose="03000509000000000000" pitchFamily="65" charset="-122"/>
              <a:cs typeface="Times New Roman" panose="02020603050405020304" pitchFamily="18" charset="0"/>
            </a:endParaRPr>
          </a:p>
        </p:txBody>
      </p:sp>
    </p:spTree>
  </p:cSld>
  <p:clrMapOvr>
    <a:masterClrMapping/>
  </p:clrMapOvr>
  <mc:AlternateContent>
    <mc:Choice xmlns:p14="http://schemas.microsoft.com/office/powerpoint/2010/main" Requires="p14">
      <p:transition p14:dur="0"/>
    </mc:Choice>
    <mc:Fallback>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a:spLocks noChangeAspect="1"/>
          </p:cNvSpPr>
          <p:nvPr/>
        </p:nvSpPr>
        <p:spPr>
          <a:xfrm>
            <a:off x="381000" y="517701"/>
            <a:ext cx="11430000" cy="5073440"/>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ct val="0"/>
              </a:spcAft>
              <a:tabLst>
                <a:tab pos="1188085"/>
                <a:tab pos="2163445"/>
                <a:tab pos="3142615"/>
                <a:tab pos="4190365"/>
              </a:tabLst>
            </a:pPr>
            <a:r>
              <a:rPr lang="zh-CN" altLang="zh-CN" sz="2800">
                <a:solidFill>
                  <a:srgbClr val="000000"/>
                </a:solidFill>
                <a:latin typeface="Times New Roman" panose="02020603050405020304" pitchFamily="18" charset="0"/>
                <a:ea typeface="黑体" panose="02010609060101010101" pitchFamily="49" charset="-122"/>
                <a:cs typeface="Times New Roman" panose="02020603050405020304" pitchFamily="18" charset="0"/>
              </a:rPr>
              <a:t>考向三</a:t>
            </a:r>
            <a:r>
              <a:rPr lang="en-US" altLang="zh-CN" sz="2800">
                <a:solidFill>
                  <a:srgbClr val="000000"/>
                </a:solidFill>
                <a:latin typeface="Times New Roman" panose="02020603050405020304" pitchFamily="18" charset="0"/>
                <a:ea typeface="黑体" panose="02010609060101010101" pitchFamily="49" charset="-122"/>
                <a:cs typeface="Times New Roman" panose="02020603050405020304" pitchFamily="18" charset="0"/>
              </a:rPr>
              <a:t>   </a:t>
            </a:r>
            <a:r>
              <a:rPr lang="zh-CN" altLang="zh-CN" sz="2800">
                <a:solidFill>
                  <a:srgbClr val="000000"/>
                </a:solidFill>
                <a:latin typeface="Times New Roman" panose="02020603050405020304" pitchFamily="18" charset="0"/>
                <a:ea typeface="黑体" panose="02010609060101010101" pitchFamily="49" charset="-122"/>
                <a:cs typeface="Times New Roman" panose="02020603050405020304" pitchFamily="18" charset="0"/>
              </a:rPr>
              <a:t>电势能与电势的关系</a:t>
            </a:r>
            <a:endParaRPr lang="zh-CN" altLang="zh-CN" sz="2800">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zh-CN" altLang="zh-CN" sz="2800">
                <a:solidFill>
                  <a:srgbClr val="000000"/>
                </a:solidFill>
                <a:latin typeface="Times New Roman" panose="02020603050405020304" pitchFamily="18" charset="0"/>
                <a:ea typeface="黑体" panose="02010609060101010101" pitchFamily="49" charset="-122"/>
                <a:cs typeface="Times New Roman" panose="02020603050405020304" pitchFamily="18" charset="0"/>
              </a:rPr>
              <a:t>典题</a:t>
            </a:r>
            <a:r>
              <a:rPr lang="en-US" altLang="zh-CN" sz="2800" b="1">
                <a:solidFill>
                  <a:srgbClr val="000000"/>
                </a:solidFill>
                <a:latin typeface="Times New Roman" panose="02020603050405020304" pitchFamily="18" charset="0"/>
                <a:cs typeface="Times New Roman" panose="02020603050405020304" pitchFamily="18" charset="0"/>
              </a:rPr>
              <a:t>3</a:t>
            </a:r>
            <a:r>
              <a:rPr lang="en-US" altLang="zh-CN" sz="2800">
                <a:solidFill>
                  <a:srgbClr val="000000"/>
                </a:solidFill>
                <a:latin typeface="Times New Roman" panose="02020603050405020304" pitchFamily="18" charset="0"/>
                <a:cs typeface="Times New Roman" panose="02020603050405020304" pitchFamily="18" charset="0"/>
              </a:rPr>
              <a:t> (</a:t>
            </a:r>
            <a:r>
              <a:rPr lang="zh-CN" altLang="zh-CN" sz="2800">
                <a:solidFill>
                  <a:srgbClr val="000000"/>
                </a:solidFill>
                <a:latin typeface="Times New Roman" panose="02020603050405020304" pitchFamily="18" charset="0"/>
                <a:ea typeface="楷体" panose="02010609060101010101" pitchFamily="49" charset="-122"/>
                <a:cs typeface="Times New Roman" panose="02020603050405020304" pitchFamily="18" charset="0"/>
              </a:rPr>
              <a:t>多选</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真空中有两个固定的带正电的点电荷</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电荷量不相等。一个带负电的试探电荷置于二者连线上的</a:t>
            </a:r>
            <a:r>
              <a:rPr lang="en-US" altLang="zh-CN" sz="2800" i="1">
                <a:solidFill>
                  <a:srgbClr val="000000"/>
                </a:solidFill>
                <a:latin typeface="Times New Roman" panose="02020603050405020304" pitchFamily="18" charset="0"/>
                <a:cs typeface="Times New Roman" panose="02020603050405020304" pitchFamily="18" charset="0"/>
              </a:rPr>
              <a:t>O</a:t>
            </a:r>
            <a:r>
              <a:rPr lang="zh-CN" altLang="zh-CN" sz="2800">
                <a:solidFill>
                  <a:srgbClr val="000000"/>
                </a:solidFill>
                <a:latin typeface="Times New Roman" panose="02020603050405020304" pitchFamily="18" charset="0"/>
                <a:cs typeface="Times New Roman" panose="02020603050405020304" pitchFamily="18" charset="0"/>
              </a:rPr>
              <a:t>点时</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仅在静电力的作用下恰好保持静止状态。过</a:t>
            </a:r>
            <a:r>
              <a:rPr lang="en-US" altLang="zh-CN" sz="2800" i="1">
                <a:solidFill>
                  <a:srgbClr val="000000"/>
                </a:solidFill>
                <a:latin typeface="Times New Roman" panose="02020603050405020304" pitchFamily="18" charset="0"/>
                <a:cs typeface="Times New Roman" panose="02020603050405020304" pitchFamily="18" charset="0"/>
              </a:rPr>
              <a:t>O</a:t>
            </a:r>
            <a:r>
              <a:rPr lang="zh-CN" altLang="zh-CN" sz="2800">
                <a:solidFill>
                  <a:srgbClr val="000000"/>
                </a:solidFill>
                <a:latin typeface="Times New Roman" panose="02020603050405020304" pitchFamily="18" charset="0"/>
                <a:cs typeface="Times New Roman" panose="02020603050405020304" pitchFamily="18" charset="0"/>
              </a:rPr>
              <a:t>点作两正电荷连线的垂线</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以</a:t>
            </a:r>
            <a:r>
              <a:rPr lang="en-US" altLang="zh-CN" sz="2800" i="1">
                <a:solidFill>
                  <a:srgbClr val="000000"/>
                </a:solidFill>
                <a:latin typeface="Times New Roman" panose="02020603050405020304" pitchFamily="18" charset="0"/>
                <a:cs typeface="Times New Roman" panose="02020603050405020304" pitchFamily="18" charset="0"/>
              </a:rPr>
              <a:t>O</a:t>
            </a:r>
            <a:r>
              <a:rPr lang="zh-CN" altLang="zh-CN" sz="2800">
                <a:solidFill>
                  <a:srgbClr val="000000"/>
                </a:solidFill>
                <a:latin typeface="Times New Roman" panose="02020603050405020304" pitchFamily="18" charset="0"/>
                <a:cs typeface="Times New Roman" panose="02020603050405020304" pitchFamily="18" charset="0"/>
              </a:rPr>
              <a:t>点为圆心的圆与连线和垂线分别交于</a:t>
            </a:r>
            <a:r>
              <a:rPr lang="en-US" altLang="zh-CN" sz="2800" i="1">
                <a:solidFill>
                  <a:srgbClr val="000000"/>
                </a:solidFill>
                <a:latin typeface="Times New Roman" panose="02020603050405020304" pitchFamily="18" charset="0"/>
                <a:cs typeface="Times New Roman" panose="02020603050405020304" pitchFamily="18" charset="0"/>
              </a:rPr>
              <a:t>a</a:t>
            </a:r>
            <a:r>
              <a:rPr lang="zh-CN" altLang="zh-CN" sz="2800">
                <a:solidFill>
                  <a:srgbClr val="000000"/>
                </a:solidFill>
                <a:latin typeface="Times New Roman" panose="02020603050405020304" pitchFamily="18" charset="0"/>
                <a:cs typeface="Times New Roman" panose="02020603050405020304" pitchFamily="18" charset="0"/>
              </a:rPr>
              <a:t>、</a:t>
            </a:r>
            <a:r>
              <a:rPr lang="en-US" altLang="zh-CN" sz="2800" i="1">
                <a:solidFill>
                  <a:srgbClr val="000000"/>
                </a:solidFill>
                <a:latin typeface="Times New Roman" panose="02020603050405020304" pitchFamily="18" charset="0"/>
                <a:cs typeface="Times New Roman" panose="02020603050405020304" pitchFamily="18" charset="0"/>
              </a:rPr>
              <a:t>c</a:t>
            </a:r>
            <a:r>
              <a:rPr lang="zh-CN" altLang="zh-CN" sz="2800">
                <a:solidFill>
                  <a:srgbClr val="000000"/>
                </a:solidFill>
                <a:latin typeface="Times New Roman" panose="02020603050405020304" pitchFamily="18" charset="0"/>
                <a:cs typeface="Times New Roman" panose="02020603050405020304" pitchFamily="18" charset="0"/>
              </a:rPr>
              <a:t>和</a:t>
            </a:r>
            <a:r>
              <a:rPr lang="en-US" altLang="zh-CN" sz="2800" i="1">
                <a:solidFill>
                  <a:srgbClr val="000000"/>
                </a:solidFill>
                <a:latin typeface="Times New Roman" panose="02020603050405020304" pitchFamily="18" charset="0"/>
                <a:cs typeface="Times New Roman" panose="02020603050405020304" pitchFamily="18" charset="0"/>
              </a:rPr>
              <a:t>b</a:t>
            </a:r>
            <a:r>
              <a:rPr lang="zh-CN" altLang="zh-CN" sz="2800">
                <a:solidFill>
                  <a:srgbClr val="000000"/>
                </a:solidFill>
                <a:latin typeface="Times New Roman" panose="02020603050405020304" pitchFamily="18" charset="0"/>
                <a:cs typeface="Times New Roman" panose="02020603050405020304" pitchFamily="18" charset="0"/>
              </a:rPr>
              <a:t>、</a:t>
            </a:r>
            <a:r>
              <a:rPr lang="en-US" altLang="zh-CN" sz="2800" i="1">
                <a:solidFill>
                  <a:srgbClr val="000000"/>
                </a:solidFill>
                <a:latin typeface="Times New Roman" panose="02020603050405020304" pitchFamily="18" charset="0"/>
                <a:cs typeface="Times New Roman" panose="02020603050405020304" pitchFamily="18" charset="0"/>
              </a:rPr>
              <a:t>d</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如图所示。以下说法正确的是</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i="1">
                <a:solidFill>
                  <a:srgbClr val="000000"/>
                </a:solidFill>
                <a:latin typeface="Times New Roman" panose="02020603050405020304" pitchFamily="18" charset="0"/>
                <a:cs typeface="Times New Roman" panose="02020603050405020304" pitchFamily="18" charset="0"/>
              </a:rPr>
              <a:t>　　</a:t>
            </a:r>
            <a:r>
              <a:rPr lang="en-US" altLang="zh-CN" sz="2800">
                <a:solidFill>
                  <a:srgbClr val="000000"/>
                </a:solidFill>
                <a:latin typeface="Times New Roman" panose="02020603050405020304" pitchFamily="18" charset="0"/>
                <a:cs typeface="Times New Roman" panose="02020603050405020304" pitchFamily="18" charset="0"/>
              </a:rPr>
              <a:t>)</a:t>
            </a:r>
            <a:endParaRPr lang="zh-CN" altLang="zh-CN" sz="2800">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sz="2800">
                <a:solidFill>
                  <a:srgbClr val="000000"/>
                </a:solidFill>
                <a:latin typeface="Times New Roman" panose="02020603050405020304" pitchFamily="18" charset="0"/>
                <a:cs typeface="Times New Roman" panose="02020603050405020304" pitchFamily="18" charset="0"/>
              </a:rPr>
              <a:t>A.</a:t>
            </a:r>
            <a:r>
              <a:rPr lang="en-US" altLang="zh-CN" sz="2800" i="1">
                <a:solidFill>
                  <a:srgbClr val="000000"/>
                </a:solidFill>
                <a:latin typeface="Times New Roman" panose="02020603050405020304" pitchFamily="18" charset="0"/>
                <a:cs typeface="Times New Roman" panose="02020603050405020304" pitchFamily="18" charset="0"/>
              </a:rPr>
              <a:t>a</a:t>
            </a:r>
            <a:r>
              <a:rPr lang="zh-CN" altLang="zh-CN" sz="2800">
                <a:solidFill>
                  <a:srgbClr val="000000"/>
                </a:solidFill>
                <a:latin typeface="Times New Roman" panose="02020603050405020304" pitchFamily="18" charset="0"/>
                <a:cs typeface="Times New Roman" panose="02020603050405020304" pitchFamily="18" charset="0"/>
              </a:rPr>
              <a:t>点电势低于</a:t>
            </a:r>
            <a:r>
              <a:rPr lang="en-US" altLang="zh-CN" sz="2800" i="1">
                <a:solidFill>
                  <a:srgbClr val="000000"/>
                </a:solidFill>
                <a:latin typeface="Times New Roman" panose="02020603050405020304" pitchFamily="18" charset="0"/>
                <a:cs typeface="Times New Roman" panose="02020603050405020304" pitchFamily="18" charset="0"/>
              </a:rPr>
              <a:t>O</a:t>
            </a:r>
            <a:r>
              <a:rPr lang="zh-CN" altLang="zh-CN" sz="2800">
                <a:solidFill>
                  <a:srgbClr val="000000"/>
                </a:solidFill>
                <a:latin typeface="Times New Roman" panose="02020603050405020304" pitchFamily="18" charset="0"/>
                <a:cs typeface="Times New Roman" panose="02020603050405020304" pitchFamily="18" charset="0"/>
              </a:rPr>
              <a:t>点</a:t>
            </a:r>
            <a:endParaRPr lang="zh-CN" altLang="zh-CN" sz="2800">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sz="2800">
                <a:solidFill>
                  <a:srgbClr val="000000"/>
                </a:solidFill>
                <a:latin typeface="Times New Roman" panose="02020603050405020304" pitchFamily="18" charset="0"/>
                <a:cs typeface="Times New Roman" panose="02020603050405020304" pitchFamily="18" charset="0"/>
              </a:rPr>
              <a:t>B.</a:t>
            </a:r>
            <a:r>
              <a:rPr lang="en-US" altLang="zh-CN" sz="2800" i="1">
                <a:solidFill>
                  <a:srgbClr val="000000"/>
                </a:solidFill>
                <a:latin typeface="Times New Roman" panose="02020603050405020304" pitchFamily="18" charset="0"/>
                <a:cs typeface="Times New Roman" panose="02020603050405020304" pitchFamily="18" charset="0"/>
              </a:rPr>
              <a:t>b</a:t>
            </a:r>
            <a:r>
              <a:rPr lang="zh-CN" altLang="zh-CN" sz="2800">
                <a:solidFill>
                  <a:srgbClr val="000000"/>
                </a:solidFill>
                <a:latin typeface="Times New Roman" panose="02020603050405020304" pitchFamily="18" charset="0"/>
                <a:cs typeface="Times New Roman" panose="02020603050405020304" pitchFamily="18" charset="0"/>
              </a:rPr>
              <a:t>点电势低于</a:t>
            </a:r>
            <a:r>
              <a:rPr lang="en-US" altLang="zh-CN" sz="2800" i="1">
                <a:solidFill>
                  <a:srgbClr val="000000"/>
                </a:solidFill>
                <a:latin typeface="Times New Roman" panose="02020603050405020304" pitchFamily="18" charset="0"/>
                <a:cs typeface="Times New Roman" panose="02020603050405020304" pitchFamily="18" charset="0"/>
              </a:rPr>
              <a:t>c</a:t>
            </a:r>
            <a:r>
              <a:rPr lang="zh-CN" altLang="zh-CN" sz="2800">
                <a:solidFill>
                  <a:srgbClr val="000000"/>
                </a:solidFill>
                <a:latin typeface="Times New Roman" panose="02020603050405020304" pitchFamily="18" charset="0"/>
                <a:cs typeface="Times New Roman" panose="02020603050405020304" pitchFamily="18" charset="0"/>
              </a:rPr>
              <a:t>点</a:t>
            </a:r>
            <a:endParaRPr lang="zh-CN" altLang="zh-CN" sz="2800">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sz="2800">
                <a:solidFill>
                  <a:srgbClr val="000000"/>
                </a:solidFill>
                <a:latin typeface="Times New Roman" panose="02020603050405020304" pitchFamily="18" charset="0"/>
                <a:cs typeface="Times New Roman" panose="02020603050405020304" pitchFamily="18" charset="0"/>
              </a:rPr>
              <a:t>C.</a:t>
            </a:r>
            <a:r>
              <a:rPr lang="zh-CN" altLang="zh-CN" sz="2800">
                <a:solidFill>
                  <a:srgbClr val="000000"/>
                </a:solidFill>
                <a:latin typeface="Times New Roman" panose="02020603050405020304" pitchFamily="18" charset="0"/>
                <a:cs typeface="Times New Roman" panose="02020603050405020304" pitchFamily="18" charset="0"/>
              </a:rPr>
              <a:t>该试探电荷在</a:t>
            </a:r>
            <a:r>
              <a:rPr lang="en-US" altLang="zh-CN" sz="2800" i="1">
                <a:solidFill>
                  <a:srgbClr val="000000"/>
                </a:solidFill>
                <a:latin typeface="Times New Roman" panose="02020603050405020304" pitchFamily="18" charset="0"/>
                <a:cs typeface="Times New Roman" panose="02020603050405020304" pitchFamily="18" charset="0"/>
              </a:rPr>
              <a:t>a</a:t>
            </a:r>
            <a:r>
              <a:rPr lang="zh-CN" altLang="zh-CN" sz="2800">
                <a:solidFill>
                  <a:srgbClr val="000000"/>
                </a:solidFill>
                <a:latin typeface="Times New Roman" panose="02020603050405020304" pitchFamily="18" charset="0"/>
                <a:cs typeface="Times New Roman" panose="02020603050405020304" pitchFamily="18" charset="0"/>
              </a:rPr>
              <a:t>点的电势能大于在</a:t>
            </a:r>
            <a:r>
              <a:rPr lang="en-US" altLang="zh-CN" sz="2800" i="1">
                <a:solidFill>
                  <a:srgbClr val="000000"/>
                </a:solidFill>
                <a:latin typeface="Times New Roman" panose="02020603050405020304" pitchFamily="18" charset="0"/>
                <a:cs typeface="Times New Roman" panose="02020603050405020304" pitchFamily="18" charset="0"/>
              </a:rPr>
              <a:t>b</a:t>
            </a:r>
            <a:r>
              <a:rPr lang="zh-CN" altLang="zh-CN" sz="2800">
                <a:solidFill>
                  <a:srgbClr val="000000"/>
                </a:solidFill>
                <a:latin typeface="Times New Roman" panose="02020603050405020304" pitchFamily="18" charset="0"/>
                <a:cs typeface="Times New Roman" panose="02020603050405020304" pitchFamily="18" charset="0"/>
              </a:rPr>
              <a:t>点的电势能</a:t>
            </a:r>
            <a:endParaRPr lang="zh-CN" altLang="zh-CN" sz="2800">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sz="2800">
                <a:solidFill>
                  <a:srgbClr val="000000"/>
                </a:solidFill>
                <a:latin typeface="Times New Roman" panose="02020603050405020304" pitchFamily="18" charset="0"/>
                <a:cs typeface="Times New Roman" panose="02020603050405020304" pitchFamily="18" charset="0"/>
              </a:rPr>
              <a:t>D.</a:t>
            </a:r>
            <a:r>
              <a:rPr lang="zh-CN" altLang="zh-CN" sz="2800">
                <a:solidFill>
                  <a:srgbClr val="000000"/>
                </a:solidFill>
                <a:latin typeface="Times New Roman" panose="02020603050405020304" pitchFamily="18" charset="0"/>
                <a:cs typeface="Times New Roman" panose="02020603050405020304" pitchFamily="18" charset="0"/>
              </a:rPr>
              <a:t>该试探电荷在</a:t>
            </a:r>
            <a:r>
              <a:rPr lang="en-US" altLang="zh-CN" sz="2800" i="1">
                <a:solidFill>
                  <a:srgbClr val="000000"/>
                </a:solidFill>
                <a:latin typeface="Times New Roman" panose="02020603050405020304" pitchFamily="18" charset="0"/>
                <a:cs typeface="Times New Roman" panose="02020603050405020304" pitchFamily="18" charset="0"/>
              </a:rPr>
              <a:t>c</a:t>
            </a:r>
            <a:r>
              <a:rPr lang="zh-CN" altLang="zh-CN" sz="2800">
                <a:solidFill>
                  <a:srgbClr val="000000"/>
                </a:solidFill>
                <a:latin typeface="Times New Roman" panose="02020603050405020304" pitchFamily="18" charset="0"/>
                <a:cs typeface="Times New Roman" panose="02020603050405020304" pitchFamily="18" charset="0"/>
              </a:rPr>
              <a:t>点的电势能小于在</a:t>
            </a:r>
            <a:r>
              <a:rPr lang="en-US" altLang="zh-CN" sz="2800" i="1">
                <a:solidFill>
                  <a:srgbClr val="000000"/>
                </a:solidFill>
                <a:latin typeface="Times New Roman" panose="02020603050405020304" pitchFamily="18" charset="0"/>
                <a:cs typeface="Times New Roman" panose="02020603050405020304" pitchFamily="18" charset="0"/>
              </a:rPr>
              <a:t>d</a:t>
            </a:r>
            <a:r>
              <a:rPr lang="zh-CN" altLang="zh-CN" sz="2800">
                <a:solidFill>
                  <a:srgbClr val="000000"/>
                </a:solidFill>
                <a:latin typeface="Times New Roman" panose="02020603050405020304" pitchFamily="18" charset="0"/>
                <a:cs typeface="Times New Roman" panose="02020603050405020304" pitchFamily="18" charset="0"/>
              </a:rPr>
              <a:t>点的电势能</a:t>
            </a:r>
            <a:endParaRPr lang="zh-CN" altLang="zh-CN" sz="2800">
              <a:solidFill>
                <a:srgbClr val="000000"/>
              </a:solidFill>
              <a:effectLst/>
              <a:latin typeface="NEU-BZ-S92"/>
              <a:ea typeface="方正书宋_GBK" panose="03000509000000000000" pitchFamily="65" charset="-122"/>
              <a:cs typeface="Times New Roman" panose="02020603050405020304" pitchFamily="18" charset="0"/>
            </a:endParaRPr>
          </a:p>
        </p:txBody>
      </p:sp>
      <p:pic>
        <p:nvPicPr>
          <p:cNvPr id="3" name="图片 2" descr="id:2147494078;FounderCES"/>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7592602" y="3054421"/>
            <a:ext cx="4218398" cy="2343554"/>
          </a:xfrm>
          <a:prstGeom prst="rect">
            <a:avLst/>
          </a:prstGeom>
        </p:spPr>
      </p:pic>
      <p:sp>
        <p:nvSpPr>
          <p:cNvPr id="4" name="矩形 3"/>
          <p:cNvSpPr/>
          <p:nvPr/>
        </p:nvSpPr>
        <p:spPr>
          <a:xfrm>
            <a:off x="9235694" y="2830433"/>
            <a:ext cx="683200" cy="52322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smtClean="0">
                <a:solidFill>
                  <a:srgbClr val="FF0000"/>
                </a:solidFill>
                <a:latin typeface="Times New Roman" panose="02020603050405020304" pitchFamily="18" charset="0"/>
              </a:rPr>
              <a:t>BD</a:t>
            </a:r>
            <a:endParaRPr lang="zh-CN" altLang="en-US" sz="2800"/>
          </a:p>
        </p:txBody>
      </p:sp>
    </p:spTree>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a:spLocks noChangeAspect="1"/>
          </p:cNvSpPr>
          <p:nvPr/>
        </p:nvSpPr>
        <p:spPr>
          <a:xfrm>
            <a:off x="381000" y="1409303"/>
            <a:ext cx="11430000" cy="3392980"/>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ct val="0"/>
              </a:spcAft>
              <a:tabLst>
                <a:tab pos="1188085"/>
                <a:tab pos="2163445"/>
                <a:tab pos="3142615"/>
                <a:tab pos="4190365"/>
              </a:tabLst>
            </a:pPr>
            <a:r>
              <a:rPr lang="zh-CN" altLang="zh-CN" sz="2800">
                <a:solidFill>
                  <a:srgbClr val="4040C8"/>
                </a:solidFill>
                <a:latin typeface="Times New Roman" panose="02020603050405020304" pitchFamily="18" charset="0"/>
                <a:ea typeface="黑体" panose="02010609060101010101" pitchFamily="49" charset="-122"/>
                <a:cs typeface="Times New Roman" panose="02020603050405020304" pitchFamily="18" charset="0"/>
              </a:rPr>
              <a:t>解析</a:t>
            </a:r>
            <a:r>
              <a:rPr lang="zh-CN" altLang="zh-CN" sz="2800">
                <a:solidFill>
                  <a:srgbClr val="4040C8"/>
                </a:solidFill>
                <a:latin typeface="NEU-BZ-S92"/>
                <a:ea typeface="Times New Roman" panose="02020603050405020304" pitchFamily="18" charset="0"/>
                <a:cs typeface="Times New Roman" panose="02020603050405020304" pitchFamily="18" charset="0"/>
              </a:rPr>
              <a:t> </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试探电荷在</a:t>
            </a:r>
            <a:r>
              <a:rPr lang="en-US" altLang="zh-CN" sz="2800" i="1">
                <a:solidFill>
                  <a:srgbClr val="000000"/>
                </a:solidFill>
                <a:latin typeface="Times New Roman" panose="02020603050405020304" pitchFamily="18" charset="0"/>
                <a:cs typeface="Times New Roman" panose="02020603050405020304" pitchFamily="18" charset="0"/>
              </a:rPr>
              <a:t>O</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点仅在静电力作用下保持静止</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则其所受合力为零。若将试探电荷向左移动少许</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则其将在静电力作用下向左运动</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静电力做正功</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电势能减少</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试探电荷带负电</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故由</a:t>
            </a:r>
            <a:r>
              <a:rPr lang="en-US" altLang="zh-CN" sz="2800" i="1">
                <a:solidFill>
                  <a:srgbClr val="000000"/>
                </a:solidFill>
                <a:latin typeface="Times New Roman" panose="02020603050405020304" pitchFamily="18" charset="0"/>
                <a:cs typeface="Times New Roman" panose="02020603050405020304" pitchFamily="18" charset="0"/>
              </a:rPr>
              <a:t>O</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向</a:t>
            </a:r>
            <a:r>
              <a:rPr lang="en-US" altLang="zh-CN" sz="2800" i="1">
                <a:solidFill>
                  <a:srgbClr val="000000"/>
                </a:solidFill>
                <a:latin typeface="Times New Roman" panose="02020603050405020304" pitchFamily="18" charset="0"/>
                <a:cs typeface="Times New Roman" panose="02020603050405020304" pitchFamily="18" charset="0"/>
              </a:rPr>
              <a:t>a</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运动过程中电势升高</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同理由</a:t>
            </a:r>
            <a:r>
              <a:rPr lang="en-US" altLang="zh-CN" sz="2800" i="1">
                <a:solidFill>
                  <a:srgbClr val="000000"/>
                </a:solidFill>
                <a:latin typeface="Times New Roman" panose="02020603050405020304" pitchFamily="18" charset="0"/>
                <a:cs typeface="Times New Roman" panose="02020603050405020304" pitchFamily="18" charset="0"/>
              </a:rPr>
              <a:t>O</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向</a:t>
            </a:r>
            <a:r>
              <a:rPr lang="en-US" altLang="zh-CN" sz="2800" i="1">
                <a:solidFill>
                  <a:srgbClr val="000000"/>
                </a:solidFill>
                <a:latin typeface="Times New Roman" panose="02020603050405020304" pitchFamily="18" charset="0"/>
                <a:cs typeface="Times New Roman" panose="02020603050405020304" pitchFamily="18" charset="0"/>
              </a:rPr>
              <a:t>c</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运动过程中电势升高</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所以</a:t>
            </a:r>
            <a:r>
              <a:rPr lang="en-US" altLang="zh-CN" sz="2800" i="1">
                <a:solidFill>
                  <a:srgbClr val="000000"/>
                </a:solidFill>
                <a:latin typeface="Times New Roman" panose="02020603050405020304" pitchFamily="18" charset="0"/>
                <a:cs typeface="Times New Roman" panose="02020603050405020304" pitchFamily="18" charset="0"/>
              </a:rPr>
              <a:t>ac</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连线上</a:t>
            </a:r>
            <a:r>
              <a:rPr lang="en-US" altLang="zh-CN" sz="2800" i="1">
                <a:solidFill>
                  <a:srgbClr val="000000"/>
                </a:solidFill>
                <a:latin typeface="Times New Roman" panose="02020603050405020304" pitchFamily="18" charset="0"/>
                <a:cs typeface="Times New Roman" panose="02020603050405020304" pitchFamily="18" charset="0"/>
              </a:rPr>
              <a:t>O</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点电势最低。</a:t>
            </a:r>
            <a:r>
              <a:rPr lang="en-US" altLang="zh-CN" sz="2800" i="1">
                <a:solidFill>
                  <a:srgbClr val="000000"/>
                </a:solidFill>
                <a:latin typeface="Times New Roman" panose="02020603050405020304" pitchFamily="18" charset="0"/>
                <a:cs typeface="Times New Roman" panose="02020603050405020304" pitchFamily="18" charset="0"/>
              </a:rPr>
              <a:t>bd</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连线上由电势的叠加可知</a:t>
            </a:r>
            <a:r>
              <a:rPr lang="en-US" altLang="zh-CN" sz="2800">
                <a:solidFill>
                  <a:srgbClr val="000000"/>
                </a:solidFill>
                <a:latin typeface="Times New Roman" panose="02020603050405020304" pitchFamily="18" charset="0"/>
                <a:cs typeface="Times New Roman" panose="02020603050405020304" pitchFamily="18" charset="0"/>
              </a:rPr>
              <a:t>,</a:t>
            </a:r>
            <a:r>
              <a:rPr lang="en-US" altLang="zh-CN" sz="2800" i="1">
                <a:solidFill>
                  <a:srgbClr val="000000"/>
                </a:solidFill>
                <a:latin typeface="Times New Roman" panose="02020603050405020304" pitchFamily="18" charset="0"/>
                <a:cs typeface="Times New Roman" panose="02020603050405020304" pitchFamily="18" charset="0"/>
              </a:rPr>
              <a:t>O</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点电势最高</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所以选项</a:t>
            </a:r>
            <a:r>
              <a:rPr lang="en-US" altLang="zh-CN" sz="2800">
                <a:solidFill>
                  <a:srgbClr val="000000"/>
                </a:solidFill>
                <a:latin typeface="Times New Roman" panose="02020603050405020304" pitchFamily="18" charset="0"/>
                <a:cs typeface="Times New Roman" panose="02020603050405020304" pitchFamily="18" charset="0"/>
              </a:rPr>
              <a:t>A</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错误</a:t>
            </a:r>
            <a:r>
              <a:rPr lang="en-US" altLang="zh-CN" sz="2800">
                <a:solidFill>
                  <a:srgbClr val="000000"/>
                </a:solidFill>
                <a:latin typeface="Times New Roman" panose="02020603050405020304" pitchFamily="18" charset="0"/>
                <a:cs typeface="Times New Roman" panose="02020603050405020304" pitchFamily="18" charset="0"/>
              </a:rPr>
              <a:t>,B</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正确。因为</a:t>
            </a:r>
            <a:r>
              <a:rPr lang="en-US" altLang="zh-CN" sz="2800" i="1">
                <a:solidFill>
                  <a:srgbClr val="000000"/>
                </a:solidFill>
                <a:latin typeface="Times New Roman" panose="02020603050405020304" pitchFamily="18" charset="0"/>
                <a:ea typeface="Microsoft Yi Baiti" panose="03000500000000000000" pitchFamily="66" charset="0"/>
                <a:cs typeface="Times New Roman" panose="02020603050405020304" pitchFamily="18" charset="0"/>
              </a:rPr>
              <a:t>φ</a:t>
            </a:r>
            <a:r>
              <a:rPr lang="en-US" altLang="zh-CN" sz="2800" i="1" baseline="-25000">
                <a:solidFill>
                  <a:srgbClr val="000000"/>
                </a:solidFill>
                <a:latin typeface="Times New Roman" panose="02020603050405020304" pitchFamily="18" charset="0"/>
                <a:cs typeface="Times New Roman" panose="02020603050405020304" pitchFamily="18" charset="0"/>
              </a:rPr>
              <a:t>a</a:t>
            </a:r>
            <a:r>
              <a:rPr lang="en-US" altLang="zh-CN" sz="2800" i="1">
                <a:solidFill>
                  <a:srgbClr val="000000"/>
                </a:solidFill>
                <a:latin typeface="Times New Roman" panose="02020603050405020304" pitchFamily="18" charset="0"/>
                <a:cs typeface="Times New Roman" panose="02020603050405020304" pitchFamily="18" charset="0"/>
              </a:rPr>
              <a:t>&gt;</a:t>
            </a:r>
            <a:r>
              <a:rPr lang="en-US" altLang="zh-CN" sz="2800" i="1">
                <a:solidFill>
                  <a:srgbClr val="000000"/>
                </a:solidFill>
                <a:latin typeface="Times New Roman" panose="02020603050405020304" pitchFamily="18" charset="0"/>
                <a:ea typeface="Microsoft Yi Baiti" panose="03000500000000000000" pitchFamily="66" charset="0"/>
                <a:cs typeface="Times New Roman" panose="02020603050405020304" pitchFamily="18" charset="0"/>
              </a:rPr>
              <a:t>φ</a:t>
            </a:r>
            <a:r>
              <a:rPr lang="en-US" altLang="zh-CN" sz="2800" i="1" baseline="-25000">
                <a:solidFill>
                  <a:srgbClr val="000000"/>
                </a:solidFill>
                <a:latin typeface="Times New Roman" panose="02020603050405020304" pitchFamily="18" charset="0"/>
                <a:cs typeface="Times New Roman" panose="02020603050405020304" pitchFamily="18" charset="0"/>
              </a:rPr>
              <a:t>b</a:t>
            </a:r>
            <a:r>
              <a:rPr lang="en-US" altLang="zh-CN" sz="2800">
                <a:solidFill>
                  <a:srgbClr val="000000"/>
                </a:solidFill>
                <a:latin typeface="Times New Roman" panose="02020603050405020304" pitchFamily="18" charset="0"/>
                <a:cs typeface="Times New Roman" panose="02020603050405020304" pitchFamily="18" charset="0"/>
              </a:rPr>
              <a:t>,</a:t>
            </a:r>
            <a:r>
              <a:rPr lang="en-US" altLang="zh-CN" sz="2800" i="1">
                <a:solidFill>
                  <a:srgbClr val="000000"/>
                </a:solidFill>
                <a:latin typeface="Times New Roman" panose="02020603050405020304" pitchFamily="18" charset="0"/>
                <a:ea typeface="Microsoft Yi Baiti" panose="03000500000000000000" pitchFamily="66" charset="0"/>
                <a:cs typeface="Times New Roman" panose="02020603050405020304" pitchFamily="18" charset="0"/>
              </a:rPr>
              <a:t>φ</a:t>
            </a:r>
            <a:r>
              <a:rPr lang="en-US" altLang="zh-CN" sz="2800" i="1" baseline="-25000">
                <a:solidFill>
                  <a:srgbClr val="000000"/>
                </a:solidFill>
                <a:latin typeface="Times New Roman" panose="02020603050405020304" pitchFamily="18" charset="0"/>
                <a:cs typeface="Times New Roman" panose="02020603050405020304" pitchFamily="18" charset="0"/>
              </a:rPr>
              <a:t>c</a:t>
            </a:r>
            <a:r>
              <a:rPr lang="en-US" altLang="zh-CN" sz="2800" i="1">
                <a:solidFill>
                  <a:srgbClr val="000000"/>
                </a:solidFill>
                <a:latin typeface="Times New Roman" panose="02020603050405020304" pitchFamily="18" charset="0"/>
                <a:cs typeface="Times New Roman" panose="02020603050405020304" pitchFamily="18" charset="0"/>
              </a:rPr>
              <a:t>&gt;</a:t>
            </a:r>
            <a:r>
              <a:rPr lang="en-US" altLang="zh-CN" sz="2800" i="1">
                <a:solidFill>
                  <a:srgbClr val="000000"/>
                </a:solidFill>
                <a:latin typeface="Times New Roman" panose="02020603050405020304" pitchFamily="18" charset="0"/>
                <a:ea typeface="Microsoft Yi Baiti" panose="03000500000000000000" pitchFamily="66" charset="0"/>
                <a:cs typeface="Times New Roman" panose="02020603050405020304" pitchFamily="18" charset="0"/>
              </a:rPr>
              <a:t>φ</a:t>
            </a:r>
            <a:r>
              <a:rPr lang="en-US" altLang="zh-CN" sz="2800" i="1" baseline="-25000">
                <a:solidFill>
                  <a:srgbClr val="000000"/>
                </a:solidFill>
                <a:latin typeface="Times New Roman" panose="02020603050405020304" pitchFamily="18" charset="0"/>
                <a:cs typeface="Times New Roman" panose="02020603050405020304" pitchFamily="18" charset="0"/>
              </a:rPr>
              <a:t>d</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试探电荷带负电</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所以</a:t>
            </a:r>
            <a:r>
              <a:rPr lang="en-US" altLang="zh-CN" sz="2800" i="1">
                <a:solidFill>
                  <a:srgbClr val="000000"/>
                </a:solidFill>
                <a:latin typeface="Times New Roman" panose="02020603050405020304" pitchFamily="18" charset="0"/>
                <a:cs typeface="Times New Roman" panose="02020603050405020304" pitchFamily="18" charset="0"/>
              </a:rPr>
              <a:t>E</a:t>
            </a:r>
            <a:r>
              <a:rPr lang="en-US" altLang="zh-CN" sz="2800" baseline="-25000">
                <a:solidFill>
                  <a:srgbClr val="000000"/>
                </a:solidFill>
                <a:latin typeface="Times New Roman" panose="02020603050405020304" pitchFamily="18" charset="0"/>
                <a:cs typeface="Times New Roman" panose="02020603050405020304" pitchFamily="18" charset="0"/>
              </a:rPr>
              <a:t>p</a:t>
            </a:r>
            <a:r>
              <a:rPr lang="en-US" altLang="zh-CN" sz="2800" i="1" baseline="-25000">
                <a:solidFill>
                  <a:srgbClr val="000000"/>
                </a:solidFill>
                <a:latin typeface="Times New Roman" panose="02020603050405020304" pitchFamily="18" charset="0"/>
                <a:cs typeface="Times New Roman" panose="02020603050405020304" pitchFamily="18" charset="0"/>
              </a:rPr>
              <a:t>a</a:t>
            </a:r>
            <a:r>
              <a:rPr lang="en-US" altLang="zh-CN" sz="2800" i="1">
                <a:solidFill>
                  <a:srgbClr val="000000"/>
                </a:solidFill>
                <a:latin typeface="Times New Roman" panose="02020603050405020304" pitchFamily="18" charset="0"/>
                <a:cs typeface="Times New Roman" panose="02020603050405020304" pitchFamily="18" charset="0"/>
              </a:rPr>
              <a:t>&lt;E</a:t>
            </a:r>
            <a:r>
              <a:rPr lang="en-US" altLang="zh-CN" sz="2800" baseline="-25000">
                <a:solidFill>
                  <a:srgbClr val="000000"/>
                </a:solidFill>
                <a:latin typeface="Times New Roman" panose="02020603050405020304" pitchFamily="18" charset="0"/>
                <a:cs typeface="Times New Roman" panose="02020603050405020304" pitchFamily="18" charset="0"/>
              </a:rPr>
              <a:t>p</a:t>
            </a:r>
            <a:r>
              <a:rPr lang="en-US" altLang="zh-CN" sz="2800" i="1" baseline="-25000">
                <a:solidFill>
                  <a:srgbClr val="000000"/>
                </a:solidFill>
                <a:latin typeface="Times New Roman" panose="02020603050405020304" pitchFamily="18" charset="0"/>
                <a:cs typeface="Times New Roman" panose="02020603050405020304" pitchFamily="18" charset="0"/>
              </a:rPr>
              <a:t>b</a:t>
            </a:r>
            <a:r>
              <a:rPr lang="en-US" altLang="zh-CN" sz="2800">
                <a:solidFill>
                  <a:srgbClr val="000000"/>
                </a:solidFill>
                <a:latin typeface="Times New Roman" panose="02020603050405020304" pitchFamily="18" charset="0"/>
                <a:cs typeface="Times New Roman" panose="02020603050405020304" pitchFamily="18" charset="0"/>
              </a:rPr>
              <a:t>,</a:t>
            </a:r>
            <a:r>
              <a:rPr lang="en-US" altLang="zh-CN" sz="2800" i="1">
                <a:solidFill>
                  <a:srgbClr val="000000"/>
                </a:solidFill>
                <a:latin typeface="Times New Roman" panose="02020603050405020304" pitchFamily="18" charset="0"/>
                <a:cs typeface="Times New Roman" panose="02020603050405020304" pitchFamily="18" charset="0"/>
              </a:rPr>
              <a:t>E</a:t>
            </a:r>
            <a:r>
              <a:rPr lang="en-US" altLang="zh-CN" sz="2800" baseline="-25000">
                <a:solidFill>
                  <a:srgbClr val="000000"/>
                </a:solidFill>
                <a:latin typeface="Times New Roman" panose="02020603050405020304" pitchFamily="18" charset="0"/>
                <a:cs typeface="Times New Roman" panose="02020603050405020304" pitchFamily="18" charset="0"/>
              </a:rPr>
              <a:t>p</a:t>
            </a:r>
            <a:r>
              <a:rPr lang="en-US" altLang="zh-CN" sz="2800" i="1" baseline="-25000">
                <a:solidFill>
                  <a:srgbClr val="000000"/>
                </a:solidFill>
                <a:latin typeface="Times New Roman" panose="02020603050405020304" pitchFamily="18" charset="0"/>
                <a:cs typeface="Times New Roman" panose="02020603050405020304" pitchFamily="18" charset="0"/>
              </a:rPr>
              <a:t>c</a:t>
            </a:r>
            <a:r>
              <a:rPr lang="en-US" altLang="zh-CN" sz="2800" i="1">
                <a:solidFill>
                  <a:srgbClr val="000000"/>
                </a:solidFill>
                <a:latin typeface="Times New Roman" panose="02020603050405020304" pitchFamily="18" charset="0"/>
                <a:cs typeface="Times New Roman" panose="02020603050405020304" pitchFamily="18" charset="0"/>
              </a:rPr>
              <a:t>&lt;E</a:t>
            </a:r>
            <a:r>
              <a:rPr lang="en-US" altLang="zh-CN" sz="2800" baseline="-25000">
                <a:solidFill>
                  <a:srgbClr val="000000"/>
                </a:solidFill>
                <a:latin typeface="Times New Roman" panose="02020603050405020304" pitchFamily="18" charset="0"/>
                <a:cs typeface="Times New Roman" panose="02020603050405020304" pitchFamily="18" charset="0"/>
              </a:rPr>
              <a:t>p</a:t>
            </a:r>
            <a:r>
              <a:rPr lang="en-US" altLang="zh-CN" sz="2800" i="1" baseline="-25000">
                <a:solidFill>
                  <a:srgbClr val="000000"/>
                </a:solidFill>
                <a:latin typeface="Times New Roman" panose="02020603050405020304" pitchFamily="18" charset="0"/>
                <a:cs typeface="Times New Roman" panose="02020603050405020304" pitchFamily="18" charset="0"/>
              </a:rPr>
              <a:t>d</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故选项</a:t>
            </a:r>
            <a:r>
              <a:rPr lang="en-US" altLang="zh-CN" sz="2800">
                <a:solidFill>
                  <a:srgbClr val="000000"/>
                </a:solidFill>
                <a:latin typeface="Times New Roman" panose="02020603050405020304" pitchFamily="18" charset="0"/>
                <a:cs typeface="Times New Roman" panose="02020603050405020304" pitchFamily="18" charset="0"/>
              </a:rPr>
              <a:t>C</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错误</a:t>
            </a:r>
            <a:r>
              <a:rPr lang="en-US" altLang="zh-CN" sz="2800">
                <a:solidFill>
                  <a:srgbClr val="000000"/>
                </a:solidFill>
                <a:latin typeface="Times New Roman" panose="02020603050405020304" pitchFamily="18" charset="0"/>
                <a:cs typeface="Times New Roman" panose="02020603050405020304" pitchFamily="18" charset="0"/>
              </a:rPr>
              <a:t>,D</a:t>
            </a:r>
            <a:r>
              <a:rPr lang="zh-CN" altLang="zh-CN" sz="2800">
                <a:solidFill>
                  <a:srgbClr val="000000"/>
                </a:solidFill>
                <a:latin typeface="Times New Roman" panose="02020603050405020304" pitchFamily="18" charset="0"/>
                <a:ea typeface="仿宋" panose="02010609060101010101" pitchFamily="49" charset="-122"/>
                <a:cs typeface="Times New Roman" panose="02020603050405020304" pitchFamily="18" charset="0"/>
              </a:rPr>
              <a:t>正确。</a:t>
            </a:r>
            <a:endParaRPr lang="zh-CN" altLang="zh-CN" sz="2800">
              <a:solidFill>
                <a:srgbClr val="000000"/>
              </a:solidFill>
              <a:effectLst/>
              <a:latin typeface="NEU-BZ-S92"/>
              <a:ea typeface="方正书宋_GBK" panose="03000509000000000000" pitchFamily="65" charset="-122"/>
              <a:cs typeface="Times New Roman" panose="02020603050405020304" pitchFamily="18" charset="0"/>
            </a:endParaRPr>
          </a:p>
        </p:txBody>
      </p:sp>
    </p:spTree>
  </p:cSld>
  <p:clrMapOvr>
    <a:masterClrMapping/>
  </p:clrMapOvr>
  <mc:AlternateContent>
    <mc:Choice xmlns:p14="http://schemas.microsoft.com/office/powerpoint/2010/main" Requires="p14">
      <p:transition p14:dur="0"/>
    </mc:Choice>
    <mc:Fallback>
      <p:transition/>
    </mc:Fallback>
  </mc:AlternateConten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矩形 12"/>
          <p:cNvSpPr/>
          <p:nvPr/>
        </p:nvSpPr>
        <p:spPr>
          <a:xfrm>
            <a:off x="1205" y="2239767"/>
            <a:ext cx="12206328" cy="2007034"/>
          </a:xfrm>
          <a:prstGeom prst="rect">
            <a:avLst/>
          </a:prstGeom>
          <a:solidFill>
            <a:schemeClr val="bg1">
              <a:alpha val="41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4" name="矩形 13"/>
          <p:cNvSpPr/>
          <p:nvPr/>
        </p:nvSpPr>
        <p:spPr>
          <a:xfrm>
            <a:off x="1" y="2365812"/>
            <a:ext cx="12207532" cy="1766190"/>
          </a:xfrm>
          <a:prstGeom prst="rect">
            <a:avLst/>
          </a:prstGeom>
          <a:solidFill>
            <a:srgbClr val="159470">
              <a:alpha val="84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5" name="TextBox 19"/>
          <p:cNvSpPr txBox="1"/>
          <p:nvPr/>
        </p:nvSpPr>
        <p:spPr>
          <a:xfrm>
            <a:off x="0" y="2874278"/>
            <a:ext cx="12207533" cy="684803"/>
          </a:xfrm>
          <a:prstGeom prst="rect">
            <a:avLst/>
          </a:prstGeom>
          <a:noFill/>
        </p:spPr>
        <p:txBody>
          <a:bodyPr wrap="square" lIns="68580" tIns="34290" rIns="68580" bIns="3429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000" b="1">
                <a:solidFill>
                  <a:schemeClr val="bg1"/>
                </a:solidFill>
                <a:latin typeface="方正姚体" panose="02010601030101010101" charset="-122"/>
                <a:ea typeface="方正姚体" panose="02010601030101010101" charset="-122"/>
                <a:cs typeface="方正姚体" panose="02010601030101010101" charset="-122"/>
                <a:sym typeface="+mn-ea"/>
              </a:rPr>
              <a:t>考点二　电势差和电场强度的关系</a:t>
            </a:r>
            <a:endParaRPr lang="en-US" altLang="zh-CN" sz="4000" b="1">
              <a:solidFill>
                <a:schemeClr val="bg1"/>
              </a:solidFill>
              <a:latin typeface="方正姚体" panose="02010601030101010101" charset="-122"/>
              <a:ea typeface="方正姚体" panose="02010601030101010101" charset="-122"/>
              <a:cs typeface="方正姚体" panose="02010601030101010101" charset="-122"/>
              <a:sym typeface="+mn-ea"/>
            </a:endParaRPr>
          </a:p>
        </p:txBody>
      </p:sp>
    </p:spTree>
  </p:cSld>
  <p:clrMapOvr>
    <a:masterClrMapping/>
  </p:clrMapOvr>
  <mc:AlternateContent>
    <mc:Choice xmlns:p14="http://schemas.microsoft.com/office/powerpoint/2010/main" Requires="p14">
      <p:transition p14:dur="0"/>
    </mc:Choice>
    <mc:Fallback>
      <p:transition/>
    </mc:Fallback>
  </mc:AlternateConten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
          <p:cNvGrpSpPr/>
          <p:nvPr/>
        </p:nvGrpSpPr>
        <p:grpSpPr>
          <a:xfrm>
            <a:off x="329275" y="31530"/>
            <a:ext cx="2915370" cy="593752"/>
            <a:chOff x="329275" y="961884"/>
            <a:chExt cx="1764000" cy="593752"/>
          </a:xfrm>
        </p:grpSpPr>
        <p:sp>
          <p:nvSpPr>
            <p:cNvPr id="3" name="Freeform 10"/>
            <p:cNvSpPr/>
            <p:nvPr/>
          </p:nvSpPr>
          <p:spPr bwMode="auto">
            <a:xfrm>
              <a:off x="329275" y="1327316"/>
              <a:ext cx="1764000" cy="192535"/>
            </a:xfrm>
            <a:prstGeom prst="roundRect">
              <a:avLst/>
            </a:prstGeom>
            <a:solidFill>
              <a:srgbClr val="00AEAD"/>
            </a:solidFill>
            <a:ln>
              <a:noFill/>
            </a:ln>
          </p:spPr>
          <p:txBody>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eaLnBrk="1" hangingPunct="1"/>
              <a:endParaRPr lang="zh-CN" altLang="en-US">
                <a:solidFill>
                  <a:srgbClr val="AFD7EC"/>
                </a:solidFill>
              </a:endParaRPr>
            </a:p>
          </p:txBody>
        </p:sp>
        <p:sp>
          <p:nvSpPr>
            <p:cNvPr id="4" name="矩形 3"/>
            <p:cNvSpPr>
              <a:spLocks noChangeAspect="1"/>
            </p:cNvSpPr>
            <p:nvPr/>
          </p:nvSpPr>
          <p:spPr>
            <a:xfrm>
              <a:off x="381000" y="961884"/>
              <a:ext cx="1712275" cy="59375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ct val="0"/>
                </a:spcAft>
                <a:tabLst>
                  <a:tab pos="1188085"/>
                  <a:tab pos="2163445"/>
                  <a:tab pos="3142615"/>
                  <a:tab pos="4190365"/>
                </a:tabLst>
              </a:pPr>
              <a:r>
                <a:rPr lang="zh-CN" altLang="en-US" sz="2800">
                  <a:latin typeface="Times New Roman" panose="02020603050405020304" pitchFamily="18" charset="0"/>
                  <a:ea typeface="黑体" panose="02010609060101010101" pitchFamily="49" charset="-122"/>
                  <a:cs typeface="Times New Roman" panose="02020603050405020304" pitchFamily="18" charset="0"/>
                </a:rPr>
                <a:t>强基础</a:t>
              </a:r>
              <a:r>
                <a:rPr lang="en-US" altLang="zh-CN" sz="2800">
                  <a:latin typeface="Times New Roman" panose="02020603050405020304" pitchFamily="18" charset="0"/>
                  <a:ea typeface="黑体" panose="02010609060101010101" pitchFamily="49" charset="-122"/>
                  <a:cs typeface="Times New Roman" panose="02020603050405020304" pitchFamily="18" charset="0"/>
                </a:rPr>
                <a:t>•</a:t>
              </a:r>
              <a:r>
                <a:rPr lang="zh-CN" altLang="en-US" sz="2800">
                  <a:latin typeface="Times New Roman" panose="02020603050405020304" pitchFamily="18" charset="0"/>
                  <a:ea typeface="黑体" panose="02010609060101010101" pitchFamily="49" charset="-122"/>
                  <a:cs typeface="Times New Roman" panose="02020603050405020304" pitchFamily="18" charset="0"/>
                </a:rPr>
                <a:t>固本增分</a:t>
              </a:r>
              <a:endParaRPr lang="zh-CN" altLang="en-US" sz="2800">
                <a:latin typeface="Times New Roman" panose="02020603050405020304" pitchFamily="18" charset="0"/>
                <a:ea typeface="黑体" panose="02010609060101010101" pitchFamily="49" charset="-122"/>
                <a:cs typeface="Times New Roman" panose="02020603050405020304" pitchFamily="18" charset="0"/>
              </a:endParaRPr>
            </a:p>
          </p:txBody>
        </p:sp>
      </p:grpSp>
      <p:sp>
        <p:nvSpPr>
          <p:cNvPr id="5" name="矩形 4"/>
          <p:cNvSpPr>
            <a:spLocks noChangeAspect="1"/>
          </p:cNvSpPr>
          <p:nvPr/>
        </p:nvSpPr>
        <p:spPr>
          <a:xfrm>
            <a:off x="381000" y="798903"/>
            <a:ext cx="11430000" cy="4573560"/>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ct val="0"/>
              </a:spcAft>
              <a:tabLst>
                <a:tab pos="1188085"/>
                <a:tab pos="2163445"/>
                <a:tab pos="3142615"/>
                <a:tab pos="4190365"/>
              </a:tabLst>
            </a:pPr>
            <a:r>
              <a:rPr lang="zh-CN" altLang="zh-CN" sz="2800">
                <a:solidFill>
                  <a:srgbClr val="000000"/>
                </a:solidFill>
                <a:latin typeface="Times New Roman" panose="02020603050405020304" pitchFamily="18" charset="0"/>
                <a:ea typeface="黑体" panose="02010609060101010101" pitchFamily="49" charset="-122"/>
                <a:cs typeface="Times New Roman" panose="02020603050405020304" pitchFamily="18" charset="0"/>
              </a:rPr>
              <a:t>一、电势差</a:t>
            </a:r>
            <a:endParaRPr lang="zh-CN" altLang="zh-CN" sz="2800">
              <a:solidFill>
                <a:srgbClr val="000000"/>
              </a:solidFill>
              <a:effectLst/>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sz="2800" b="1">
                <a:solidFill>
                  <a:srgbClr val="000000"/>
                </a:solidFill>
                <a:latin typeface="Times New Roman" panose="02020603050405020304" pitchFamily="18" charset="0"/>
                <a:cs typeface="Times New Roman" panose="02020603050405020304" pitchFamily="18" charset="0"/>
              </a:rPr>
              <a:t>1</a:t>
            </a:r>
            <a:r>
              <a:rPr lang="en-US" altLang="zh-CN" sz="2800" i="1">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定义</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电荷在电场中由一点</a:t>
            </a:r>
            <a:r>
              <a:rPr lang="en-US" altLang="zh-CN" sz="2800" i="1">
                <a:solidFill>
                  <a:srgbClr val="000000"/>
                </a:solidFill>
                <a:latin typeface="Times New Roman" panose="02020603050405020304" pitchFamily="18" charset="0"/>
                <a:cs typeface="Times New Roman" panose="02020603050405020304" pitchFamily="18" charset="0"/>
              </a:rPr>
              <a:t>A</a:t>
            </a:r>
            <a:r>
              <a:rPr lang="zh-CN" altLang="zh-CN" sz="2800">
                <a:solidFill>
                  <a:srgbClr val="000000"/>
                </a:solidFill>
                <a:latin typeface="Times New Roman" panose="02020603050405020304" pitchFamily="18" charset="0"/>
                <a:cs typeface="Times New Roman" panose="02020603050405020304" pitchFamily="18" charset="0"/>
              </a:rPr>
              <a:t>移到另一点</a:t>
            </a:r>
            <a:r>
              <a:rPr lang="en-US" altLang="zh-CN" sz="2800" i="1">
                <a:solidFill>
                  <a:srgbClr val="000000"/>
                </a:solidFill>
                <a:latin typeface="Times New Roman" panose="02020603050405020304" pitchFamily="18" charset="0"/>
                <a:cs typeface="Times New Roman" panose="02020603050405020304" pitchFamily="18" charset="0"/>
              </a:rPr>
              <a:t>B</a:t>
            </a:r>
            <a:r>
              <a:rPr lang="zh-CN" altLang="zh-CN" sz="2800">
                <a:solidFill>
                  <a:srgbClr val="000000"/>
                </a:solidFill>
                <a:latin typeface="Times New Roman" panose="02020603050405020304" pitchFamily="18" charset="0"/>
                <a:cs typeface="Times New Roman" panose="02020603050405020304" pitchFamily="18" charset="0"/>
              </a:rPr>
              <a:t>时</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i="1" u="sng">
                <a:solidFill>
                  <a:srgbClr val="000000"/>
                </a:solidFill>
                <a:uFill>
                  <a:solidFill>
                    <a:srgbClr val="000000"/>
                  </a:solidFill>
                </a:uFill>
                <a:latin typeface="Times New Roman" panose="02020603050405020304" pitchFamily="18" charset="0"/>
                <a:cs typeface="Times New Roman" panose="02020603050405020304" pitchFamily="18" charset="0"/>
              </a:rPr>
              <a:t>　　　　　　　</a:t>
            </a:r>
            <a:r>
              <a:rPr lang="zh-CN" altLang="zh-CN" sz="2800">
                <a:solidFill>
                  <a:srgbClr val="000000"/>
                </a:solidFill>
                <a:latin typeface="Times New Roman" panose="02020603050405020304" pitchFamily="18" charset="0"/>
                <a:cs typeface="Times New Roman" panose="02020603050405020304" pitchFamily="18" charset="0"/>
              </a:rPr>
              <a:t>与移动电荷的电荷量的比值。</a:t>
            </a:r>
            <a:r>
              <a:rPr lang="en-US" altLang="zh-CN" sz="2800">
                <a:solidFill>
                  <a:srgbClr val="000000"/>
                </a:solidFill>
                <a:latin typeface="Times New Roman" panose="02020603050405020304" pitchFamily="18" charset="0"/>
                <a:cs typeface="Times New Roman" panose="02020603050405020304" pitchFamily="18" charset="0"/>
              </a:rPr>
              <a:t> </a:t>
            </a:r>
            <a:endParaRPr lang="zh-CN" altLang="zh-CN" sz="2800">
              <a:solidFill>
                <a:srgbClr val="000000"/>
              </a:solidFill>
              <a:effectLst/>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sz="2800" b="1">
                <a:solidFill>
                  <a:srgbClr val="000000"/>
                </a:solidFill>
                <a:latin typeface="Times New Roman" panose="02020603050405020304" pitchFamily="18" charset="0"/>
                <a:cs typeface="Times New Roman" panose="02020603050405020304" pitchFamily="18" charset="0"/>
              </a:rPr>
              <a:t>2</a:t>
            </a:r>
            <a:r>
              <a:rPr lang="en-US" altLang="zh-CN" sz="2800" i="1">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公式</a:t>
            </a:r>
            <a:r>
              <a:rPr lang="en-US" altLang="zh-CN" sz="2800">
                <a:solidFill>
                  <a:srgbClr val="000000"/>
                </a:solidFill>
                <a:latin typeface="Times New Roman" panose="02020603050405020304" pitchFamily="18" charset="0"/>
                <a:cs typeface="Times New Roman" panose="02020603050405020304" pitchFamily="18" charset="0"/>
              </a:rPr>
              <a:t>:</a:t>
            </a:r>
            <a:r>
              <a:rPr lang="en-US" altLang="zh-CN" sz="2800" i="1">
                <a:solidFill>
                  <a:srgbClr val="000000"/>
                </a:solidFill>
                <a:latin typeface="Times New Roman" panose="02020603050405020304" pitchFamily="18" charset="0"/>
                <a:cs typeface="Times New Roman" panose="02020603050405020304" pitchFamily="18" charset="0"/>
              </a:rPr>
              <a:t>U</a:t>
            </a:r>
            <a:r>
              <a:rPr lang="en-US" altLang="zh-CN" sz="2800" i="1" baseline="-25000">
                <a:solidFill>
                  <a:srgbClr val="000000"/>
                </a:solidFill>
                <a:latin typeface="Times New Roman" panose="02020603050405020304" pitchFamily="18" charset="0"/>
                <a:cs typeface="Times New Roman" panose="02020603050405020304" pitchFamily="18" charset="0"/>
              </a:rPr>
              <a:t>AB</a:t>
            </a:r>
            <a:r>
              <a:rPr lang="en-US" altLang="zh-CN" sz="2800" i="1">
                <a:solidFill>
                  <a:srgbClr val="000000"/>
                </a:solidFill>
                <a:latin typeface="Times New Roman" panose="02020603050405020304" pitchFamily="18" charset="0"/>
                <a:cs typeface="Times New Roman" panose="02020603050405020304" pitchFamily="18" charset="0"/>
              </a:rPr>
              <a:t>=</a:t>
            </a:r>
            <a:r>
              <a:rPr lang="en-US" altLang="zh-CN" sz="2800" i="1">
                <a:solidFill>
                  <a:srgbClr val="000000"/>
                </a:solidFill>
                <a:effectLst/>
                <a:latin typeface="Times New Roman" panose="02020603050405020304" pitchFamily="18" charset="0"/>
                <a:ea typeface="Microsoft Yi Baiti" panose="03000500000000000000" pitchFamily="66" charset="0"/>
                <a:cs typeface="Times New Roman" panose="02020603050405020304" pitchFamily="18" charset="0"/>
              </a:rPr>
              <a:t>φ</a:t>
            </a:r>
            <a:r>
              <a:rPr lang="en-US" altLang="zh-CN" sz="2800" i="1" baseline="-25000">
                <a:solidFill>
                  <a:srgbClr val="000000"/>
                </a:solidFill>
                <a:latin typeface="Times New Roman" panose="02020603050405020304" pitchFamily="18" charset="0"/>
                <a:cs typeface="Times New Roman" panose="02020603050405020304" pitchFamily="18" charset="0"/>
              </a:rPr>
              <a:t>A</a:t>
            </a:r>
            <a:r>
              <a:rPr lang="en-US" altLang="zh-CN" sz="2800" i="1">
                <a:solidFill>
                  <a:srgbClr val="000000"/>
                </a:solidFill>
                <a:latin typeface="Times New Roman" panose="02020603050405020304" pitchFamily="18" charset="0"/>
                <a:cs typeface="Times New Roman" panose="02020603050405020304" pitchFamily="18" charset="0"/>
              </a:rPr>
              <a:t>-</a:t>
            </a:r>
            <a:r>
              <a:rPr lang="en-US" altLang="zh-CN" sz="2800" i="1">
                <a:solidFill>
                  <a:srgbClr val="000000"/>
                </a:solidFill>
                <a:effectLst/>
                <a:latin typeface="Times New Roman" panose="02020603050405020304" pitchFamily="18" charset="0"/>
                <a:ea typeface="Microsoft Yi Baiti" panose="03000500000000000000" pitchFamily="66" charset="0"/>
                <a:cs typeface="Times New Roman" panose="02020603050405020304" pitchFamily="18" charset="0"/>
              </a:rPr>
              <a:t>φ</a:t>
            </a:r>
            <a:r>
              <a:rPr lang="en-US" altLang="zh-CN" sz="2800" i="1" baseline="-25000">
                <a:solidFill>
                  <a:srgbClr val="000000"/>
                </a:solidFill>
                <a:latin typeface="Times New Roman" panose="02020603050405020304" pitchFamily="18" charset="0"/>
                <a:cs typeface="Times New Roman" panose="02020603050405020304" pitchFamily="18" charset="0"/>
              </a:rPr>
              <a:t>B</a:t>
            </a:r>
            <a:r>
              <a:rPr lang="en-US" altLang="zh-CN" sz="2800">
                <a:solidFill>
                  <a:srgbClr val="000000"/>
                </a:solidFill>
                <a:latin typeface="Times New Roman" panose="02020603050405020304" pitchFamily="18" charset="0"/>
                <a:cs typeface="Times New Roman" panose="02020603050405020304" pitchFamily="18" charset="0"/>
              </a:rPr>
              <a:t>,</a:t>
            </a:r>
            <a:r>
              <a:rPr lang="en-US" altLang="zh-CN" sz="2800" i="1">
                <a:solidFill>
                  <a:srgbClr val="000000"/>
                </a:solidFill>
                <a:latin typeface="Times New Roman" panose="02020603050405020304" pitchFamily="18" charset="0"/>
                <a:cs typeface="Times New Roman" panose="02020603050405020304" pitchFamily="18" charset="0"/>
              </a:rPr>
              <a:t>U</a:t>
            </a:r>
            <a:r>
              <a:rPr lang="en-US" altLang="zh-CN" sz="2800" i="1" baseline="-25000">
                <a:solidFill>
                  <a:srgbClr val="000000"/>
                </a:solidFill>
                <a:latin typeface="Times New Roman" panose="02020603050405020304" pitchFamily="18" charset="0"/>
                <a:cs typeface="Times New Roman" panose="02020603050405020304" pitchFamily="18" charset="0"/>
              </a:rPr>
              <a:t>AB</a:t>
            </a:r>
            <a:r>
              <a:rPr lang="en-US" altLang="zh-CN" sz="2800" i="1" smtClean="0">
                <a:solidFill>
                  <a:srgbClr val="000000"/>
                </a:solidFill>
                <a:latin typeface="Times New Roman" panose="02020603050405020304" pitchFamily="18" charset="0"/>
                <a:cs typeface="Times New Roman" panose="02020603050405020304" pitchFamily="18" charset="0"/>
              </a:rPr>
              <a:t>=       </a:t>
            </a:r>
            <a:r>
              <a:rPr lang="zh-CN" altLang="zh-CN" sz="2800" smtClean="0">
                <a:solidFill>
                  <a:srgbClr val="000000"/>
                </a:solidFill>
                <a:latin typeface="Times New Roman" panose="02020603050405020304" pitchFamily="18" charset="0"/>
                <a:cs typeface="Times New Roman" panose="02020603050405020304" pitchFamily="18" charset="0"/>
              </a:rPr>
              <a:t>。</a:t>
            </a:r>
            <a:endParaRPr lang="zh-CN" altLang="zh-CN" sz="2800">
              <a:solidFill>
                <a:srgbClr val="000000"/>
              </a:solidFill>
              <a:effectLst/>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zh-CN" altLang="zh-CN" sz="2800">
                <a:solidFill>
                  <a:srgbClr val="000000"/>
                </a:solidFill>
                <a:effectLst/>
                <a:latin typeface="Times New Roman" panose="02020603050405020304" pitchFamily="18" charset="0"/>
                <a:ea typeface="黑体" panose="02010609060101010101" pitchFamily="49" charset="-122"/>
                <a:cs typeface="Times New Roman" panose="02020603050405020304" pitchFamily="18" charset="0"/>
              </a:rPr>
              <a:t>二、匀强电场中电势差与电场强度的关系</a:t>
            </a:r>
            <a:endParaRPr lang="zh-CN" altLang="zh-CN" sz="2800">
              <a:solidFill>
                <a:srgbClr val="000000"/>
              </a:solidFill>
              <a:effectLst/>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sz="2800" b="1">
                <a:solidFill>
                  <a:srgbClr val="000000"/>
                </a:solidFill>
                <a:latin typeface="Times New Roman" panose="02020603050405020304" pitchFamily="18" charset="0"/>
                <a:cs typeface="Times New Roman" panose="02020603050405020304" pitchFamily="18" charset="0"/>
              </a:rPr>
              <a:t>1</a:t>
            </a:r>
            <a:r>
              <a:rPr lang="en-US" altLang="zh-CN" sz="2800" i="1">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电势差与电场强度的关系</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匀强电场中两点间的电势差等于电场强度与这两点沿</a:t>
            </a:r>
            <a:r>
              <a:rPr lang="zh-CN" altLang="zh-CN" sz="2800" i="1" u="sng">
                <a:solidFill>
                  <a:srgbClr val="000000"/>
                </a:solidFill>
                <a:uFill>
                  <a:solidFill>
                    <a:srgbClr val="000000"/>
                  </a:solidFill>
                </a:uFill>
                <a:latin typeface="Times New Roman" panose="02020603050405020304" pitchFamily="18" charset="0"/>
                <a:cs typeface="Times New Roman" panose="02020603050405020304" pitchFamily="18" charset="0"/>
              </a:rPr>
              <a:t>　　　　</a:t>
            </a:r>
            <a:r>
              <a:rPr lang="zh-CN" altLang="zh-CN" sz="2800">
                <a:solidFill>
                  <a:srgbClr val="000000"/>
                </a:solidFill>
                <a:latin typeface="Times New Roman" panose="02020603050405020304" pitchFamily="18" charset="0"/>
                <a:cs typeface="Times New Roman" panose="02020603050405020304" pitchFamily="18" charset="0"/>
              </a:rPr>
              <a:t>方向的距离的乘积。即</a:t>
            </a:r>
            <a:r>
              <a:rPr lang="en-US" altLang="zh-CN" sz="2800" i="1">
                <a:solidFill>
                  <a:srgbClr val="000000"/>
                </a:solidFill>
                <a:latin typeface="Times New Roman" panose="02020603050405020304" pitchFamily="18" charset="0"/>
                <a:cs typeface="Times New Roman" panose="02020603050405020304" pitchFamily="18" charset="0"/>
              </a:rPr>
              <a:t>U=Ed</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也可以写</a:t>
            </a:r>
            <a:r>
              <a:rPr lang="zh-CN" altLang="zh-CN" sz="2800" smtClean="0">
                <a:solidFill>
                  <a:srgbClr val="000000"/>
                </a:solidFill>
                <a:latin typeface="Times New Roman" panose="02020603050405020304" pitchFamily="18" charset="0"/>
                <a:cs typeface="Times New Roman" panose="02020603050405020304" pitchFamily="18" charset="0"/>
              </a:rPr>
              <a:t>作</a:t>
            </a:r>
            <a:r>
              <a:rPr lang="en-US" altLang="zh-CN" sz="2800" smtClean="0">
                <a:solidFill>
                  <a:srgbClr val="000000"/>
                </a:solidFill>
                <a:latin typeface="Times New Roman" panose="02020603050405020304" pitchFamily="18" charset="0"/>
                <a:cs typeface="Times New Roman" panose="02020603050405020304" pitchFamily="18" charset="0"/>
              </a:rPr>
              <a:t>         </a:t>
            </a:r>
            <a:r>
              <a:rPr lang="zh-CN" altLang="zh-CN" sz="2800" smtClean="0">
                <a:solidFill>
                  <a:srgbClr val="000000"/>
                </a:solidFill>
                <a:latin typeface="Times New Roman" panose="02020603050405020304" pitchFamily="18" charset="0"/>
                <a:cs typeface="Times New Roman" panose="02020603050405020304" pitchFamily="18" charset="0"/>
              </a:rPr>
              <a:t>。</a:t>
            </a:r>
            <a:r>
              <a:rPr lang="en-US" altLang="zh-CN" sz="2800">
                <a:solidFill>
                  <a:srgbClr val="000000"/>
                </a:solidFill>
                <a:latin typeface="Times New Roman" panose="02020603050405020304" pitchFamily="18" charset="0"/>
                <a:cs typeface="Times New Roman" panose="02020603050405020304" pitchFamily="18" charset="0"/>
              </a:rPr>
              <a:t> </a:t>
            </a:r>
            <a:endParaRPr lang="zh-CN" altLang="zh-CN" sz="2800">
              <a:solidFill>
                <a:srgbClr val="000000"/>
              </a:solidFill>
              <a:effectLst/>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sz="2800" b="1">
                <a:solidFill>
                  <a:srgbClr val="000000"/>
                </a:solidFill>
                <a:latin typeface="Times New Roman" panose="02020603050405020304" pitchFamily="18" charset="0"/>
                <a:cs typeface="Times New Roman" panose="02020603050405020304" pitchFamily="18" charset="0"/>
              </a:rPr>
              <a:t>2</a:t>
            </a:r>
            <a:r>
              <a:rPr lang="en-US" altLang="zh-CN" sz="2800" i="1">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公式</a:t>
            </a:r>
            <a:r>
              <a:rPr lang="en-US" altLang="zh-CN" sz="2800" i="1">
                <a:solidFill>
                  <a:srgbClr val="000000"/>
                </a:solidFill>
                <a:latin typeface="Times New Roman" panose="02020603050405020304" pitchFamily="18" charset="0"/>
                <a:cs typeface="Times New Roman" panose="02020603050405020304" pitchFamily="18" charset="0"/>
              </a:rPr>
              <a:t>U=Ed</a:t>
            </a:r>
            <a:r>
              <a:rPr lang="zh-CN" altLang="zh-CN" sz="2800">
                <a:solidFill>
                  <a:srgbClr val="000000"/>
                </a:solidFill>
                <a:latin typeface="Times New Roman" panose="02020603050405020304" pitchFamily="18" charset="0"/>
                <a:cs typeface="Times New Roman" panose="02020603050405020304" pitchFamily="18" charset="0"/>
              </a:rPr>
              <a:t>的适用范围</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匀强电场。</a:t>
            </a:r>
            <a:endParaRPr lang="zh-CN" altLang="zh-CN" sz="2800">
              <a:solidFill>
                <a:srgbClr val="000000"/>
              </a:solidFill>
              <a:effectLst/>
              <a:latin typeface="NEU-BZ-S92"/>
              <a:ea typeface="方正书宋_GBK" panose="03000509000000000000" pitchFamily="65" charset="-122"/>
              <a:cs typeface="Times New Roman" panose="02020603050405020304" pitchFamily="18" charset="0"/>
            </a:endParaRPr>
          </a:p>
        </p:txBody>
      </p:sp>
      <p:graphicFrame>
        <p:nvGraphicFramePr>
          <p:cNvPr id="6" name="对象 5"/>
          <p:cNvGraphicFramePr>
            <a:graphicFrameLocks noChangeAspect="1"/>
          </p:cNvGraphicFramePr>
          <p:nvPr/>
        </p:nvGraphicFramePr>
        <p:xfrm>
          <a:off x="3876338" y="2387257"/>
          <a:ext cx="876405" cy="816054"/>
        </p:xfrm>
        <a:graphic>
          <a:graphicData uri="http://schemas.openxmlformats.org/presentationml/2006/ole">
            <mc:AlternateContent>
              <mc:Choice xmlns:v="urn:schemas-microsoft-com:vml" Requires="v">
                <p:oleObj spid="_x0000_s1043" name="文档" r:id="rId2" imgW="437515" imgH="399415" progId="Word.Document.12">
                  <p:embed/>
                </p:oleObj>
              </mc:Choice>
              <mc:Fallback>
                <p:oleObj name="文档" r:id="rId2" imgW="437515" imgH="399415" progId="Word.Document.12">
                  <p:embed/>
                  <p:pic>
                    <p:nvPicPr>
                      <p:cNvPr id="0" name="OLE substitute image"/>
                      <p:cNvPicPr/>
                      <p:nvPr/>
                    </p:nvPicPr>
                    <p:blipFill>
                      <a:blip r:embed="rId3"/>
                      <a:stretch>
                        <a:fillRect/>
                      </a:stretch>
                    </p:blipFill>
                    <p:spPr>
                      <a:xfrm>
                        <a:off x="3876338" y="2387257"/>
                        <a:ext cx="876405" cy="816054"/>
                      </a:xfrm>
                      <a:prstGeom prst="rect">
                        <a:avLst/>
                      </a:prstGeom>
                    </p:spPr>
                  </p:pic>
                </p:oleObj>
              </mc:Fallback>
            </mc:AlternateContent>
          </a:graphicData>
        </a:graphic>
      </p:graphicFrame>
      <p:graphicFrame>
        <p:nvGraphicFramePr>
          <p:cNvPr id="7" name="对象 6"/>
          <p:cNvGraphicFramePr>
            <a:graphicFrameLocks noChangeAspect="1"/>
          </p:cNvGraphicFramePr>
          <p:nvPr/>
        </p:nvGraphicFramePr>
        <p:xfrm>
          <a:off x="9689743" y="3962261"/>
          <a:ext cx="1268413" cy="987425"/>
        </p:xfrm>
        <a:graphic>
          <a:graphicData uri="http://schemas.openxmlformats.org/presentationml/2006/ole">
            <mc:AlternateContent>
              <mc:Choice xmlns:v="urn:schemas-microsoft-com:vml" Requires="v">
                <p:oleObj spid="_x0000_s1044" name="文档" r:id="rId4" imgW="520065" imgH="397510" progId="Word.Document.12">
                  <p:embed/>
                </p:oleObj>
              </mc:Choice>
              <mc:Fallback>
                <p:oleObj name="文档" r:id="rId4" imgW="520065" imgH="397510" progId="Word.Document.12">
                  <p:embed/>
                  <p:pic>
                    <p:nvPicPr>
                      <p:cNvPr id="0" name="OLE substitute image"/>
                      <p:cNvPicPr/>
                      <p:nvPr/>
                    </p:nvPicPr>
                    <p:blipFill>
                      <a:blip r:embed="rId5"/>
                      <a:stretch>
                        <a:fillRect/>
                      </a:stretch>
                    </p:blipFill>
                    <p:spPr>
                      <a:xfrm>
                        <a:off x="9689743" y="3962261"/>
                        <a:ext cx="1268413" cy="987425"/>
                      </a:xfrm>
                      <a:prstGeom prst="rect">
                        <a:avLst/>
                      </a:prstGeom>
                    </p:spPr>
                  </p:pic>
                </p:oleObj>
              </mc:Fallback>
            </mc:AlternateContent>
          </a:graphicData>
        </a:graphic>
      </p:graphicFrame>
      <p:sp>
        <p:nvSpPr>
          <p:cNvPr id="8" name="矩形 7"/>
          <p:cNvSpPr/>
          <p:nvPr/>
        </p:nvSpPr>
        <p:spPr>
          <a:xfrm>
            <a:off x="7550732" y="1402325"/>
            <a:ext cx="1980029" cy="52322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rgbClr val="FF0000"/>
                </a:solidFill>
                <a:latin typeface="Times New Roman" panose="02020603050405020304" pitchFamily="18" charset="0"/>
              </a:rPr>
              <a:t>静电力做功</a:t>
            </a:r>
            <a:endParaRPr lang="zh-CN" altLang="en-US" sz="2800"/>
          </a:p>
        </p:txBody>
      </p:sp>
      <p:sp>
        <p:nvSpPr>
          <p:cNvPr id="9" name="矩形 8"/>
          <p:cNvSpPr/>
          <p:nvPr/>
        </p:nvSpPr>
        <p:spPr>
          <a:xfrm>
            <a:off x="1982761" y="4153267"/>
            <a:ext cx="1261884" cy="52322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rgbClr val="FF0000"/>
                </a:solidFill>
                <a:latin typeface="Times New Roman" panose="02020603050405020304" pitchFamily="18" charset="0"/>
              </a:rPr>
              <a:t>电场线</a:t>
            </a:r>
            <a:endParaRPr lang="zh-CN" altLang="en-US" sz="2800"/>
          </a:p>
        </p:txBody>
      </p:sp>
    </p:spTree>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4" presetClass="entr" presetSubtype="10" dur="50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randombar(horizontal)">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clrChange>
              <a:clrFrom>
                <a:srgbClr val="FFFFFF"/>
              </a:clrFrom>
              <a:clrTo>
                <a:srgbClr val="FFFFFF">
                  <a:alpha val="0"/>
                </a:srgbClr>
              </a:clrTo>
            </a:clrChange>
          </a:blip>
          <a:stretch>
            <a:fillRect/>
          </a:stretch>
        </p:blipFill>
        <p:spPr>
          <a:xfrm>
            <a:off x="1314450" y="1286250"/>
            <a:ext cx="9563100" cy="3381375"/>
          </a:xfrm>
          <a:prstGeom prst="rect">
            <a:avLst/>
          </a:prstGeom>
        </p:spPr>
      </p:pic>
      <p:sp>
        <p:nvSpPr>
          <p:cNvPr id="3" name="矩形 2"/>
          <p:cNvSpPr>
            <a:spLocks noChangeAspect="1"/>
          </p:cNvSpPr>
          <p:nvPr/>
        </p:nvSpPr>
        <p:spPr>
          <a:xfrm>
            <a:off x="9777410" y="2576246"/>
            <a:ext cx="474128" cy="52322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a:solidFill>
                  <a:srgbClr val="FF0000"/>
                </a:solidFill>
                <a:latin typeface="Times New Roman" panose="02020603050405020304" pitchFamily="18" charset="0"/>
              </a:rPr>
              <a:t>×</a:t>
            </a:r>
            <a:endParaRPr lang="zh-CN" altLang="en-US" sz="2800"/>
          </a:p>
        </p:txBody>
      </p:sp>
      <p:sp>
        <p:nvSpPr>
          <p:cNvPr id="4" name="矩形 3"/>
          <p:cNvSpPr>
            <a:spLocks noChangeAspect="1"/>
          </p:cNvSpPr>
          <p:nvPr/>
        </p:nvSpPr>
        <p:spPr>
          <a:xfrm>
            <a:off x="9777410" y="3963258"/>
            <a:ext cx="474128" cy="52322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a:solidFill>
                  <a:srgbClr val="FF0000"/>
                </a:solidFill>
                <a:latin typeface="Times New Roman" panose="02020603050405020304" pitchFamily="18" charset="0"/>
              </a:rPr>
              <a:t>×</a:t>
            </a:r>
            <a:endParaRPr lang="zh-CN" altLang="en-US" sz="2800"/>
          </a:p>
        </p:txBody>
      </p:sp>
    </p:spTree>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4" presetClass="entr" presetSubtype="10" dur="50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randombar(horizont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
          <p:cNvGrpSpPr/>
          <p:nvPr/>
        </p:nvGrpSpPr>
        <p:grpSpPr>
          <a:xfrm>
            <a:off x="329275" y="31530"/>
            <a:ext cx="2915370" cy="593752"/>
            <a:chOff x="329275" y="961884"/>
            <a:chExt cx="1764000" cy="593752"/>
          </a:xfrm>
        </p:grpSpPr>
        <p:sp>
          <p:nvSpPr>
            <p:cNvPr id="3" name="Freeform 10"/>
            <p:cNvSpPr/>
            <p:nvPr/>
          </p:nvSpPr>
          <p:spPr bwMode="auto">
            <a:xfrm>
              <a:off x="329275" y="1327316"/>
              <a:ext cx="1764000" cy="192535"/>
            </a:xfrm>
            <a:prstGeom prst="roundRect">
              <a:avLst/>
            </a:prstGeom>
            <a:solidFill>
              <a:srgbClr val="00AEAD"/>
            </a:solidFill>
            <a:ln>
              <a:noFill/>
            </a:ln>
          </p:spPr>
          <p:txBody>
            <a:bodyPr/>
            <a:lstStyle>
              <a:defPPr>
                <a:defRPr lang="zh-CN"/>
              </a:defPPr>
              <a:lvl1pPr marL="0" algn="l" defTabSz="914400" rtl="0" eaLnBrk="0" latinLnBrk="0" hangingPunct="0">
                <a:defRPr sz="1800"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1800" kern="1200">
                  <a:solidFill>
                    <a:schemeClr val="tx1"/>
                  </a:solidFill>
                  <a:latin typeface="Arial" pitchFamily="34" charset="0"/>
                  <a:ea typeface="宋体" panose="02010600030101010101" pitchFamily="2" charset="-122"/>
                  <a:cs typeface="+mn-cs"/>
                </a:defRPr>
              </a:lvl9pPr>
            </a:lstStyle>
            <a:p>
              <a:pPr eaLnBrk="1" hangingPunct="1"/>
              <a:endParaRPr lang="zh-CN" altLang="en-US">
                <a:solidFill>
                  <a:srgbClr val="AFD7EC"/>
                </a:solidFill>
              </a:endParaRPr>
            </a:p>
          </p:txBody>
        </p:sp>
        <p:sp>
          <p:nvSpPr>
            <p:cNvPr id="4" name="矩形 3"/>
            <p:cNvSpPr>
              <a:spLocks noChangeAspect="1"/>
            </p:cNvSpPr>
            <p:nvPr/>
          </p:nvSpPr>
          <p:spPr>
            <a:xfrm>
              <a:off x="381000" y="961884"/>
              <a:ext cx="1712275" cy="593752"/>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ct val="0"/>
                </a:spcAft>
                <a:tabLst>
                  <a:tab pos="1188085"/>
                  <a:tab pos="2163445"/>
                  <a:tab pos="3142615"/>
                  <a:tab pos="4190365"/>
                </a:tabLst>
              </a:pPr>
              <a:r>
                <a:rPr lang="zh-CN" altLang="en-US" sz="2800">
                  <a:latin typeface="Times New Roman" panose="02020603050405020304" pitchFamily="18" charset="0"/>
                  <a:ea typeface="黑体" panose="02010609060101010101" pitchFamily="49" charset="-122"/>
                  <a:cs typeface="Times New Roman" panose="02020603050405020304" pitchFamily="18" charset="0"/>
                </a:rPr>
                <a:t>研考点</a:t>
              </a:r>
              <a:r>
                <a:rPr lang="en-US" altLang="zh-CN" sz="2800">
                  <a:latin typeface="Times New Roman" panose="02020603050405020304" pitchFamily="18" charset="0"/>
                  <a:ea typeface="黑体" panose="02010609060101010101" pitchFamily="49" charset="-122"/>
                  <a:cs typeface="Times New Roman" panose="02020603050405020304" pitchFamily="18" charset="0"/>
                </a:rPr>
                <a:t>•</a:t>
              </a:r>
              <a:r>
                <a:rPr lang="zh-CN" altLang="en-US" sz="2800">
                  <a:latin typeface="Times New Roman" panose="02020603050405020304" pitchFamily="18" charset="0"/>
                  <a:ea typeface="黑体" panose="02010609060101010101" pitchFamily="49" charset="-122"/>
                  <a:cs typeface="Times New Roman" panose="02020603050405020304" pitchFamily="18" charset="0"/>
                </a:rPr>
                <a:t>精准突破</a:t>
              </a:r>
              <a:endParaRPr lang="zh-CN" altLang="en-US" sz="2800">
                <a:latin typeface="Times New Roman" panose="02020603050405020304" pitchFamily="18" charset="0"/>
                <a:ea typeface="黑体" panose="02010609060101010101" pitchFamily="49" charset="-122"/>
                <a:cs typeface="Times New Roman" panose="02020603050405020304" pitchFamily="18" charset="0"/>
              </a:endParaRPr>
            </a:p>
          </p:txBody>
        </p:sp>
      </p:grpSp>
      <p:sp>
        <p:nvSpPr>
          <p:cNvPr id="5" name="矩形 4"/>
          <p:cNvSpPr>
            <a:spLocks noChangeAspect="1"/>
          </p:cNvSpPr>
          <p:nvPr/>
        </p:nvSpPr>
        <p:spPr>
          <a:xfrm>
            <a:off x="381000" y="954929"/>
            <a:ext cx="11430000" cy="1772793"/>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ct val="0"/>
              </a:spcAft>
              <a:tabLst>
                <a:tab pos="1188085"/>
                <a:tab pos="2163445"/>
                <a:tab pos="3142615"/>
                <a:tab pos="4190365"/>
              </a:tabLst>
            </a:pPr>
            <a:r>
              <a:rPr lang="en-US" altLang="zh-CN" sz="2800" b="1">
                <a:solidFill>
                  <a:srgbClr val="000000"/>
                </a:solidFill>
                <a:latin typeface="Times New Roman" panose="02020603050405020304" pitchFamily="18" charset="0"/>
                <a:cs typeface="Times New Roman" panose="02020603050405020304" pitchFamily="18" charset="0"/>
              </a:rPr>
              <a:t>1</a:t>
            </a:r>
            <a:r>
              <a:rPr lang="en-US" altLang="zh-CN" sz="2800" i="1">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effectLst/>
                <a:latin typeface="Times New Roman" panose="02020603050405020304" pitchFamily="18" charset="0"/>
                <a:ea typeface="黑体" panose="02010609060101010101" pitchFamily="49" charset="-122"/>
                <a:cs typeface="Times New Roman" panose="02020603050405020304" pitchFamily="18" charset="0"/>
              </a:rPr>
              <a:t>两个推论</a:t>
            </a:r>
            <a:endParaRPr lang="zh-CN" altLang="zh-CN" sz="2800">
              <a:solidFill>
                <a:srgbClr val="000000"/>
              </a:solidFill>
              <a:effectLst/>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sz="2800">
                <a:solidFill>
                  <a:srgbClr val="000000"/>
                </a:solidFill>
                <a:latin typeface="Times New Roman" panose="02020603050405020304" pitchFamily="18" charset="0"/>
                <a:cs typeface="Times New Roman" panose="02020603050405020304" pitchFamily="18" charset="0"/>
              </a:rPr>
              <a:t>(1)</a:t>
            </a:r>
            <a:r>
              <a:rPr lang="zh-CN" altLang="zh-CN" sz="2800">
                <a:solidFill>
                  <a:srgbClr val="000000"/>
                </a:solidFill>
                <a:latin typeface="Times New Roman" panose="02020603050405020304" pitchFamily="18" charset="0"/>
                <a:cs typeface="Times New Roman" panose="02020603050405020304" pitchFamily="18" charset="0"/>
              </a:rPr>
              <a:t>如图甲所示</a:t>
            </a:r>
            <a:r>
              <a:rPr lang="en-US" altLang="zh-CN" sz="2800">
                <a:solidFill>
                  <a:srgbClr val="000000"/>
                </a:solidFill>
                <a:latin typeface="Times New Roman" panose="02020603050405020304" pitchFamily="18" charset="0"/>
                <a:cs typeface="Times New Roman" panose="02020603050405020304" pitchFamily="18" charset="0"/>
              </a:rPr>
              <a:t>,</a:t>
            </a:r>
            <a:r>
              <a:rPr lang="en-US" altLang="zh-CN" sz="2800" i="1">
                <a:solidFill>
                  <a:srgbClr val="000000"/>
                </a:solidFill>
                <a:latin typeface="Times New Roman" panose="02020603050405020304" pitchFamily="18" charset="0"/>
                <a:cs typeface="Times New Roman" panose="02020603050405020304" pitchFamily="18" charset="0"/>
              </a:rPr>
              <a:t>C</a:t>
            </a:r>
            <a:r>
              <a:rPr lang="zh-CN" altLang="zh-CN" sz="2800">
                <a:solidFill>
                  <a:srgbClr val="000000"/>
                </a:solidFill>
                <a:latin typeface="Times New Roman" panose="02020603050405020304" pitchFamily="18" charset="0"/>
                <a:cs typeface="Times New Roman" panose="02020603050405020304" pitchFamily="18" charset="0"/>
              </a:rPr>
              <a:t>点为线段</a:t>
            </a:r>
            <a:r>
              <a:rPr lang="en-US" altLang="zh-CN" sz="2800" i="1">
                <a:solidFill>
                  <a:srgbClr val="000000"/>
                </a:solidFill>
                <a:latin typeface="Times New Roman" panose="02020603050405020304" pitchFamily="18" charset="0"/>
                <a:cs typeface="Times New Roman" panose="02020603050405020304" pitchFamily="18" charset="0"/>
              </a:rPr>
              <a:t>AB</a:t>
            </a:r>
            <a:r>
              <a:rPr lang="zh-CN" altLang="zh-CN" sz="2800">
                <a:solidFill>
                  <a:srgbClr val="000000"/>
                </a:solidFill>
                <a:latin typeface="Times New Roman" panose="02020603050405020304" pitchFamily="18" charset="0"/>
                <a:cs typeface="Times New Roman" panose="02020603050405020304" pitchFamily="18" charset="0"/>
              </a:rPr>
              <a:t>的中点</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则</a:t>
            </a:r>
            <a:r>
              <a:rPr lang="zh-CN" altLang="zh-CN" sz="2800" smtClean="0">
                <a:solidFill>
                  <a:srgbClr val="000000"/>
                </a:solidFill>
                <a:latin typeface="Times New Roman" panose="02020603050405020304" pitchFamily="18" charset="0"/>
                <a:cs typeface="Times New Roman" panose="02020603050405020304" pitchFamily="18" charset="0"/>
              </a:rPr>
              <a:t>有</a:t>
            </a:r>
            <a:endParaRPr lang="zh-CN" altLang="zh-CN" sz="2800">
              <a:solidFill>
                <a:srgbClr val="000000"/>
              </a:solidFill>
              <a:effectLst/>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sz="2800">
                <a:solidFill>
                  <a:srgbClr val="000000"/>
                </a:solidFill>
                <a:latin typeface="Times New Roman" panose="02020603050405020304" pitchFamily="18" charset="0"/>
                <a:cs typeface="Times New Roman" panose="02020603050405020304" pitchFamily="18" charset="0"/>
              </a:rPr>
              <a:t>(2)</a:t>
            </a:r>
            <a:r>
              <a:rPr lang="zh-CN" altLang="zh-CN" sz="2800">
                <a:solidFill>
                  <a:srgbClr val="000000"/>
                </a:solidFill>
                <a:latin typeface="Times New Roman" panose="02020603050405020304" pitchFamily="18" charset="0"/>
                <a:cs typeface="Times New Roman" panose="02020603050405020304" pitchFamily="18" charset="0"/>
              </a:rPr>
              <a:t>如图乙所示</a:t>
            </a:r>
            <a:r>
              <a:rPr lang="en-US" altLang="zh-CN" sz="2800">
                <a:solidFill>
                  <a:srgbClr val="000000"/>
                </a:solidFill>
                <a:latin typeface="Times New Roman" panose="02020603050405020304" pitchFamily="18" charset="0"/>
                <a:cs typeface="Times New Roman" panose="02020603050405020304" pitchFamily="18" charset="0"/>
              </a:rPr>
              <a:t>,</a:t>
            </a:r>
            <a:r>
              <a:rPr lang="en-US" altLang="zh-CN" sz="2800" i="1">
                <a:solidFill>
                  <a:srgbClr val="000000"/>
                </a:solidFill>
                <a:latin typeface="Times New Roman" panose="02020603050405020304" pitchFamily="18" charset="0"/>
                <a:cs typeface="Times New Roman" panose="02020603050405020304" pitchFamily="18" charset="0"/>
              </a:rPr>
              <a:t>AB</a:t>
            </a:r>
            <a:r>
              <a:rPr lang="zh-CN" altLang="zh-CN" sz="2800">
                <a:solidFill>
                  <a:srgbClr val="000000"/>
                </a:solidFill>
                <a:latin typeface="NEU-BZ-S92"/>
                <a:cs typeface="宋体" panose="02010600030101010101" pitchFamily="2" charset="-122"/>
              </a:rPr>
              <a:t>∥</a:t>
            </a:r>
            <a:r>
              <a:rPr lang="en-US" altLang="zh-CN" sz="2800" i="1">
                <a:solidFill>
                  <a:srgbClr val="000000"/>
                </a:solidFill>
                <a:latin typeface="Times New Roman" panose="02020603050405020304" pitchFamily="18" charset="0"/>
                <a:cs typeface="Times New Roman" panose="02020603050405020304" pitchFamily="18" charset="0"/>
              </a:rPr>
              <a:t>CD</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且</a:t>
            </a:r>
            <a:r>
              <a:rPr lang="en-US" altLang="zh-CN" sz="2800" i="1">
                <a:solidFill>
                  <a:srgbClr val="000000"/>
                </a:solidFill>
                <a:latin typeface="Times New Roman" panose="02020603050405020304" pitchFamily="18" charset="0"/>
                <a:cs typeface="Times New Roman" panose="02020603050405020304" pitchFamily="18" charset="0"/>
              </a:rPr>
              <a:t>AB=CD</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则</a:t>
            </a:r>
            <a:r>
              <a:rPr lang="en-US" altLang="zh-CN" sz="2800" i="1">
                <a:solidFill>
                  <a:srgbClr val="000000"/>
                </a:solidFill>
                <a:latin typeface="Times New Roman" panose="02020603050405020304" pitchFamily="18" charset="0"/>
                <a:cs typeface="Times New Roman" panose="02020603050405020304" pitchFamily="18" charset="0"/>
              </a:rPr>
              <a:t>U</a:t>
            </a:r>
            <a:r>
              <a:rPr lang="en-US" altLang="zh-CN" sz="2800" i="1" baseline="-25000">
                <a:solidFill>
                  <a:srgbClr val="000000"/>
                </a:solidFill>
                <a:latin typeface="Times New Roman" panose="02020603050405020304" pitchFamily="18" charset="0"/>
                <a:cs typeface="Times New Roman" panose="02020603050405020304" pitchFamily="18" charset="0"/>
              </a:rPr>
              <a:t>AB</a:t>
            </a:r>
            <a:r>
              <a:rPr lang="en-US" altLang="zh-CN" sz="2800" i="1">
                <a:solidFill>
                  <a:srgbClr val="000000"/>
                </a:solidFill>
                <a:latin typeface="Times New Roman" panose="02020603050405020304" pitchFamily="18" charset="0"/>
                <a:cs typeface="Times New Roman" panose="02020603050405020304" pitchFamily="18" charset="0"/>
              </a:rPr>
              <a:t>=U</a:t>
            </a:r>
            <a:r>
              <a:rPr lang="en-US" altLang="zh-CN" sz="2800" i="1" baseline="-25000">
                <a:solidFill>
                  <a:srgbClr val="000000"/>
                </a:solidFill>
                <a:latin typeface="Times New Roman" panose="02020603050405020304" pitchFamily="18" charset="0"/>
                <a:cs typeface="Times New Roman" panose="02020603050405020304" pitchFamily="18" charset="0"/>
              </a:rPr>
              <a:t>CD</a:t>
            </a:r>
            <a:r>
              <a:rPr lang="zh-CN" altLang="zh-CN" sz="2800">
                <a:solidFill>
                  <a:srgbClr val="000000"/>
                </a:solidFill>
                <a:latin typeface="Times New Roman" panose="02020603050405020304" pitchFamily="18" charset="0"/>
                <a:cs typeface="Times New Roman" panose="02020603050405020304" pitchFamily="18" charset="0"/>
              </a:rPr>
              <a:t>。</a:t>
            </a:r>
            <a:endParaRPr lang="zh-CN" altLang="zh-CN" sz="2800">
              <a:solidFill>
                <a:srgbClr val="000000"/>
              </a:solidFill>
              <a:effectLst/>
              <a:latin typeface="NEU-BZ-S92"/>
              <a:ea typeface="方正书宋_GBK" panose="03000509000000000000" pitchFamily="65" charset="-122"/>
              <a:cs typeface="Times New Roman" panose="02020603050405020304" pitchFamily="18" charset="0"/>
            </a:endParaRPr>
          </a:p>
        </p:txBody>
      </p:sp>
      <p:graphicFrame>
        <p:nvGraphicFramePr>
          <p:cNvPr id="6" name="对象 5"/>
          <p:cNvGraphicFramePr>
            <a:graphicFrameLocks noChangeAspect="1"/>
          </p:cNvGraphicFramePr>
          <p:nvPr/>
        </p:nvGraphicFramePr>
        <p:xfrm>
          <a:off x="6792431" y="1327064"/>
          <a:ext cx="2487613" cy="987425"/>
        </p:xfrm>
        <a:graphic>
          <a:graphicData uri="http://schemas.openxmlformats.org/presentationml/2006/ole">
            <mc:AlternateContent>
              <mc:Choice xmlns:v="urn:schemas-microsoft-com:vml" Requires="v">
                <p:oleObj spid="_x0000_s1045" name="文档" r:id="rId2" imgW="1012190" imgH="400050" progId="Word.Document.12">
                  <p:embed/>
                </p:oleObj>
              </mc:Choice>
              <mc:Fallback>
                <p:oleObj name="文档" r:id="rId2" imgW="1012190" imgH="400050" progId="Word.Document.12">
                  <p:embed/>
                  <p:pic>
                    <p:nvPicPr>
                      <p:cNvPr id="0" name="OLE substitute image"/>
                      <p:cNvPicPr/>
                      <p:nvPr/>
                    </p:nvPicPr>
                    <p:blipFill>
                      <a:blip r:embed="rId3"/>
                      <a:stretch>
                        <a:fillRect/>
                      </a:stretch>
                    </p:blipFill>
                    <p:spPr>
                      <a:xfrm>
                        <a:off x="6792431" y="1327064"/>
                        <a:ext cx="2487613" cy="987425"/>
                      </a:xfrm>
                      <a:prstGeom prst="rect">
                        <a:avLst/>
                      </a:prstGeom>
                    </p:spPr>
                  </p:pic>
                </p:oleObj>
              </mc:Fallback>
            </mc:AlternateContent>
          </a:graphicData>
        </a:graphic>
      </p:graphicFrame>
      <p:pic>
        <p:nvPicPr>
          <p:cNvPr id="7" name="图片 6" descr="id:2147494099;FounderCES"/>
          <p:cNvPicPr/>
          <p:nvPr/>
        </p:nvPicPr>
        <p:blipFill>
          <a:blip r:embed="rId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3922640" y="2964816"/>
            <a:ext cx="5447391" cy="2024946"/>
          </a:xfrm>
          <a:prstGeom prst="rect">
            <a:avLst/>
          </a:prstGeom>
        </p:spPr>
      </p:pic>
    </p:spTree>
  </p:cSld>
  <p:clrMapOvr>
    <a:masterClrMapping/>
  </p:clrMapOvr>
  <mc:AlternateContent>
    <mc:Choice xmlns:p14="http://schemas.microsoft.com/office/powerpoint/2010/main" Requires="p14">
      <p:transition p14:dur="0"/>
    </mc:Choice>
    <mc:Fallback>
      <p:transition/>
    </mc:Fallback>
  </mc:AlternateConten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a:spLocks noChangeAspect="1"/>
          </p:cNvSpPr>
          <p:nvPr/>
        </p:nvSpPr>
        <p:spPr>
          <a:xfrm>
            <a:off x="381000" y="483934"/>
            <a:ext cx="11430000" cy="5305363"/>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Aft>
                <a:spcPct val="0"/>
              </a:spcAft>
              <a:tabLst>
                <a:tab pos="1188085"/>
                <a:tab pos="2163445"/>
                <a:tab pos="3142615"/>
                <a:tab pos="4190365"/>
              </a:tabLst>
            </a:pPr>
            <a:r>
              <a:rPr lang="en-US" altLang="zh-CN" sz="2800" b="1">
                <a:solidFill>
                  <a:srgbClr val="000000"/>
                </a:solidFill>
                <a:latin typeface="Times New Roman" panose="02020603050405020304" pitchFamily="18" charset="0"/>
                <a:cs typeface="Times New Roman" panose="02020603050405020304" pitchFamily="18" charset="0"/>
              </a:rPr>
              <a:t>2</a:t>
            </a:r>
            <a:r>
              <a:rPr lang="en-US" altLang="zh-CN" sz="2800" i="1">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effectLst/>
                <a:latin typeface="Times New Roman" panose="02020603050405020304" pitchFamily="18" charset="0"/>
                <a:ea typeface="黑体" panose="02010609060101010101" pitchFamily="49" charset="-122"/>
                <a:cs typeface="Times New Roman" panose="02020603050405020304" pitchFamily="18" charset="0"/>
              </a:rPr>
              <a:t>三点妙用</a:t>
            </a:r>
            <a:endParaRPr lang="zh-CN" altLang="zh-CN" sz="2800">
              <a:solidFill>
                <a:srgbClr val="000000"/>
              </a:solidFill>
              <a:effectLst/>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sz="2800">
                <a:solidFill>
                  <a:srgbClr val="000000"/>
                </a:solidFill>
                <a:latin typeface="Times New Roman" panose="02020603050405020304" pitchFamily="18" charset="0"/>
                <a:cs typeface="Times New Roman" panose="02020603050405020304" pitchFamily="18" charset="0"/>
              </a:rPr>
              <a:t>(1)</a:t>
            </a:r>
            <a:r>
              <a:rPr lang="zh-CN" altLang="zh-CN" sz="2800">
                <a:solidFill>
                  <a:srgbClr val="000000"/>
                </a:solidFill>
                <a:latin typeface="Times New Roman" panose="02020603050405020304" pitchFamily="18" charset="0"/>
                <a:cs typeface="Times New Roman" panose="02020603050405020304" pitchFamily="18" charset="0"/>
              </a:rPr>
              <a:t>解释等差等势面的疏密与电场强度大小的关系。当电势差</a:t>
            </a:r>
            <a:r>
              <a:rPr lang="en-US" altLang="zh-CN" sz="2800" i="1">
                <a:solidFill>
                  <a:srgbClr val="000000"/>
                </a:solidFill>
                <a:latin typeface="Times New Roman" panose="02020603050405020304" pitchFamily="18" charset="0"/>
                <a:cs typeface="Times New Roman" panose="02020603050405020304" pitchFamily="18" charset="0"/>
              </a:rPr>
              <a:t>U</a:t>
            </a:r>
            <a:r>
              <a:rPr lang="zh-CN" altLang="zh-CN" sz="2800">
                <a:solidFill>
                  <a:srgbClr val="000000"/>
                </a:solidFill>
                <a:latin typeface="Times New Roman" panose="02020603050405020304" pitchFamily="18" charset="0"/>
                <a:cs typeface="Times New Roman" panose="02020603050405020304" pitchFamily="18" charset="0"/>
              </a:rPr>
              <a:t>一定时</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电场强度</a:t>
            </a:r>
            <a:r>
              <a:rPr lang="en-US" altLang="zh-CN" sz="2800" i="1">
                <a:solidFill>
                  <a:srgbClr val="000000"/>
                </a:solidFill>
                <a:latin typeface="Times New Roman" panose="02020603050405020304" pitchFamily="18" charset="0"/>
                <a:cs typeface="Times New Roman" panose="02020603050405020304" pitchFamily="18" charset="0"/>
              </a:rPr>
              <a:t>E</a:t>
            </a:r>
            <a:r>
              <a:rPr lang="zh-CN" altLang="zh-CN" sz="2800">
                <a:solidFill>
                  <a:srgbClr val="000000"/>
                </a:solidFill>
                <a:latin typeface="Times New Roman" panose="02020603050405020304" pitchFamily="18" charset="0"/>
                <a:cs typeface="Times New Roman" panose="02020603050405020304" pitchFamily="18" charset="0"/>
              </a:rPr>
              <a:t>越大</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则沿电场强度方向的距离</a:t>
            </a:r>
            <a:r>
              <a:rPr lang="en-US" altLang="zh-CN" sz="2800" i="1">
                <a:solidFill>
                  <a:srgbClr val="000000"/>
                </a:solidFill>
                <a:latin typeface="Times New Roman" panose="02020603050405020304" pitchFamily="18" charset="0"/>
                <a:cs typeface="Times New Roman" panose="02020603050405020304" pitchFamily="18" charset="0"/>
              </a:rPr>
              <a:t>d</a:t>
            </a:r>
            <a:r>
              <a:rPr lang="zh-CN" altLang="zh-CN" sz="2800">
                <a:solidFill>
                  <a:srgbClr val="000000"/>
                </a:solidFill>
                <a:latin typeface="Times New Roman" panose="02020603050405020304" pitchFamily="18" charset="0"/>
                <a:cs typeface="Times New Roman" panose="02020603050405020304" pitchFamily="18" charset="0"/>
              </a:rPr>
              <a:t>越小</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即电场强度越大</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等差等势面越密。</a:t>
            </a:r>
            <a:endParaRPr lang="zh-CN" altLang="zh-CN" sz="2800">
              <a:solidFill>
                <a:srgbClr val="000000"/>
              </a:solidFill>
              <a:effectLst/>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sz="2800">
                <a:solidFill>
                  <a:srgbClr val="000000"/>
                </a:solidFill>
                <a:latin typeface="Times New Roman" panose="02020603050405020304" pitchFamily="18" charset="0"/>
                <a:cs typeface="Times New Roman" panose="02020603050405020304" pitchFamily="18" charset="0"/>
              </a:rPr>
              <a:t>(2)</a:t>
            </a:r>
            <a:r>
              <a:rPr lang="zh-CN" altLang="zh-CN" sz="2800">
                <a:solidFill>
                  <a:srgbClr val="000000"/>
                </a:solidFill>
                <a:latin typeface="Times New Roman" panose="02020603050405020304" pitchFamily="18" charset="0"/>
                <a:cs typeface="Times New Roman" panose="02020603050405020304" pitchFamily="18" charset="0"/>
              </a:rPr>
              <a:t>定性判断非匀强电场电势差的大小关系。如判断距离相等的两点间的电势差</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电场强度</a:t>
            </a:r>
            <a:r>
              <a:rPr lang="en-US" altLang="zh-CN" sz="2800" i="1">
                <a:solidFill>
                  <a:srgbClr val="000000"/>
                </a:solidFill>
                <a:latin typeface="Times New Roman" panose="02020603050405020304" pitchFamily="18" charset="0"/>
                <a:cs typeface="Times New Roman" panose="02020603050405020304" pitchFamily="18" charset="0"/>
              </a:rPr>
              <a:t>E</a:t>
            </a:r>
            <a:r>
              <a:rPr lang="zh-CN" altLang="zh-CN" sz="2800">
                <a:solidFill>
                  <a:srgbClr val="000000"/>
                </a:solidFill>
                <a:latin typeface="Times New Roman" panose="02020603050405020304" pitchFamily="18" charset="0"/>
                <a:cs typeface="Times New Roman" panose="02020603050405020304" pitchFamily="18" charset="0"/>
              </a:rPr>
              <a:t>越大</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电势差</a:t>
            </a:r>
            <a:r>
              <a:rPr lang="en-US" altLang="zh-CN" sz="2800" i="1">
                <a:solidFill>
                  <a:srgbClr val="000000"/>
                </a:solidFill>
                <a:latin typeface="Times New Roman" panose="02020603050405020304" pitchFamily="18" charset="0"/>
                <a:cs typeface="Times New Roman" panose="02020603050405020304" pitchFamily="18" charset="0"/>
              </a:rPr>
              <a:t>U</a:t>
            </a:r>
            <a:r>
              <a:rPr lang="zh-CN" altLang="zh-CN" sz="2800">
                <a:solidFill>
                  <a:srgbClr val="000000"/>
                </a:solidFill>
                <a:latin typeface="Times New Roman" panose="02020603050405020304" pitchFamily="18" charset="0"/>
                <a:cs typeface="Times New Roman" panose="02020603050405020304" pitchFamily="18" charset="0"/>
              </a:rPr>
              <a:t>越大</a:t>
            </a:r>
            <a:r>
              <a:rPr lang="en-US" altLang="zh-CN" sz="2800">
                <a:solidFill>
                  <a:srgbClr val="000000"/>
                </a:solidFill>
                <a:latin typeface="Times New Roman" panose="02020603050405020304" pitchFamily="18" charset="0"/>
                <a:cs typeface="Times New Roman" panose="02020603050405020304" pitchFamily="18" charset="0"/>
              </a:rPr>
              <a:t>;</a:t>
            </a:r>
            <a:r>
              <a:rPr lang="en-US" altLang="zh-CN" sz="2800" i="1">
                <a:solidFill>
                  <a:srgbClr val="000000"/>
                </a:solidFill>
                <a:latin typeface="Times New Roman" panose="02020603050405020304" pitchFamily="18" charset="0"/>
                <a:cs typeface="Times New Roman" panose="02020603050405020304" pitchFamily="18" charset="0"/>
              </a:rPr>
              <a:t>E</a:t>
            </a:r>
            <a:r>
              <a:rPr lang="zh-CN" altLang="zh-CN" sz="2800">
                <a:solidFill>
                  <a:srgbClr val="000000"/>
                </a:solidFill>
                <a:latin typeface="Times New Roman" panose="02020603050405020304" pitchFamily="18" charset="0"/>
                <a:cs typeface="Times New Roman" panose="02020603050405020304" pitchFamily="18" charset="0"/>
              </a:rPr>
              <a:t>越小</a:t>
            </a:r>
            <a:r>
              <a:rPr lang="en-US" altLang="zh-CN" sz="2800">
                <a:solidFill>
                  <a:srgbClr val="000000"/>
                </a:solidFill>
                <a:latin typeface="Times New Roman" panose="02020603050405020304" pitchFamily="18" charset="0"/>
                <a:cs typeface="Times New Roman" panose="02020603050405020304" pitchFamily="18" charset="0"/>
              </a:rPr>
              <a:t>,</a:t>
            </a:r>
            <a:r>
              <a:rPr lang="en-US" altLang="zh-CN" sz="2800" i="1">
                <a:solidFill>
                  <a:srgbClr val="000000"/>
                </a:solidFill>
                <a:latin typeface="Times New Roman" panose="02020603050405020304" pitchFamily="18" charset="0"/>
                <a:cs typeface="Times New Roman" panose="02020603050405020304" pitchFamily="18" charset="0"/>
              </a:rPr>
              <a:t>U</a:t>
            </a:r>
            <a:r>
              <a:rPr lang="zh-CN" altLang="zh-CN" sz="2800">
                <a:solidFill>
                  <a:srgbClr val="000000"/>
                </a:solidFill>
                <a:latin typeface="Times New Roman" panose="02020603050405020304" pitchFamily="18" charset="0"/>
                <a:cs typeface="Times New Roman" panose="02020603050405020304" pitchFamily="18" charset="0"/>
              </a:rPr>
              <a:t>越小。</a:t>
            </a:r>
            <a:endParaRPr lang="zh-CN" altLang="zh-CN" sz="2800">
              <a:solidFill>
                <a:srgbClr val="000000"/>
              </a:solidFill>
              <a:effectLst/>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sz="2800">
                <a:solidFill>
                  <a:srgbClr val="000000"/>
                </a:solidFill>
                <a:latin typeface="Times New Roman" panose="02020603050405020304" pitchFamily="18" charset="0"/>
                <a:cs typeface="Times New Roman" panose="02020603050405020304" pitchFamily="18" charset="0"/>
              </a:rPr>
              <a:t>(3)</a:t>
            </a:r>
            <a:r>
              <a:rPr lang="zh-CN" altLang="zh-CN" sz="2800">
                <a:solidFill>
                  <a:srgbClr val="000000"/>
                </a:solidFill>
                <a:latin typeface="Times New Roman" panose="02020603050405020304" pitchFamily="18" charset="0"/>
                <a:cs typeface="Times New Roman" panose="02020603050405020304" pitchFamily="18" charset="0"/>
              </a:rPr>
              <a:t>利用</a:t>
            </a:r>
            <a:r>
              <a:rPr lang="en-US" altLang="zh-CN" sz="2800" i="1">
                <a:solidFill>
                  <a:srgbClr val="000000"/>
                </a:solidFill>
                <a:effectLst/>
                <a:latin typeface="Times New Roman" panose="02020603050405020304" pitchFamily="18" charset="0"/>
                <a:ea typeface="Microsoft Yi Baiti" panose="03000500000000000000" pitchFamily="66" charset="0"/>
                <a:cs typeface="Times New Roman" panose="02020603050405020304" pitchFamily="18" charset="0"/>
              </a:rPr>
              <a:t>φ</a:t>
            </a:r>
            <a:r>
              <a:rPr lang="en-US" altLang="zh-CN" sz="2800">
                <a:solidFill>
                  <a:srgbClr val="000000"/>
                </a:solidFill>
                <a:latin typeface="Times New Roman" panose="02020603050405020304" pitchFamily="18" charset="0"/>
                <a:cs typeface="Times New Roman" panose="02020603050405020304" pitchFamily="18" charset="0"/>
              </a:rPr>
              <a:t>-</a:t>
            </a:r>
            <a:r>
              <a:rPr lang="en-US" altLang="zh-CN" sz="2800" i="1">
                <a:solidFill>
                  <a:srgbClr val="000000"/>
                </a:solidFill>
                <a:latin typeface="Times New Roman" panose="02020603050405020304" pitchFamily="18" charset="0"/>
                <a:cs typeface="Times New Roman" panose="02020603050405020304" pitchFamily="18" charset="0"/>
              </a:rPr>
              <a:t>x</a:t>
            </a:r>
            <a:r>
              <a:rPr lang="zh-CN" altLang="zh-CN" sz="2800">
                <a:solidFill>
                  <a:srgbClr val="000000"/>
                </a:solidFill>
                <a:latin typeface="Times New Roman" panose="02020603050405020304" pitchFamily="18" charset="0"/>
                <a:cs typeface="Times New Roman" panose="02020603050405020304" pitchFamily="18" charset="0"/>
              </a:rPr>
              <a:t>图像的斜率判断沿</a:t>
            </a:r>
            <a:r>
              <a:rPr lang="en-US" altLang="zh-CN" sz="2800" i="1">
                <a:solidFill>
                  <a:srgbClr val="000000"/>
                </a:solidFill>
                <a:latin typeface="Times New Roman" panose="02020603050405020304" pitchFamily="18" charset="0"/>
                <a:cs typeface="Times New Roman" panose="02020603050405020304" pitchFamily="18" charset="0"/>
              </a:rPr>
              <a:t>x</a:t>
            </a:r>
            <a:r>
              <a:rPr lang="zh-CN" altLang="zh-CN" sz="2800">
                <a:solidFill>
                  <a:srgbClr val="000000"/>
                </a:solidFill>
                <a:latin typeface="Times New Roman" panose="02020603050405020304" pitchFamily="18" charset="0"/>
                <a:cs typeface="Times New Roman" panose="02020603050405020304" pitchFamily="18" charset="0"/>
              </a:rPr>
              <a:t>轴方向电场强度</a:t>
            </a:r>
            <a:r>
              <a:rPr lang="en-US" altLang="zh-CN" sz="2800" i="1">
                <a:solidFill>
                  <a:srgbClr val="000000"/>
                </a:solidFill>
                <a:latin typeface="Times New Roman" panose="02020603050405020304" pitchFamily="18" charset="0"/>
                <a:cs typeface="Times New Roman" panose="02020603050405020304" pitchFamily="18" charset="0"/>
              </a:rPr>
              <a:t>E</a:t>
            </a:r>
            <a:r>
              <a:rPr lang="en-US" altLang="zh-CN" sz="2800" i="1" baseline="-25000">
                <a:solidFill>
                  <a:srgbClr val="000000"/>
                </a:solidFill>
                <a:latin typeface="Times New Roman" panose="02020603050405020304" pitchFamily="18" charset="0"/>
                <a:cs typeface="Times New Roman" panose="02020603050405020304" pitchFamily="18" charset="0"/>
              </a:rPr>
              <a:t>x</a:t>
            </a:r>
            <a:r>
              <a:rPr lang="zh-CN" altLang="zh-CN" sz="2800">
                <a:solidFill>
                  <a:srgbClr val="000000"/>
                </a:solidFill>
                <a:latin typeface="Times New Roman" panose="02020603050405020304" pitchFamily="18" charset="0"/>
                <a:cs typeface="Times New Roman" panose="02020603050405020304" pitchFamily="18" charset="0"/>
              </a:rPr>
              <a:t>随位置的变化规律。在</a:t>
            </a:r>
            <a:r>
              <a:rPr lang="en-US" altLang="zh-CN" sz="2800" i="1">
                <a:solidFill>
                  <a:srgbClr val="000000"/>
                </a:solidFill>
                <a:effectLst/>
                <a:latin typeface="Times New Roman" panose="02020603050405020304" pitchFamily="18" charset="0"/>
                <a:ea typeface="Microsoft Yi Baiti" panose="03000500000000000000" pitchFamily="66" charset="0"/>
                <a:cs typeface="Times New Roman" panose="02020603050405020304" pitchFamily="18" charset="0"/>
              </a:rPr>
              <a:t>φ</a:t>
            </a:r>
            <a:r>
              <a:rPr lang="en-US" altLang="zh-CN" sz="2800">
                <a:solidFill>
                  <a:srgbClr val="000000"/>
                </a:solidFill>
                <a:latin typeface="Times New Roman" panose="02020603050405020304" pitchFamily="18" charset="0"/>
                <a:cs typeface="Times New Roman" panose="02020603050405020304" pitchFamily="18" charset="0"/>
              </a:rPr>
              <a:t>-</a:t>
            </a:r>
            <a:r>
              <a:rPr lang="en-US" altLang="zh-CN" sz="2800" i="1">
                <a:solidFill>
                  <a:srgbClr val="000000"/>
                </a:solidFill>
                <a:latin typeface="Times New Roman" panose="02020603050405020304" pitchFamily="18" charset="0"/>
                <a:cs typeface="Times New Roman" panose="02020603050405020304" pitchFamily="18" charset="0"/>
              </a:rPr>
              <a:t>x</a:t>
            </a:r>
            <a:r>
              <a:rPr lang="zh-CN" altLang="zh-CN" sz="2800">
                <a:solidFill>
                  <a:srgbClr val="000000"/>
                </a:solidFill>
                <a:latin typeface="Times New Roman" panose="02020603050405020304" pitchFamily="18" charset="0"/>
                <a:cs typeface="Times New Roman" panose="02020603050405020304" pitchFamily="18" charset="0"/>
              </a:rPr>
              <a:t>图像中斜</a:t>
            </a:r>
            <a:r>
              <a:rPr lang="zh-CN" altLang="zh-CN" sz="2800" smtClean="0">
                <a:solidFill>
                  <a:srgbClr val="000000"/>
                </a:solidFill>
                <a:latin typeface="Times New Roman" panose="02020603050405020304" pitchFamily="18" charset="0"/>
                <a:cs typeface="Times New Roman" panose="02020603050405020304" pitchFamily="18" charset="0"/>
              </a:rPr>
              <a:t>率</a:t>
            </a:r>
            <a:r>
              <a:rPr lang="en-US" altLang="zh-CN" sz="2800" smtClean="0">
                <a:solidFill>
                  <a:srgbClr val="000000"/>
                </a:solidFill>
                <a:latin typeface="Times New Roman" panose="02020603050405020304" pitchFamily="18" charset="0"/>
                <a:cs typeface="Times New Roman" panose="02020603050405020304" pitchFamily="18" charset="0"/>
              </a:rPr>
              <a:t>                       ,</a:t>
            </a:r>
            <a:r>
              <a:rPr lang="zh-CN" altLang="zh-CN" sz="2800">
                <a:solidFill>
                  <a:srgbClr val="000000"/>
                </a:solidFill>
                <a:latin typeface="Times New Roman" panose="02020603050405020304" pitchFamily="18" charset="0"/>
                <a:cs typeface="Times New Roman" panose="02020603050405020304" pitchFamily="18" charset="0"/>
              </a:rPr>
              <a:t>斜率的大小表示电场强度的大小</a:t>
            </a:r>
            <a:r>
              <a:rPr lang="en-US" altLang="zh-CN" sz="2800">
                <a:solidFill>
                  <a:srgbClr val="000000"/>
                </a:solidFill>
                <a:latin typeface="Times New Roman" panose="02020603050405020304" pitchFamily="18" charset="0"/>
                <a:cs typeface="Times New Roman" panose="02020603050405020304" pitchFamily="18" charset="0"/>
              </a:rPr>
              <a:t>,</a:t>
            </a:r>
            <a:r>
              <a:rPr lang="zh-CN" altLang="zh-CN" sz="2800">
                <a:solidFill>
                  <a:srgbClr val="000000"/>
                </a:solidFill>
                <a:latin typeface="Times New Roman" panose="02020603050405020304" pitchFamily="18" charset="0"/>
                <a:cs typeface="Times New Roman" panose="02020603050405020304" pitchFamily="18" charset="0"/>
              </a:rPr>
              <a:t>正负表示电场强度的方向。</a:t>
            </a:r>
            <a:endParaRPr lang="zh-CN" altLang="zh-CN" sz="2800">
              <a:solidFill>
                <a:srgbClr val="000000"/>
              </a:solidFill>
              <a:effectLst/>
              <a:latin typeface="NEU-BZ-S92"/>
              <a:ea typeface="方正书宋_GBK" panose="03000509000000000000" pitchFamily="65" charset="-122"/>
              <a:cs typeface="Times New Roman" panose="02020603050405020304" pitchFamily="18" charset="0"/>
            </a:endParaRPr>
          </a:p>
        </p:txBody>
      </p:sp>
      <p:graphicFrame>
        <p:nvGraphicFramePr>
          <p:cNvPr id="3" name="对象 2"/>
          <p:cNvGraphicFramePr>
            <a:graphicFrameLocks noChangeAspect="1"/>
          </p:cNvGraphicFramePr>
          <p:nvPr/>
        </p:nvGraphicFramePr>
        <p:xfrm>
          <a:off x="2785509" y="4211405"/>
          <a:ext cx="2389188" cy="987425"/>
        </p:xfrm>
        <a:graphic>
          <a:graphicData uri="http://schemas.openxmlformats.org/presentationml/2006/ole">
            <mc:AlternateContent>
              <mc:Choice xmlns:v="urn:schemas-microsoft-com:vml" Requires="v">
                <p:oleObj spid="_x0000_s1046" name="文档" r:id="rId2" imgW="972185" imgH="400050" progId="Word.Document.12">
                  <p:embed/>
                </p:oleObj>
              </mc:Choice>
              <mc:Fallback>
                <p:oleObj name="文档" r:id="rId2" imgW="972185" imgH="400050" progId="Word.Document.12">
                  <p:embed/>
                  <p:pic>
                    <p:nvPicPr>
                      <p:cNvPr id="0" name="OLE substitute image"/>
                      <p:cNvPicPr/>
                      <p:nvPr/>
                    </p:nvPicPr>
                    <p:blipFill>
                      <a:blip r:embed="rId3"/>
                      <a:stretch>
                        <a:fillRect/>
                      </a:stretch>
                    </p:blipFill>
                    <p:spPr>
                      <a:xfrm>
                        <a:off x="2785509" y="4211405"/>
                        <a:ext cx="2389188" cy="987425"/>
                      </a:xfrm>
                      <a:prstGeom prst="rect">
                        <a:avLst/>
                      </a:prstGeom>
                    </p:spPr>
                  </p:pic>
                </p:oleObj>
              </mc:Fallback>
            </mc:AlternateContent>
          </a:graphicData>
        </a:graphic>
      </p:graphicFrame>
    </p:spTree>
  </p:cSld>
  <p:clrMapOvr>
    <a:masterClrMapping/>
  </p:clrMapOvr>
  <mc:AlternateContent>
    <mc:Choice xmlns:p14="http://schemas.microsoft.com/office/powerpoint/2010/main" Requires="p14">
      <p:transition p14:dur="0"/>
    </mc:Choice>
    <mc:Fallback>
      <p:transition/>
    </mc:Fallback>
  </mc:AlternateConten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https://d.book118.com/985320031122011121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模块">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Office">
      <a:majorFont>
        <a:latin typeface="Calibri Light"/>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22</Slides>
  <Notes>0</Notes>
  <TotalTime>1</TotalTime>
  <HiddenSlides>0</HiddenSlides>
  <MMClips>0</MMClips>
  <ScaleCrop>0</ScaleCrop>
  <HeadingPairs>
    <vt:vector baseType="variant" size="6">
      <vt:variant>
        <vt:lpstr>Fonts used</vt:lpstr>
      </vt:variant>
      <vt:variant>
        <vt:i4>14</vt:i4>
      </vt:variant>
      <vt:variant>
        <vt:lpstr>Theme</vt:lpstr>
      </vt:variant>
      <vt:variant>
        <vt:i4>1</vt:i4>
      </vt:variant>
      <vt:variant>
        <vt:lpstr>Slide Titles</vt:lpstr>
      </vt:variant>
      <vt:variant>
        <vt:i4>22</vt:i4>
      </vt:variant>
    </vt:vector>
  </HeadingPairs>
  <TitlesOfParts>
    <vt:vector baseType="lpstr" size="37">
      <vt:lpstr>Arial</vt:lpstr>
      <vt:lpstr>Calibri</vt:lpstr>
      <vt:lpstr>Calibri Light</vt:lpstr>
      <vt:lpstr>宋体</vt:lpstr>
      <vt:lpstr>微软雅黑</vt:lpstr>
      <vt:lpstr>方正姚体</vt:lpstr>
      <vt:lpstr>Times New Roman</vt:lpstr>
      <vt:lpstr>黑体</vt:lpstr>
      <vt:lpstr>NEU-BZ-S92</vt:lpstr>
      <vt:lpstr>方正书宋_GBK</vt:lpstr>
      <vt:lpstr>Cambria Math</vt:lpstr>
      <vt:lpstr>仿宋</vt:lpstr>
      <vt:lpstr>Microsoft Yi Baiti</vt:lpstr>
      <vt:lpstr>楷体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2024-09-24T08:22:55.394</cp:lastPrinted>
  <dcterms:created xsi:type="dcterms:W3CDTF">2024-09-24T00:22:55Z</dcterms:created>
  <dcterms:modified xsi:type="dcterms:W3CDTF">2024-09-24T00:22:57Z</dcterms:modified>
</cp:coreProperties>
</file>