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7DB396-CEC0-418F-A508-A343D3C60F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13F784-1B48-45B8-A261-295E68BC44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AD8589-2F4E-4297-B555-1BEB1617D0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A30FD7-800F-4E15-868A-95F01DC2B9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7E2270-4211-4BE0-97FF-A507A25AB0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E06107-7280-4109-B510-A65B920BF2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75CA98-230D-4DAB-9EEF-ED36B9CED5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850A37-A2F2-4EF5-BA52-74756E935E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8F03FE-1787-4493-B086-682B5D9FEC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4F8D39-1B9F-405D-9020-F05578BBD4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0CEE51-E44B-4B7D-AC7D-6E1B0FB54D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33100002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高效的心理危机评估培训策略</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汇报人：XX</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心理危机评估基础知识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高效心理危机评估技巧与方法</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培训策略制定与实施</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培训效果评估与改进</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引言</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503" b="2750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3417" r="341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提升心理危机评估能力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通过培训使学员掌握心理危机评估的基本理论和技能，能够准确识别和处理心理危机情况。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应对社会心理压力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当前社会心理压力普遍增大，心理危机事件频发，提升心理危机评估能力对于维护社会稳定和个体心理健康具有重要意义。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推动心理健康事业发展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心理危机评估是心理健康服务的重要组成部分，加强相关培训有助于推动心理健康事业的全面发展。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心理健康专业人员</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包括心理咨询师、心理治疗师、精神科医生等，需要具备专业的心理危机评估和处理能力。</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教师、辅导员、学校心理咨询师等，需要掌握心理危机评估的基本技能，以便及时发现和处理学生中的心理危机情况。</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社区工作者、社会福利机构工作人员等，需要了解心理危机评估的基本知识，以便在工作中更好地关注和服务于有心理危机风险的个体。</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通过培训了解心理危机评估的基本概念和技能，提升自身的心理健康素养。</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教育工作者</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社会工作者</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其他对心理健康有兴趣的人群</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培训对象与需求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心理危机评估基础知识</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指个体在面临重大问题或突然事件时，由于无法有效应对而产生的心理失衡状态，可能伴随情绪、认知和行为方面的异常反应。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心理危机定义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危机来源和性质，可分为发展性危机、境遇性危机和存在性危机。发展性危机与个体发展阶段有关，如青春期、中年危机等；境遇性危机由突发性事件引发，如自然灾害、亲人亡故等；存在性危机则涉及个体对生命意义和价值的思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心理危机分类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通过对个体心理状态的全面了解，判断其是否存在心理危机及危机的严重程度，为后续干预和治疗提供依据。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有助于及时发现并处理心理危机，防止危机升级或恶化，促进个体心理健康和社会稳定。同时，通过评估还能为相关研究和政策制定提供数据支持。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31" r="20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心理危机评估的目的和意义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694" r="10694"/>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通过一系列问题了解被评估者的情绪、认知和行为状况，判断其是否存在心理问题及严重程度。</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心理健康问卷</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被评估者根据自身症状进行自评，用于评估特定心理问题或症状群。</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症状自评量表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通过与被评估者进行深入交流，了解其心理状态、问题成因及应对方式等信息。访谈过程需要专业人员进行引导和记录。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临床访谈</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使用标准化的心理测验工具对被评估者的心理特质进行测量和评估，如智力测验、人格测验等。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心理测验</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常见心理危机评估工具介绍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高效心理危机评估技巧与方法</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表达对来访者的尊重，理解其情感和经历，建立信任基础。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尊重与理解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417" r="17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积极关注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共情能力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750" b="14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对来访者的言语和非言语信息保持高度关注，传递关心和支持。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设身处地地体会来访者的情感和处境，与其建立情感共鸣。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建立良好咨询关系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用简洁明了的语言表达自己的想法和观点，避免使用专业术语或晦涩难懂的词汇。</a:t>
            </a:r>
          </a:p>
        </p:txBody>
      </p:sp>
      <p:pic>
        <p:nvPicPr>
          <p:cNvPr id="4" name="Picture 4"/>
          <p:cNvPicPr>
            <a:picLocks noChangeAspect="1"/>
          </p:cNvPicPr>
          <p:nvPr/>
        </p:nvPicPr>
        <p:blipFill>
          <a:blip r:embed="rId2"/>
          <a:srcRect l="14625" r="14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清晰表达</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耐心倾听来访者的诉说，不打断或急于给出建议，鼓励其充分表达。</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倾听技巧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注意自己的肢体语言、面部表情和声音语调，传递积极、关注的信息。</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非言语沟通</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留意来访者的情感、行为和生理反应等方面的细微变化，这些可能是心理危机的线索。</a:t>
            </a:r>
          </a:p>
        </p:txBody>
      </p:sp>
      <p:pic>
        <p:nvPicPr>
          <p:cNvPr id="6" name="Picture 6"/>
          <p:cNvPicPr>
            <a:picLocks noChangeAspect="1"/>
          </p:cNvPicPr>
          <p:nvPr/>
        </p:nvPicPr>
        <p:blipFill>
          <a:blip r:embed="rId2"/>
          <a:srcRect l="16724" r="167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观察细微变化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注意倾听来访者言语背后的情感和需求，理解其深层含义。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倾听弦外之音</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在观察和倾听过程中保持客观态度，避免主观臆断或过早下结论。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保持客观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观察与倾听技巧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封闭式提问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在需要确认信息或澄清事实时使用封闭式问题，如“你当时是这样想的吗？”</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开放式提问</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使用开放式问题引导来访者深入思考和表达，如“你能告诉我更多关于这件事的情况吗？”</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引导自我反思</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通过提问和引导帮助来访者进行自我反思和探索，激发其内在资源和力量。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提问与引导技巧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https://d.book118.com/985331000022011101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2024-09-09T08:32:00.323</cp:lastPrinted>
  <dcterms:created xsi:type="dcterms:W3CDTF">2024-09-09T00:32:00Z</dcterms:created>
  <dcterms:modified xsi:type="dcterms:W3CDTF">2024-09-09T00:32:02Z</dcterms:modified>
</cp:coreProperties>
</file>