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74BF577-2A3E-4946-ADA1-B4F7F0202C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E58A0E8-5D39-43B8-9F58-1275A4FCD90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B8D5EA0-1874-468A-84B1-61460023A1B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0EA396B-4A53-4824-BD29-02C6E97C96D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F9C48B6-0D6D-43E7-BE9B-A0846317231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07FB2A3-0947-4DAF-AEF6-157EDA3DD91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961A074-2D30-4592-96FC-16D8FA7EA41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217DB62-7124-4564-96FD-2F4CEF7C158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DB0F6F4-860F-4190-B220-9ECC9EE36CB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51DD0CD-B446-41E4-8CB5-22AE79A6DC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BF28040-9262-4D13-BA2B-FA56CD3B4FF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85341030342011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443552" y="5298017"/>
            <a:ext cx="309880" cy="46037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311557" y="3754267"/>
            <a:ext cx="9379662" cy="0"/>
          </a:xfrm>
          <a:prstGeom prst="line">
            <a:avLst/>
          </a:prstGeom>
          <a:ln w="28575">
            <a:solidFill>
              <a:srgbClr val="FFFFFF">
                <a:alpha val="100000"/>
              </a:srgbClr>
            </a:solidFill>
            <a:prstDash val="solid"/>
            <a:headEnd type="none"/>
            <a:tailEnd type="none"/>
          </a:ln>
        </p:spPr>
      </p:cxnSp>
      <p:sp>
        <p:nvSpPr>
          <p:cNvPr id="4" name="AutoShape 4"/>
          <p:cNvSpPr/>
          <p:nvPr/>
        </p:nvSpPr>
        <p:spPr>
          <a:xfrm>
            <a:off x="1311557" y="1950146"/>
            <a:ext cx="9400476" cy="1714909"/>
          </a:xfrm>
          <a:prstGeom prst="rect">
            <a:avLst/>
          </a:prstGeom>
          <a:solidFill>
            <a:srgbClr val="FFFFFF">
              <a:alpha val="19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311557" y="2075454"/>
            <a:ext cx="9400476" cy="146429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4950" b="1">
                <a:solidFill>
                  <a:srgbClr val="FFFDFD">
                    <a:alpha val="100000"/>
                  </a:srgbClr>
                </a:solidFill>
                <a:latin typeface="Microsoft Yahei"/>
                <a:ea typeface="Microsoft Yahei"/>
                <a:cs typeface="Microsoft Yahei"/>
              </a:rPr>
              <a:t>数学物理方程二阶线性偏微分方程的分类与总结</a:t>
            </a:r>
          </a:p>
        </p:txBody>
      </p:sp>
      <p:cxnSp>
        <p:nvCxnSpPr>
          <p:cNvPr id="6" name="Connector 6"/>
          <p:cNvCxnSpPr/>
          <p:nvPr/>
        </p:nvCxnSpPr>
        <p:spPr>
          <a:xfrm>
            <a:off x="1311557" y="1848443"/>
            <a:ext cx="9379662" cy="0"/>
          </a:xfrm>
          <a:prstGeom prst="line">
            <a:avLst/>
          </a:prstGeom>
          <a:ln w="28575">
            <a:solidFill>
              <a:srgbClr val="FFFFFF">
                <a:alpha val="100000"/>
              </a:srgbClr>
            </a:solidFill>
            <a:prstDash val="solid"/>
            <a:headEnd type="none"/>
            <a:tailEnd type="none"/>
          </a:ln>
        </p:spPr>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33375" y="3484033"/>
            <a:ext cx="3881973" cy="1001619"/>
          </a:xfrm>
          <a:prstGeom prst="rect">
            <a:avLst/>
          </a:prstGeom>
          <a:noFill/>
        </p:spPr>
        <p:txBody>
          <a:bodyPr vert="horz" wrap="non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800" b="1">
                <a:solidFill>
                  <a:srgbClr val="FFFFFF">
                    <a:alpha val="100000"/>
                  </a:srgbClr>
                </a:solidFill>
                <a:latin typeface="Microsoft Yahei"/>
                <a:ea typeface="Microsoft Yahei"/>
                <a:cs typeface="Microsoft Yahei"/>
              </a:rPr>
              <a:t>Contents</a:t>
            </a:r>
            <a:endParaRPr lang="en-US" sz="1100"/>
          </a:p>
        </p:txBody>
      </p:sp>
      <p:sp>
        <p:nvSpPr>
          <p:cNvPr id="4" name="AutoShape 4"/>
          <p:cNvSpPr/>
          <p:nvPr/>
        </p:nvSpPr>
        <p:spPr>
          <a:xfrm>
            <a:off x="1258959" y="2520951"/>
            <a:ext cx="2065299" cy="993775"/>
          </a:xfrm>
          <a:prstGeom prst="rect">
            <a:avLst/>
          </a:prstGeom>
          <a:solidFill>
            <a:srgbClr val="FFFFFF">
              <a:alpha val="18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23781" y="2516293"/>
            <a:ext cx="3335655" cy="1005840"/>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800" b="1">
                <a:solidFill>
                  <a:srgbClr val="FFFFFF">
                    <a:alpha val="100000"/>
                  </a:srgbClr>
                </a:solidFill>
                <a:latin typeface="微软雅黑"/>
                <a:ea typeface="微软雅黑"/>
                <a:cs typeface="微软雅黑"/>
              </a:rPr>
              <a:t>目录</a:t>
            </a:r>
          </a:p>
        </p:txBody>
      </p:sp>
      <p:sp>
        <p:nvSpPr>
          <p:cNvPr id="6" name="TextBox 6"/>
          <p:cNvSpPr txBox="1"/>
          <p:nvPr/>
        </p:nvSpPr>
        <p:spPr>
          <a:xfrm>
            <a:off x="4671623" y="1175236"/>
            <a:ext cx="6516705" cy="4770438"/>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引言</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二阶线性偏微分方程的基本概念</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二阶线性偏微分方程的分类</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二阶线性偏微分方程的解法</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二阶线性偏微分方程的应用举例</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61112" y="2474335"/>
            <a:ext cx="6168948" cy="1714909"/>
          </a:xfrm>
          <a:prstGeom prst="rect">
            <a:avLst/>
          </a:prstGeom>
          <a:solidFill>
            <a:srgbClr val="FFFFFF">
              <a:alpha val="1882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750028" y="2577044"/>
            <a:ext cx="5991116" cy="1509492"/>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a:solidFill>
                  <a:srgbClr val="FFFFFF">
                    <a:alpha val="100000"/>
                  </a:srgbClr>
                </a:solidFill>
                <a:latin typeface="Microsoft Yahei"/>
                <a:ea typeface="Microsoft Yahei"/>
                <a:cs typeface="Microsoft Yahei"/>
              </a:rPr>
              <a:t>引言</a:t>
            </a:r>
          </a:p>
        </p:txBody>
      </p:sp>
      <p:grpSp>
        <p:nvGrpSpPr>
          <p:cNvPr id="4" name="Group 4"/>
          <p:cNvGrpSpPr/>
          <p:nvPr/>
        </p:nvGrpSpPr>
        <p:grpSpPr>
          <a:xfrm>
            <a:off x="1290034" y="2474335"/>
            <a:ext cx="3067716" cy="1714909"/>
            <a:chOff x="1290034" y="2474335"/>
            <a:chExt cx="3067716" cy="1714909"/>
          </a:xfrm>
        </p:grpSpPr>
        <p:sp>
          <p:nvSpPr>
            <p:cNvPr id="5" name="TextBox 5"/>
            <p:cNvSpPr txBox="1"/>
            <p:nvPr/>
          </p:nvSpPr>
          <p:spPr>
            <a:xfrm>
              <a:off x="1290034" y="2474335"/>
              <a:ext cx="3067716" cy="1714909"/>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9600" b="1">
                  <a:solidFill>
                    <a:srgbClr val="FFFFFF">
                      <a:alpha val="100000"/>
                    </a:srgbClr>
                  </a:solidFill>
                  <a:latin typeface="Microsoft Yahei"/>
                  <a:ea typeface="Microsoft Yahei"/>
                  <a:cs typeface="Microsoft Yahei"/>
                </a:rPr>
                <a:t>01</a:t>
              </a:r>
            </a:p>
          </p:txBody>
        </p:sp>
      </p:grpSp>
      <p:cxnSp>
        <p:nvCxnSpPr>
          <p:cNvPr id="6" name="Connector 6"/>
          <p:cNvCxnSpPr/>
          <p:nvPr/>
        </p:nvCxnSpPr>
        <p:spPr>
          <a:xfrm>
            <a:off x="1310956" y="2387805"/>
            <a:ext cx="9520123" cy="0"/>
          </a:xfrm>
          <a:prstGeom prst="line">
            <a:avLst/>
          </a:prstGeom>
          <a:ln w="19050">
            <a:solidFill>
              <a:srgbClr val="FFFFFF">
                <a:alpha val="100000"/>
              </a:srgbClr>
            </a:solidFill>
            <a:prstDash val="solid"/>
            <a:headEnd type="none"/>
            <a:tailEnd type="none"/>
          </a:ln>
        </p:spPr>
      </p:cxnSp>
      <p:cxnSp>
        <p:nvCxnSpPr>
          <p:cNvPr id="7" name="Connector 7"/>
          <p:cNvCxnSpPr/>
          <p:nvPr/>
        </p:nvCxnSpPr>
        <p:spPr>
          <a:xfrm>
            <a:off x="1310956" y="4280471"/>
            <a:ext cx="9520123" cy="0"/>
          </a:xfrm>
          <a:prstGeom prst="line">
            <a:avLst/>
          </a:prstGeom>
          <a:ln w="19050">
            <a:solidFill>
              <a:srgbClr val="FFFFFF">
                <a:alpha val="100000"/>
              </a:srgbClr>
            </a:solidFill>
            <a:prstDash val="solid"/>
            <a:headEnd type="none"/>
            <a:tailEnd type="none"/>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27474" y="2630710"/>
            <a:ext cx="2226278" cy="2226278"/>
            <a:chOff x="1127474" y="2630710"/>
            <a:chExt cx="2226278" cy="2226278"/>
          </a:xfrm>
        </p:grpSpPr>
        <p:sp>
          <p:nvSpPr>
            <p:cNvPr id="3" name="AutoShape 3"/>
            <p:cNvSpPr/>
            <p:nvPr/>
          </p:nvSpPr>
          <p:spPr>
            <a:xfrm>
              <a:off x="1127474" y="2630710"/>
              <a:ext cx="2226278" cy="22262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cxnSp>
        <p:nvCxnSpPr>
          <p:cNvPr id="4" name="Connector 4"/>
          <p:cNvCxnSpPr/>
          <p:nvPr/>
        </p:nvCxnSpPr>
        <p:spPr>
          <a:xfrm>
            <a:off x="3728313" y="2422931"/>
            <a:ext cx="1246133" cy="0"/>
          </a:xfrm>
          <a:prstGeom prst="line">
            <a:avLst/>
          </a:prstGeom>
          <a:ln w="12700">
            <a:solidFill>
              <a:schemeClr val="accent1"/>
            </a:solidFill>
            <a:prstDash val="dash"/>
            <a:headEnd type="none"/>
            <a:tailEnd type="oval"/>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a:off x="4309187" y="3726659"/>
            <a:ext cx="665253" cy="0"/>
          </a:xfrm>
          <a:prstGeom prst="line">
            <a:avLst/>
          </a:prstGeom>
          <a:ln w="12700">
            <a:solidFill>
              <a:schemeClr val="accent4"/>
            </a:solidFill>
            <a:prstDash val="dash"/>
            <a:headEnd type="none"/>
            <a:tailEnd type="oval"/>
          </a:ln>
        </p:spPr>
        <p:style>
          <a:lnRef idx="0">
            <a:schemeClr val="accent4"/>
          </a:lnRef>
          <a:fillRef idx="1">
            <a:schemeClr val="accent4"/>
          </a:fillRef>
          <a:effectRef idx="0">
            <a:schemeClr val="accent4"/>
          </a:effectRef>
          <a:fontRef idx="minor">
            <a:schemeClr val="lt1"/>
          </a:fontRef>
        </p:style>
      </p:cxnSp>
      <p:cxnSp>
        <p:nvCxnSpPr>
          <p:cNvPr id="6" name="Connector 6"/>
          <p:cNvCxnSpPr/>
          <p:nvPr/>
        </p:nvCxnSpPr>
        <p:spPr>
          <a:xfrm>
            <a:off x="3728313" y="5030388"/>
            <a:ext cx="1246133" cy="0"/>
          </a:xfrm>
          <a:prstGeom prst="line">
            <a:avLst/>
          </a:prstGeom>
          <a:ln w="12700">
            <a:solidFill>
              <a:schemeClr val="accent1"/>
            </a:solidFill>
            <a:prstDash val="dash"/>
            <a:headEnd type="none"/>
            <a:tailEnd type="oval"/>
          </a:ln>
        </p:spPr>
        <p:style>
          <a:lnRef idx="0">
            <a:schemeClr val="accent1"/>
          </a:lnRef>
          <a:fillRef idx="1">
            <a:schemeClr val="accent1"/>
          </a:fillRef>
          <a:effectRef idx="0">
            <a:schemeClr val="accent1"/>
          </a:effectRef>
          <a:fontRef idx="minor">
            <a:schemeClr val="lt1"/>
          </a:fontRef>
        </p:style>
      </p:cxnSp>
      <p:grpSp>
        <p:nvGrpSpPr>
          <p:cNvPr id="7" name="Group 7"/>
          <p:cNvGrpSpPr/>
          <p:nvPr/>
        </p:nvGrpSpPr>
        <p:grpSpPr>
          <a:xfrm>
            <a:off x="3098006" y="4715256"/>
            <a:ext cx="630365" cy="630269"/>
            <a:chOff x="3098006" y="4715256"/>
            <a:chExt cx="630365" cy="630269"/>
          </a:xfrm>
        </p:grpSpPr>
        <p:sp>
          <p:nvSpPr>
            <p:cNvPr id="8" name="AutoShape 8"/>
            <p:cNvSpPr/>
            <p:nvPr/>
          </p:nvSpPr>
          <p:spPr>
            <a:xfrm>
              <a:off x="3098006" y="4715256"/>
              <a:ext cx="630365" cy="63026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242405" y="4895659"/>
            <a:ext cx="352711" cy="269463"/>
            <a:chOff x="3242405" y="4895659"/>
            <a:chExt cx="352711" cy="269463"/>
          </a:xfrm>
        </p:grpSpPr>
        <p:sp>
          <p:nvSpPr>
            <p:cNvPr id="10" name="Freeform 10"/>
            <p:cNvSpPr/>
            <p:nvPr/>
          </p:nvSpPr>
          <p:spPr>
            <a:xfrm>
              <a:off x="3242405" y="4895659"/>
              <a:ext cx="283845" cy="220980"/>
            </a:xfrm>
            <a:custGeom>
              <a:rect l="l" t="t" r="r" b="b"/>
              <a:pathLst>
                <a:path w="141" h="110">
                  <a:moveTo>
                    <a:pt x="92" y="95"/>
                  </a:moveTo>
                  <a:cubicBezTo>
                    <a:pt x="105" y="92"/>
                    <a:pt x="117" y="87"/>
                    <a:pt x="126" y="77"/>
                  </a:cubicBezTo>
                  <a:cubicBezTo>
                    <a:pt x="137" y="66"/>
                    <a:pt x="141" y="53"/>
                    <a:pt x="136" y="38"/>
                  </a:cubicBezTo>
                  <a:cubicBezTo>
                    <a:pt x="132" y="25"/>
                    <a:pt x="123" y="17"/>
                    <a:pt x="111" y="10"/>
                  </a:cubicBezTo>
                  <a:cubicBezTo>
                    <a:pt x="100" y="4"/>
                    <a:pt x="87" y="1"/>
                    <a:pt x="75" y="1"/>
                  </a:cubicBezTo>
                  <a:cubicBezTo>
                    <a:pt x="54" y="0"/>
                    <a:pt x="35" y="5"/>
                    <a:pt x="20" y="19"/>
                  </a:cubicBezTo>
                  <a:cubicBezTo>
                    <a:pt x="1" y="35"/>
                    <a:pt x="0" y="59"/>
                    <a:pt x="17" y="77"/>
                  </a:cubicBezTo>
                  <a:cubicBezTo>
                    <a:pt x="20" y="81"/>
                    <a:pt x="25" y="84"/>
                    <a:pt x="30" y="88"/>
                  </a:cubicBezTo>
                  <a:cubicBezTo>
                    <a:pt x="30" y="88"/>
                    <a:pt x="30" y="88"/>
                    <a:pt x="29" y="88"/>
                  </a:cubicBezTo>
                  <a:cubicBezTo>
                    <a:pt x="27" y="94"/>
                    <a:pt x="23" y="99"/>
                    <a:pt x="19" y="103"/>
                  </a:cubicBezTo>
                  <a:cubicBezTo>
                    <a:pt x="17" y="105"/>
                    <a:pt x="16" y="106"/>
                    <a:pt x="17" y="108"/>
                  </a:cubicBezTo>
                  <a:cubicBezTo>
                    <a:pt x="18" y="110"/>
                    <a:pt x="20" y="110"/>
                    <a:pt x="22" y="110"/>
                  </a:cubicBezTo>
                  <a:cubicBezTo>
                    <a:pt x="33" y="108"/>
                    <a:pt x="43" y="104"/>
                    <a:pt x="53" y="98"/>
                  </a:cubicBezTo>
                  <a:cubicBezTo>
                    <a:pt x="54" y="97"/>
                    <a:pt x="56" y="96"/>
                    <a:pt x="58" y="97"/>
                  </a:cubicBezTo>
                  <a:cubicBezTo>
                    <a:pt x="69" y="98"/>
                    <a:pt x="81" y="98"/>
                    <a:pt x="92" y="95"/>
                  </a:cubicBezTo>
                  <a:close/>
                  <a:moveTo>
                    <a:pt x="55" y="84"/>
                  </a:moveTo>
                  <a:cubicBezTo>
                    <a:pt x="53" y="84"/>
                    <a:pt x="51" y="84"/>
                    <a:pt x="50" y="85"/>
                  </a:cubicBezTo>
                  <a:cubicBezTo>
                    <a:pt x="47" y="87"/>
                    <a:pt x="45" y="88"/>
                    <a:pt x="43" y="90"/>
                  </a:cubicBezTo>
                  <a:cubicBezTo>
                    <a:pt x="43" y="89"/>
                    <a:pt x="42" y="89"/>
                    <a:pt x="42" y="89"/>
                  </a:cubicBezTo>
                  <a:cubicBezTo>
                    <a:pt x="43" y="87"/>
                    <a:pt x="44" y="85"/>
                    <a:pt x="45" y="82"/>
                  </a:cubicBezTo>
                  <a:cubicBezTo>
                    <a:pt x="42" y="80"/>
                    <a:pt x="40" y="79"/>
                    <a:pt x="37" y="77"/>
                  </a:cubicBezTo>
                  <a:cubicBezTo>
                    <a:pt x="31" y="74"/>
                    <a:pt x="26" y="70"/>
                    <a:pt x="22" y="64"/>
                  </a:cubicBezTo>
                  <a:cubicBezTo>
                    <a:pt x="14" y="53"/>
                    <a:pt x="16" y="40"/>
                    <a:pt x="25" y="30"/>
                  </a:cubicBezTo>
                  <a:cubicBezTo>
                    <a:pt x="35" y="20"/>
                    <a:pt x="48" y="15"/>
                    <a:pt x="62" y="14"/>
                  </a:cubicBezTo>
                  <a:cubicBezTo>
                    <a:pt x="76" y="12"/>
                    <a:pt x="90" y="14"/>
                    <a:pt x="103" y="20"/>
                  </a:cubicBezTo>
                  <a:cubicBezTo>
                    <a:pt x="112" y="24"/>
                    <a:pt x="119" y="30"/>
                    <a:pt x="123" y="38"/>
                  </a:cubicBezTo>
                  <a:cubicBezTo>
                    <a:pt x="128" y="47"/>
                    <a:pt x="127" y="56"/>
                    <a:pt x="121" y="64"/>
                  </a:cubicBezTo>
                  <a:cubicBezTo>
                    <a:pt x="113" y="75"/>
                    <a:pt x="102" y="81"/>
                    <a:pt x="89" y="84"/>
                  </a:cubicBezTo>
                  <a:cubicBezTo>
                    <a:pt x="78" y="86"/>
                    <a:pt x="66" y="86"/>
                    <a:pt x="55" y="8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371564" y="4966240"/>
              <a:ext cx="223552" cy="198882"/>
            </a:xfrm>
            <a:custGeom>
              <a:rect l="l" t="t" r="r" b="b"/>
              <a:pathLst>
                <a:path w="110" h="99">
                  <a:moveTo>
                    <a:pt x="94" y="90"/>
                  </a:moveTo>
                  <a:cubicBezTo>
                    <a:pt x="91" y="86"/>
                    <a:pt x="87" y="82"/>
                    <a:pt x="85" y="77"/>
                  </a:cubicBezTo>
                  <a:cubicBezTo>
                    <a:pt x="100" y="68"/>
                    <a:pt x="111" y="56"/>
                    <a:pt x="110" y="38"/>
                  </a:cubicBezTo>
                  <a:cubicBezTo>
                    <a:pt x="110" y="20"/>
                    <a:pt x="99" y="9"/>
                    <a:pt x="84" y="0"/>
                  </a:cubicBezTo>
                  <a:cubicBezTo>
                    <a:pt x="85" y="1"/>
                    <a:pt x="85" y="2"/>
                    <a:pt x="85" y="3"/>
                  </a:cubicBezTo>
                  <a:cubicBezTo>
                    <a:pt x="86" y="9"/>
                    <a:pt x="87" y="15"/>
                    <a:pt x="86" y="21"/>
                  </a:cubicBezTo>
                  <a:cubicBezTo>
                    <a:pt x="84" y="35"/>
                    <a:pt x="77" y="46"/>
                    <a:pt x="66" y="55"/>
                  </a:cubicBezTo>
                  <a:cubicBezTo>
                    <a:pt x="54" y="66"/>
                    <a:pt x="39" y="71"/>
                    <a:pt x="23" y="74"/>
                  </a:cubicBezTo>
                  <a:cubicBezTo>
                    <a:pt x="16" y="75"/>
                    <a:pt x="8" y="75"/>
                    <a:pt x="0" y="75"/>
                  </a:cubicBezTo>
                  <a:cubicBezTo>
                    <a:pt x="3" y="77"/>
                    <a:pt x="7" y="79"/>
                    <a:pt x="10" y="81"/>
                  </a:cubicBezTo>
                  <a:cubicBezTo>
                    <a:pt x="26" y="87"/>
                    <a:pt x="42" y="88"/>
                    <a:pt x="58" y="86"/>
                  </a:cubicBezTo>
                  <a:cubicBezTo>
                    <a:pt x="60" y="86"/>
                    <a:pt x="61" y="86"/>
                    <a:pt x="62" y="87"/>
                  </a:cubicBezTo>
                  <a:cubicBezTo>
                    <a:pt x="72" y="93"/>
                    <a:pt x="82" y="97"/>
                    <a:pt x="94" y="99"/>
                  </a:cubicBezTo>
                  <a:cubicBezTo>
                    <a:pt x="95" y="99"/>
                    <a:pt x="97" y="98"/>
                    <a:pt x="98" y="97"/>
                  </a:cubicBezTo>
                  <a:cubicBezTo>
                    <a:pt x="98" y="97"/>
                    <a:pt x="98" y="95"/>
                    <a:pt x="97" y="93"/>
                  </a:cubicBezTo>
                  <a:cubicBezTo>
                    <a:pt x="97" y="92"/>
                    <a:pt x="95" y="91"/>
                    <a:pt x="94" y="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098006" y="2107787"/>
            <a:ext cx="630365" cy="630269"/>
            <a:chOff x="3098006" y="2107787"/>
            <a:chExt cx="630365" cy="630269"/>
          </a:xfrm>
        </p:grpSpPr>
        <p:sp>
          <p:nvSpPr>
            <p:cNvPr id="13" name="AutoShape 13"/>
            <p:cNvSpPr/>
            <p:nvPr/>
          </p:nvSpPr>
          <p:spPr>
            <a:xfrm>
              <a:off x="3098006" y="2107787"/>
              <a:ext cx="630365" cy="63026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310033" y="2255329"/>
              <a:ext cx="234601" cy="304229"/>
            </a:xfrm>
            <a:custGeom>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3678841" y="3411474"/>
            <a:ext cx="630365" cy="630269"/>
            <a:chOff x="3678841" y="3411474"/>
            <a:chExt cx="630365" cy="630269"/>
          </a:xfrm>
        </p:grpSpPr>
        <p:sp>
          <p:nvSpPr>
            <p:cNvPr id="16" name="AutoShape 16"/>
            <p:cNvSpPr/>
            <p:nvPr/>
          </p:nvSpPr>
          <p:spPr>
            <a:xfrm>
              <a:off x="3678841" y="3411474"/>
              <a:ext cx="630365" cy="630269"/>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842099" y="3569779"/>
            <a:ext cx="313754" cy="313849"/>
            <a:chOff x="3842099" y="3569779"/>
            <a:chExt cx="313754" cy="313849"/>
          </a:xfrm>
        </p:grpSpPr>
        <p:sp>
          <p:nvSpPr>
            <p:cNvPr id="18" name="Freeform 18"/>
            <p:cNvSpPr/>
            <p:nvPr/>
          </p:nvSpPr>
          <p:spPr>
            <a:xfrm>
              <a:off x="3842099" y="3598926"/>
              <a:ext cx="284702" cy="284702"/>
            </a:xfrm>
            <a:custGeom>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moveTo>
                    <a:pt x="92" y="184"/>
                  </a:moveTo>
                  <a:cubicBezTo>
                    <a:pt x="92" y="184"/>
                    <a:pt x="92" y="184"/>
                    <a:pt x="92" y="18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914965" y="3671697"/>
              <a:ext cx="139065" cy="139065"/>
            </a:xfrm>
            <a:custGeom>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moveTo>
                    <a:pt x="45" y="21"/>
                  </a:moveTo>
                  <a:cubicBezTo>
                    <a:pt x="45" y="21"/>
                    <a:pt x="45" y="21"/>
                    <a:pt x="45" y="2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998309" y="3569779"/>
              <a:ext cx="157544" cy="157544"/>
            </a:xfrm>
            <a:custGeom>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moveTo>
                    <a:pt x="86" y="28"/>
                  </a:moveTo>
                  <a:cubicBezTo>
                    <a:pt x="86" y="28"/>
                    <a:pt x="86" y="28"/>
                    <a:pt x="86" y="2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rot="16200000" flipH="1">
            <a:off x="7464743" y="-536734"/>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rot="16200000" flipH="1">
            <a:off x="4751927" y="2176082"/>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rot="5400000">
            <a:off x="10177558" y="2176082"/>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5650706" y="2152763"/>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01</a:t>
            </a:r>
          </a:p>
        </p:txBody>
      </p:sp>
      <p:sp>
        <p:nvSpPr>
          <p:cNvPr id="25" name="Freeform 25"/>
          <p:cNvSpPr/>
          <p:nvPr/>
        </p:nvSpPr>
        <p:spPr>
          <a:xfrm rot="16200000" flipH="1">
            <a:off x="7464743" y="766953"/>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4">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rot="16200000" flipH="1">
            <a:off x="4751927" y="3479768"/>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rot="5400000">
            <a:off x="10177558" y="3479768"/>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5650706" y="3472386"/>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02</a:t>
            </a:r>
          </a:p>
        </p:txBody>
      </p:sp>
      <p:sp>
        <p:nvSpPr>
          <p:cNvPr id="29" name="Freeform 29"/>
          <p:cNvSpPr/>
          <p:nvPr/>
        </p:nvSpPr>
        <p:spPr>
          <a:xfrm rot="16200000" flipH="1">
            <a:off x="7464743" y="2070735"/>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rot="16200000" flipH="1">
            <a:off x="4751927" y="4783550"/>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rot="5400000">
            <a:off x="10177558" y="4783550"/>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5650706" y="4802600"/>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03</a:t>
            </a:r>
          </a:p>
        </p:txBody>
      </p:sp>
      <p:sp>
        <p:nvSpPr>
          <p:cNvPr id="33" name="Freeform 33"/>
          <p:cNvSpPr/>
          <p:nvPr/>
        </p:nvSpPr>
        <p:spPr>
          <a:xfrm>
            <a:off x="1877711" y="3429001"/>
            <a:ext cx="725805" cy="725805"/>
          </a:xfrm>
          <a:custGeom>
            <a:rect l="l" t="t" r="r" b="b"/>
            <a:pathLst>
              <a:path w="442"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342361" y="1913983"/>
            <a:ext cx="4203080" cy="1017878"/>
          </a:xfrm>
          <a:prstGeom prst="rect">
            <a:avLst/>
          </a:prstGeom>
          <a:noFill/>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探讨二阶线性偏微分方程的基本性质和分类方法</a:t>
            </a:r>
            <a:endParaRPr lang="en-US" sz="1100"/>
          </a:p>
        </p:txBody>
      </p:sp>
      <p:sp>
        <p:nvSpPr>
          <p:cNvPr id="35" name="AutoShape 35"/>
          <p:cNvSpPr/>
          <p:nvPr/>
        </p:nvSpPr>
        <p:spPr>
          <a:xfrm>
            <a:off x="6329284" y="3234910"/>
            <a:ext cx="4203080" cy="1017878"/>
          </a:xfrm>
          <a:prstGeom prst="rect">
            <a:avLst/>
          </a:prstGeom>
          <a:noFill/>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总结各类二阶线性偏微分方程的特点和解法</a:t>
            </a:r>
            <a:endParaRPr lang="en-US" sz="1100"/>
          </a:p>
        </p:txBody>
      </p:sp>
      <p:sp>
        <p:nvSpPr>
          <p:cNvPr id="36" name="AutoShape 36"/>
          <p:cNvSpPr/>
          <p:nvPr/>
        </p:nvSpPr>
        <p:spPr>
          <a:xfrm>
            <a:off x="6329284" y="4521452"/>
            <a:ext cx="4203080" cy="1017878"/>
          </a:xfrm>
          <a:prstGeom prst="rect">
            <a:avLst/>
          </a:prstGeom>
          <a:noFill/>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为后续学习和研究提供基础知识和方法指导</a:t>
            </a:r>
            <a:endParaRPr lang="en-US" sz="1100"/>
          </a:p>
        </p:txBody>
      </p:sp>
      <p:grpSp>
        <p:nvGrpSpPr>
          <p:cNvPr id="37" name="Group 37"/>
          <p:cNvGrpSpPr/>
          <p:nvPr/>
        </p:nvGrpSpPr>
        <p:grpSpPr>
          <a:xfrm>
            <a:off x="454963" y="93878"/>
            <a:ext cx="10641129" cy="914400"/>
            <a:chOff x="454963" y="93878"/>
            <a:chExt cx="10641129" cy="914400"/>
          </a:xfrm>
        </p:grpSpPr>
        <p:sp>
          <p:nvSpPr>
            <p:cNvPr id="38" name="AutoShape 3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TextBox 5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偏微分方程的重要性</a:t>
              </a:r>
            </a:p>
          </p:txBody>
        </p:sp>
      </p:grpSp>
      <p:grpSp>
        <p:nvGrpSpPr>
          <p:cNvPr id="28" name="Group 28"/>
          <p:cNvGrpSpPr/>
          <p:nvPr/>
        </p:nvGrpSpPr>
        <p:grpSpPr>
          <a:xfrm>
            <a:off x="5784437" y="1687163"/>
            <a:ext cx="4496144" cy="565817"/>
            <a:chOff x="5784437" y="1687163"/>
            <a:chExt cx="4496144" cy="565817"/>
          </a:xfrm>
        </p:grpSpPr>
        <p:sp>
          <p:nvSpPr>
            <p:cNvPr id="29" name="AutoShape 29"/>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0" name="TextBox 30"/>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01</a:t>
            </a:r>
          </a:p>
        </p:txBody>
      </p:sp>
      <p:grpSp>
        <p:nvGrpSpPr>
          <p:cNvPr id="31" name="Group 31"/>
          <p:cNvGrpSpPr/>
          <p:nvPr/>
        </p:nvGrpSpPr>
        <p:grpSpPr>
          <a:xfrm>
            <a:off x="5784437" y="2262505"/>
            <a:ext cx="4496144" cy="820535"/>
            <a:chOff x="5784437" y="2262505"/>
            <a:chExt cx="4496144" cy="820535"/>
          </a:xfrm>
        </p:grpSpPr>
        <p:sp>
          <p:nvSpPr>
            <p:cNvPr id="32" name="TextBox 32"/>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偏微分方程是描述自然现象和工程问题的重要数学工具</a:t>
              </a:r>
            </a:p>
          </p:txBody>
        </p:sp>
      </p:grpSp>
      <p:grpSp>
        <p:nvGrpSpPr>
          <p:cNvPr id="33" name="Group 33"/>
          <p:cNvGrpSpPr/>
          <p:nvPr/>
        </p:nvGrpSpPr>
        <p:grpSpPr>
          <a:xfrm>
            <a:off x="5784437" y="3120755"/>
            <a:ext cx="4496144" cy="565817"/>
            <a:chOff x="5784437" y="3120755"/>
            <a:chExt cx="4496144" cy="565817"/>
          </a:xfrm>
        </p:grpSpPr>
        <p:sp>
          <p:nvSpPr>
            <p:cNvPr id="34" name="AutoShape 34"/>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5" name="TextBox 35"/>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02</a:t>
            </a:r>
          </a:p>
        </p:txBody>
      </p:sp>
      <p:grpSp>
        <p:nvGrpSpPr>
          <p:cNvPr id="36" name="Group 36"/>
          <p:cNvGrpSpPr/>
          <p:nvPr/>
        </p:nvGrpSpPr>
        <p:grpSpPr>
          <a:xfrm>
            <a:off x="5784437" y="3715147"/>
            <a:ext cx="4496144" cy="820535"/>
            <a:chOff x="5784437" y="3715147"/>
            <a:chExt cx="4496144" cy="820535"/>
          </a:xfrm>
        </p:grpSpPr>
        <p:sp>
          <p:nvSpPr>
            <p:cNvPr id="37" name="TextBox 37"/>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在物理学、工程学、经济学等领域有广泛应用</a:t>
              </a:r>
            </a:p>
          </p:txBody>
        </p:sp>
      </p:grpSp>
      <p:grpSp>
        <p:nvGrpSpPr>
          <p:cNvPr id="38" name="Group 38"/>
          <p:cNvGrpSpPr/>
          <p:nvPr/>
        </p:nvGrpSpPr>
        <p:grpSpPr>
          <a:xfrm>
            <a:off x="5784437" y="4609991"/>
            <a:ext cx="4496144" cy="565817"/>
            <a:chOff x="5784437" y="4609991"/>
            <a:chExt cx="4496144" cy="565817"/>
          </a:xfrm>
        </p:grpSpPr>
        <p:sp>
          <p:nvSpPr>
            <p:cNvPr id="39" name="AutoShape 39"/>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5784437" y="5204382"/>
            <a:ext cx="4496144" cy="820535"/>
            <a:chOff x="5784437" y="5204382"/>
            <a:chExt cx="4496144" cy="820535"/>
          </a:xfrm>
        </p:grpSpPr>
        <p:sp>
          <p:nvSpPr>
            <p:cNvPr id="41" name="TextBox 41"/>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对于理解和预测复杂系统的行为具有重要意义</a:t>
              </a:r>
            </a:p>
          </p:txBody>
        </p:sp>
      </p:grpSp>
      <p:sp>
        <p:nvSpPr>
          <p:cNvPr id="42" name="TextBox 42"/>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61112" y="2474335"/>
            <a:ext cx="6168948" cy="1714909"/>
          </a:xfrm>
          <a:prstGeom prst="rect">
            <a:avLst/>
          </a:prstGeom>
          <a:solidFill>
            <a:srgbClr val="FFFFFF">
              <a:alpha val="1882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750028" y="2577044"/>
            <a:ext cx="5991116" cy="1509492"/>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a:solidFill>
                  <a:srgbClr val="FFFFFF">
                    <a:alpha val="100000"/>
                  </a:srgbClr>
                </a:solidFill>
                <a:latin typeface="Microsoft Yahei"/>
                <a:ea typeface="Microsoft Yahei"/>
                <a:cs typeface="Microsoft Yahei"/>
              </a:rPr>
              <a:t>二阶线性偏微分方程的基本概念</a:t>
            </a:r>
          </a:p>
        </p:txBody>
      </p:sp>
      <p:grpSp>
        <p:nvGrpSpPr>
          <p:cNvPr id="4" name="Group 4"/>
          <p:cNvGrpSpPr/>
          <p:nvPr/>
        </p:nvGrpSpPr>
        <p:grpSpPr>
          <a:xfrm>
            <a:off x="1290034" y="2474335"/>
            <a:ext cx="3067716" cy="1714909"/>
            <a:chOff x="1290034" y="2474335"/>
            <a:chExt cx="3067716" cy="1714909"/>
          </a:xfrm>
        </p:grpSpPr>
        <p:sp>
          <p:nvSpPr>
            <p:cNvPr id="5" name="TextBox 5"/>
            <p:cNvSpPr txBox="1"/>
            <p:nvPr/>
          </p:nvSpPr>
          <p:spPr>
            <a:xfrm>
              <a:off x="1290034" y="2474335"/>
              <a:ext cx="3067716" cy="1714909"/>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9600" b="1">
                  <a:solidFill>
                    <a:srgbClr val="FFFFFF">
                      <a:alpha val="100000"/>
                    </a:srgbClr>
                  </a:solidFill>
                  <a:latin typeface="Microsoft Yahei"/>
                  <a:ea typeface="Microsoft Yahei"/>
                  <a:cs typeface="Microsoft Yahei"/>
                </a:rPr>
                <a:t>02</a:t>
              </a:r>
            </a:p>
          </p:txBody>
        </p:sp>
      </p:grpSp>
      <p:cxnSp>
        <p:nvCxnSpPr>
          <p:cNvPr id="6" name="Connector 6"/>
          <p:cNvCxnSpPr/>
          <p:nvPr/>
        </p:nvCxnSpPr>
        <p:spPr>
          <a:xfrm>
            <a:off x="1310956" y="2387805"/>
            <a:ext cx="9520123" cy="0"/>
          </a:xfrm>
          <a:prstGeom prst="line">
            <a:avLst/>
          </a:prstGeom>
          <a:ln w="19050">
            <a:solidFill>
              <a:srgbClr val="FFFFFF">
                <a:alpha val="100000"/>
              </a:srgbClr>
            </a:solidFill>
            <a:prstDash val="solid"/>
            <a:headEnd type="none"/>
            <a:tailEnd type="none"/>
          </a:ln>
        </p:spPr>
      </p:cxnSp>
      <p:cxnSp>
        <p:nvCxnSpPr>
          <p:cNvPr id="7" name="Connector 7"/>
          <p:cNvCxnSpPr/>
          <p:nvPr/>
        </p:nvCxnSpPr>
        <p:spPr>
          <a:xfrm>
            <a:off x="1310956" y="4280471"/>
            <a:ext cx="9520123" cy="0"/>
          </a:xfrm>
          <a:prstGeom prst="line">
            <a:avLst/>
          </a:prstGeom>
          <a:ln w="19050">
            <a:solidFill>
              <a:srgbClr val="FFFFFF">
                <a:alpha val="100000"/>
              </a:srgbClr>
            </a:solidFill>
            <a:prstDash val="solid"/>
            <a:headEnd type="none"/>
            <a:tailEnd type="none"/>
          </a:ln>
        </p:spPr>
      </p:cxn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197479" y="2448496"/>
            <a:ext cx="1568482" cy="1639538"/>
            <a:chOff x="6197479" y="2448496"/>
            <a:chExt cx="1568482" cy="1639538"/>
          </a:xfrm>
        </p:grpSpPr>
        <p:sp>
          <p:nvSpPr>
            <p:cNvPr id="3" name="Freeform 3"/>
            <p:cNvSpPr/>
            <p:nvPr/>
          </p:nvSpPr>
          <p:spPr>
            <a:xfrm rot="15417784">
              <a:off x="6197479" y="2448496"/>
              <a:ext cx="1568482" cy="1639538"/>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20817784">
              <a:off x="6791744" y="3078289"/>
              <a:ext cx="380048" cy="38004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7798918" y="1874806"/>
            <a:ext cx="3224117" cy="3370231"/>
            <a:chOff x="7798918" y="1874806"/>
            <a:chExt cx="3224117" cy="3370231"/>
          </a:xfrm>
        </p:grpSpPr>
        <p:sp>
          <p:nvSpPr>
            <p:cNvPr id="6" name="Freeform 6"/>
            <p:cNvSpPr/>
            <p:nvPr/>
          </p:nvSpPr>
          <p:spPr>
            <a:xfrm rot="16200000">
              <a:off x="7798918" y="1874806"/>
              <a:ext cx="3224117" cy="3370231"/>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0817784">
              <a:off x="9070791" y="3201543"/>
              <a:ext cx="680371" cy="68037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979101" y="4077938"/>
            <a:ext cx="977456" cy="1021747"/>
            <a:chOff x="6979101" y="4077938"/>
            <a:chExt cx="977456" cy="1021747"/>
          </a:xfrm>
        </p:grpSpPr>
        <p:sp>
          <p:nvSpPr>
            <p:cNvPr id="9" name="Freeform 9"/>
            <p:cNvSpPr/>
            <p:nvPr/>
          </p:nvSpPr>
          <p:spPr>
            <a:xfrm rot="16200000">
              <a:off x="6979101" y="4077938"/>
              <a:ext cx="977456" cy="1021747"/>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349433" y="4470368"/>
              <a:ext cx="236887" cy="23688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偏微分方程的定义</a:t>
              </a:r>
            </a:p>
          </p:txBody>
        </p:sp>
      </p:grpSp>
      <p:sp>
        <p:nvSpPr>
          <p:cNvPr id="33" name="AutoShape 33"/>
          <p:cNvSpPr/>
          <p:nvPr/>
        </p:nvSpPr>
        <p:spPr>
          <a:xfrm>
            <a:off x="579283" y="2049017"/>
            <a:ext cx="584258" cy="584258"/>
          </a:xfrm>
          <a:prstGeom prst="ellipse">
            <a:avLst/>
          </a:prstGeom>
          <a:no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4" name="AutoShape 34"/>
          <p:cNvSpPr/>
          <p:nvPr/>
        </p:nvSpPr>
        <p:spPr>
          <a:xfrm>
            <a:off x="674589" y="2156678"/>
            <a:ext cx="395855" cy="368935"/>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1">
                    <a:alpha val="100000"/>
                  </a:schemeClr>
                </a:solidFill>
                <a:latin typeface="Microsoft Yahei"/>
                <a:ea typeface="Microsoft Yahei"/>
                <a:cs typeface="Microsoft Yahei"/>
              </a:rPr>
              <a:t>01</a:t>
            </a:r>
            <a:endParaRPr lang="en-US" sz="1100"/>
          </a:p>
        </p:txBody>
      </p:sp>
      <p:sp>
        <p:nvSpPr>
          <p:cNvPr id="35" name="TextBox 35"/>
          <p:cNvSpPr txBox="1"/>
          <p:nvPr/>
        </p:nvSpPr>
        <p:spPr>
          <a:xfrm>
            <a:off x="1350983" y="1947863"/>
            <a:ext cx="4120112" cy="786566"/>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偏微分方程是包含未知函数及其偏导数的方程，用于描述自然现象中变量之间的关系。</a:t>
            </a:r>
          </a:p>
        </p:txBody>
      </p:sp>
      <p:sp>
        <p:nvSpPr>
          <p:cNvPr id="36" name="AutoShape 36"/>
          <p:cNvSpPr/>
          <p:nvPr/>
        </p:nvSpPr>
        <p:spPr>
          <a:xfrm>
            <a:off x="579283" y="3218181"/>
            <a:ext cx="584258" cy="584258"/>
          </a:xfrm>
          <a:prstGeom prst="ellipse">
            <a:avLst/>
          </a:prstGeom>
          <a:noFill/>
          <a:ln w="19050">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7" name="AutoShape 37"/>
          <p:cNvSpPr/>
          <p:nvPr/>
        </p:nvSpPr>
        <p:spPr>
          <a:xfrm>
            <a:off x="655539" y="3325842"/>
            <a:ext cx="453011" cy="368935"/>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2">
                    <a:alpha val="100000"/>
                  </a:schemeClr>
                </a:solidFill>
                <a:latin typeface="Microsoft Yahei"/>
                <a:ea typeface="Microsoft Yahei"/>
                <a:cs typeface="Microsoft Yahei"/>
              </a:rPr>
              <a:t>02</a:t>
            </a:r>
            <a:endParaRPr lang="en-US" sz="1100"/>
          </a:p>
        </p:txBody>
      </p:sp>
      <p:sp>
        <p:nvSpPr>
          <p:cNvPr id="38" name="TextBox 38"/>
          <p:cNvSpPr txBox="1"/>
          <p:nvPr/>
        </p:nvSpPr>
        <p:spPr>
          <a:xfrm>
            <a:off x="1350983" y="3110437"/>
            <a:ext cx="4114800" cy="799744"/>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偏微分方程可以表示为一个或多个自变量的函数与其偏导数之间的关系。</a:t>
            </a:r>
          </a:p>
        </p:txBody>
      </p:sp>
      <p:sp>
        <p:nvSpPr>
          <p:cNvPr id="39" name="AutoShape 39"/>
          <p:cNvSpPr/>
          <p:nvPr/>
        </p:nvSpPr>
        <p:spPr>
          <a:xfrm>
            <a:off x="575049" y="4441785"/>
            <a:ext cx="584258" cy="584258"/>
          </a:xfrm>
          <a:prstGeom prst="ellipse">
            <a:avLst/>
          </a:prstGeom>
          <a:noFill/>
          <a:ln w="19050">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0" name="AutoShape 40"/>
          <p:cNvSpPr/>
          <p:nvPr/>
        </p:nvSpPr>
        <p:spPr>
          <a:xfrm>
            <a:off x="642204" y="4549446"/>
            <a:ext cx="453011" cy="368935"/>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3">
                    <a:alpha val="100000"/>
                  </a:schemeClr>
                </a:solidFill>
                <a:latin typeface="Microsoft Yahei"/>
                <a:ea typeface="Microsoft Yahei"/>
                <a:cs typeface="Microsoft Yahei"/>
              </a:rPr>
              <a:t>03</a:t>
            </a:r>
            <a:endParaRPr lang="en-US" sz="1100"/>
          </a:p>
        </p:txBody>
      </p:sp>
      <p:sp>
        <p:nvSpPr>
          <p:cNvPr id="41" name="TextBox 41"/>
          <p:cNvSpPr txBox="1"/>
          <p:nvPr/>
        </p:nvSpPr>
        <p:spPr>
          <a:xfrm>
            <a:off x="1350983" y="4340631"/>
            <a:ext cx="4114800" cy="78656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偏微分方程的解通常是一个函数，该函数满足方程中的条件和约束。</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216578"/>
            <a:ext cx="0" cy="5645486"/>
          </a:xfrm>
          <a:prstGeom prst="line">
            <a:avLst/>
          </a:prstGeom>
          <a:ln w="19050">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873196" y="1466458"/>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581544"/>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443018"/>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60801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201439"/>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36643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959859"/>
            <a:ext cx="9189734" cy="1219200"/>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5124852"/>
            <a:ext cx="276816" cy="314563"/>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92658" y="1638090"/>
            <a:ext cx="8708491"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二阶线性偏微分方程是包含未知函数及其二阶偏导数的方程，且方程中每一项关于未知函数及其偏导数的次数都不超过一次。</a:t>
            </a:r>
          </a:p>
        </p:txBody>
      </p:sp>
      <p:sp>
        <p:nvSpPr>
          <p:cNvPr id="12" name="AutoShape 12"/>
          <p:cNvSpPr/>
          <p:nvPr/>
        </p:nvSpPr>
        <p:spPr>
          <a:xfrm>
            <a:off x="873196" y="3201439"/>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88282" y="3316525"/>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73196" y="4959859"/>
            <a:ext cx="669478" cy="669478"/>
          </a:xfrm>
          <a:prstGeom prst="ellipse">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88282" y="5074945"/>
            <a:ext cx="439305" cy="43930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2322285" y="5154931"/>
            <a:ext cx="8849237"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当$B^2-4AC&gt;0$时，方程为双曲型；当$B^2-4AC=0$时，方程为抛物型；当$B^2-4AC&lt;0$时，方程为椭圆型。</a:t>
            </a:r>
          </a:p>
        </p:txBody>
      </p:sp>
      <p:sp>
        <p:nvSpPr>
          <p:cNvPr id="17" name="TextBox 17"/>
          <p:cNvSpPr txBox="1"/>
          <p:nvPr/>
        </p:nvSpPr>
        <p:spPr>
          <a:xfrm>
            <a:off x="2332022" y="3396511"/>
            <a:ext cx="8829763" cy="8290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二阶线性偏微分方程的一般形式为：$Au_{xx}+Bu_{xy}+Cu_{yy}+Du_x+Eu_y+Fu=G$，其中$A,B,C,D,E,F,G$是$x,y$的函数，$u=u(x,y)$是未知函数。</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二阶线性偏微分方程的形式</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3518246" y="3031027"/>
            <a:ext cx="1788760" cy="673166"/>
          </a:xfrm>
          <a:custGeom>
            <a:rect l="l" t="t" r="r" b="b"/>
            <a:pathLst>
              <a:path w="1400" h="527">
                <a:moveTo>
                  <a:pt x="0" y="108"/>
                </a:moveTo>
                <a:lnTo>
                  <a:pt x="837" y="527"/>
                </a:lnTo>
                <a:lnTo>
                  <a:pt x="1400" y="332"/>
                </a:lnTo>
                <a:lnTo>
                  <a:pt x="281" y="0"/>
                </a:lnTo>
                <a:lnTo>
                  <a:pt x="0" y="10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735450" y="3096651"/>
            <a:ext cx="2091473" cy="876386"/>
          </a:xfrm>
          <a:custGeom>
            <a:rect l="l" t="t" r="r" b="b"/>
            <a:pathLst>
              <a:path w="1698" h="710">
                <a:moveTo>
                  <a:pt x="1002" y="710"/>
                </a:moveTo>
                <a:lnTo>
                  <a:pt x="1698" y="366"/>
                </a:lnTo>
                <a:lnTo>
                  <a:pt x="591" y="0"/>
                </a:lnTo>
                <a:lnTo>
                  <a:pt x="0" y="202"/>
                </a:lnTo>
                <a:lnTo>
                  <a:pt x="1002" y="71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5893380" y="3977271"/>
            <a:ext cx="4191413" cy="1771824"/>
          </a:xfrm>
          <a:custGeom>
            <a:rect l="l" t="t" r="r" b="b"/>
            <a:pathLst>
              <a:path w="3282" h="1388">
                <a:moveTo>
                  <a:pt x="0" y="332"/>
                </a:moveTo>
                <a:lnTo>
                  <a:pt x="1065" y="869"/>
                </a:lnTo>
                <a:lnTo>
                  <a:pt x="177" y="1388"/>
                </a:lnTo>
                <a:lnTo>
                  <a:pt x="3283" y="1388"/>
                </a:lnTo>
                <a:lnTo>
                  <a:pt x="2529" y="96"/>
                </a:lnTo>
                <a:lnTo>
                  <a:pt x="1981" y="414"/>
                </a:lnTo>
                <a:lnTo>
                  <a:pt x="685" y="0"/>
                </a:lnTo>
                <a:lnTo>
                  <a:pt x="0" y="332"/>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flipH="1" flipV="1">
            <a:off x="2921288" y="2643640"/>
            <a:ext cx="827699" cy="453011"/>
          </a:xfrm>
          <a:prstGeom prst="line">
            <a:avLst/>
          </a:prstGeom>
          <a:ln w="6350">
            <a:solidFill>
              <a:schemeClr val="accent1"/>
            </a:solidFill>
            <a:prstDash val="solid"/>
            <a:headEnd type="none"/>
            <a:tailEnd type="triangl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flipH="1">
            <a:off x="3748986" y="3704194"/>
            <a:ext cx="1665980" cy="1043620"/>
          </a:xfrm>
          <a:prstGeom prst="line">
            <a:avLst/>
          </a:prstGeom>
          <a:ln w="6350">
            <a:solidFill>
              <a:schemeClr val="accent1"/>
            </a:solidFill>
            <a:prstDash val="solid"/>
            <a:headEnd type="none"/>
            <a:tailEnd type="triangle"/>
          </a:ln>
        </p:spPr>
        <p:style>
          <a:lnRef idx="0">
            <a:schemeClr val="accent1"/>
          </a:lnRef>
          <a:fillRef idx="1">
            <a:schemeClr val="accent1"/>
          </a:fillRef>
          <a:effectRef idx="0">
            <a:schemeClr val="accent1"/>
          </a:effectRef>
          <a:fontRef idx="minor">
            <a:schemeClr val="lt1"/>
          </a:fontRef>
        </p:style>
      </p:cxnSp>
      <p:cxnSp>
        <p:nvCxnSpPr>
          <p:cNvPr id="7" name="Connector 7"/>
          <p:cNvCxnSpPr/>
          <p:nvPr/>
        </p:nvCxnSpPr>
        <p:spPr>
          <a:xfrm flipV="1">
            <a:off x="7633452" y="3367611"/>
            <a:ext cx="1134645" cy="857334"/>
          </a:xfrm>
          <a:prstGeom prst="line">
            <a:avLst/>
          </a:prstGeom>
          <a:ln w="6350">
            <a:solidFill>
              <a:schemeClr val="accent1"/>
            </a:solidFill>
            <a:prstDash val="solid"/>
            <a:headEnd type="none"/>
            <a:tailEnd type="triangle"/>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2294693" y="4747814"/>
            <a:ext cx="1953876" cy="24574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69567" y="1762125"/>
            <a:ext cx="2362200" cy="166687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ct val="0"/>
              </a:spcBef>
            </a:pPr>
            <a:r>
              <a:rPr lang="en-US" sz="1350">
                <a:solidFill>
                  <a:schemeClr val="dk1">
                    <a:alpha val="100000"/>
                  </a:schemeClr>
                </a:solidFill>
                <a:latin typeface="Microsoft Yahei"/>
                <a:ea typeface="Microsoft Yahei"/>
                <a:cs typeface="Microsoft Yahei"/>
              </a:rPr>
              <a:t>线性偏微分方程中未知函数及其偏导数的次数都不超过一次，而非线性偏微分方程中则至少有一项的次数超过一次。</a:t>
            </a:r>
          </a:p>
        </p:txBody>
      </p:sp>
      <p:sp>
        <p:nvSpPr>
          <p:cNvPr id="10" name="TextBox 10"/>
          <p:cNvSpPr txBox="1"/>
          <p:nvPr/>
        </p:nvSpPr>
        <p:spPr>
          <a:xfrm>
            <a:off x="1455669" y="4444384"/>
            <a:ext cx="2362200" cy="21717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线性偏微分方程的解具有叠加性，即如果$u_1$和$u_2$是方程的解，那么它们的线性组合$c_1u_1+c_2u_2$（$c_1,c_2$为常数）也是方程的解。</a:t>
            </a:r>
          </a:p>
        </p:txBody>
      </p:sp>
      <p:sp>
        <p:nvSpPr>
          <p:cNvPr id="11" name="TextBox 11"/>
          <p:cNvSpPr txBox="1"/>
          <p:nvPr/>
        </p:nvSpPr>
        <p:spPr>
          <a:xfrm>
            <a:off x="8877359" y="2407424"/>
            <a:ext cx="2361910" cy="187379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非线性偏微分方程的解通常不具有叠加性，其解的结构和性质比线性偏微分方程更为复杂和多样。</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线性与非线性的区别</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61112" y="2474335"/>
            <a:ext cx="6168948" cy="1714909"/>
          </a:xfrm>
          <a:prstGeom prst="rect">
            <a:avLst/>
          </a:prstGeom>
          <a:solidFill>
            <a:srgbClr val="FFFFFF">
              <a:alpha val="1882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750028" y="2577044"/>
            <a:ext cx="5991116" cy="1509492"/>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a:solidFill>
                  <a:srgbClr val="FFFFFF">
                    <a:alpha val="100000"/>
                  </a:srgbClr>
                </a:solidFill>
                <a:latin typeface="Microsoft Yahei"/>
                <a:ea typeface="Microsoft Yahei"/>
                <a:cs typeface="Microsoft Yahei"/>
              </a:rPr>
              <a:t>二阶线性偏微分方程的分类</a:t>
            </a:r>
          </a:p>
        </p:txBody>
      </p:sp>
      <p:grpSp>
        <p:nvGrpSpPr>
          <p:cNvPr id="4" name="Group 4"/>
          <p:cNvGrpSpPr/>
          <p:nvPr/>
        </p:nvGrpSpPr>
        <p:grpSpPr>
          <a:xfrm>
            <a:off x="1290034" y="2474335"/>
            <a:ext cx="3067716" cy="1714909"/>
            <a:chOff x="1290034" y="2474335"/>
            <a:chExt cx="3067716" cy="1714909"/>
          </a:xfrm>
        </p:grpSpPr>
        <p:sp>
          <p:nvSpPr>
            <p:cNvPr id="5" name="TextBox 5"/>
            <p:cNvSpPr txBox="1"/>
            <p:nvPr/>
          </p:nvSpPr>
          <p:spPr>
            <a:xfrm>
              <a:off x="1290034" y="2474335"/>
              <a:ext cx="3067716" cy="1714909"/>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9600" b="1">
                  <a:solidFill>
                    <a:srgbClr val="FFFFFF">
                      <a:alpha val="100000"/>
                    </a:srgbClr>
                  </a:solidFill>
                  <a:latin typeface="Microsoft Yahei"/>
                  <a:ea typeface="Microsoft Yahei"/>
                  <a:cs typeface="Microsoft Yahei"/>
                </a:rPr>
                <a:t>03</a:t>
              </a:r>
            </a:p>
          </p:txBody>
        </p:sp>
      </p:grpSp>
      <p:cxnSp>
        <p:nvCxnSpPr>
          <p:cNvPr id="6" name="Connector 6"/>
          <p:cNvCxnSpPr/>
          <p:nvPr/>
        </p:nvCxnSpPr>
        <p:spPr>
          <a:xfrm>
            <a:off x="1310956" y="2387805"/>
            <a:ext cx="9520123" cy="0"/>
          </a:xfrm>
          <a:prstGeom prst="line">
            <a:avLst/>
          </a:prstGeom>
          <a:ln w="19050">
            <a:solidFill>
              <a:srgbClr val="FFFFFF">
                <a:alpha val="100000"/>
              </a:srgbClr>
            </a:solidFill>
            <a:prstDash val="solid"/>
            <a:headEnd type="none"/>
            <a:tailEnd type="none"/>
          </a:ln>
        </p:spPr>
      </p:cxnSp>
      <p:cxnSp>
        <p:nvCxnSpPr>
          <p:cNvPr id="7" name="Connector 7"/>
          <p:cNvCxnSpPr/>
          <p:nvPr/>
        </p:nvCxnSpPr>
        <p:spPr>
          <a:xfrm>
            <a:off x="1310956" y="4280471"/>
            <a:ext cx="9520123" cy="0"/>
          </a:xfrm>
          <a:prstGeom prst="line">
            <a:avLst/>
          </a:prstGeom>
          <a:ln w="19050">
            <a:solidFill>
              <a:srgbClr val="FFFFFF">
                <a:alpha val="100000"/>
              </a:srgbClr>
            </a:solidFill>
            <a:prstDash val="solid"/>
            <a:headEnd type="none"/>
            <a:tailEnd type="none"/>
          </a:ln>
        </p:spPr>
      </p:cxn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16200000">
            <a:off x="2007200" y="2256367"/>
            <a:ext cx="2931584" cy="2931584"/>
          </a:xfrm>
          <a:custGeom>
            <a:rect l="l" t="t" r="r" b="b"/>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1"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rot="16426183">
            <a:off x="2243210" y="2494492"/>
            <a:ext cx="2432049" cy="2434167"/>
          </a:xfrm>
          <a:custGeom>
            <a:rect l="l" t="t" r="r" b="b"/>
            <a:pathLst>
              <a:path w="21600" h="21600">
                <a:moveTo>
                  <a:pt x="2643" y="7715"/>
                </a:moveTo>
                <a:cubicBezTo>
                  <a:pt x="3926" y="4323"/>
                  <a:pt x="7173" y="2080"/>
                  <a:pt x="10799" y="2080"/>
                </a:cubicBezTo>
                <a:cubicBezTo>
                  <a:pt x="14426" y="2080"/>
                  <a:pt x="17673" y="4323"/>
                  <a:pt x="18956" y="7715"/>
                </a:cubicBezTo>
                <a:lnTo>
                  <a:pt x="20901" y="6979"/>
                </a:lnTo>
                <a:cubicBezTo>
                  <a:pt x="19313" y="2779"/>
                  <a:pt x="15290" y="-1"/>
                  <a:pt x="10800" y="-1"/>
                </a:cubicBezTo>
                <a:cubicBezTo>
                  <a:pt x="6309" y="-1"/>
                  <a:pt x="2286" y="2779"/>
                  <a:pt x="698" y="6979"/>
                </a:cubicBez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a:off x="1752143" y="2015067"/>
            <a:ext cx="3414183" cy="3414184"/>
          </a:xfrm>
          <a:custGeom>
            <a:rect l="l" t="t" r="r" b="b"/>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8"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510528" y="1542295"/>
            <a:ext cx="480060" cy="382734"/>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511480" y="3223760"/>
            <a:ext cx="478346" cy="399410"/>
            <a:chOff x="6511480" y="3223760"/>
            <a:chExt cx="478346" cy="399410"/>
          </a:xfrm>
        </p:grpSpPr>
        <p:sp>
          <p:nvSpPr>
            <p:cNvPr id="7" name="AutoShape 7"/>
            <p:cNvSpPr/>
            <p:nvPr/>
          </p:nvSpPr>
          <p:spPr>
            <a:xfrm>
              <a:off x="6511480" y="3223760"/>
              <a:ext cx="478346" cy="39941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511480" y="4805669"/>
            <a:ext cx="478346" cy="413650"/>
            <a:chOff x="6511480" y="4805669"/>
            <a:chExt cx="478346" cy="413650"/>
          </a:xfrm>
        </p:grpSpPr>
        <p:sp>
          <p:nvSpPr>
            <p:cNvPr id="9" name="AutoShape 9"/>
            <p:cNvSpPr/>
            <p:nvPr/>
          </p:nvSpPr>
          <p:spPr>
            <a:xfrm>
              <a:off x="6511480" y="4805669"/>
              <a:ext cx="478346" cy="413650"/>
            </a:xfrm>
            <a:prstGeom prst="rect">
              <a:avLst/>
            </a:pr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2802998" y="2871591"/>
            <a:ext cx="1701137" cy="1701137"/>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椭圆型方程</a:t>
              </a:r>
            </a:p>
          </p:txBody>
        </p:sp>
      </p:grpSp>
      <p:grpSp>
        <p:nvGrpSpPr>
          <p:cNvPr id="33" name="Group 33"/>
          <p:cNvGrpSpPr/>
          <p:nvPr/>
        </p:nvGrpSpPr>
        <p:grpSpPr>
          <a:xfrm>
            <a:off x="6384512" y="2015068"/>
            <a:ext cx="5082159" cy="1071601"/>
            <a:chOff x="6384512" y="2015068"/>
            <a:chExt cx="5082159" cy="1071601"/>
          </a:xfrm>
        </p:grpSpPr>
        <p:sp>
          <p:nvSpPr>
            <p:cNvPr id="34" name="TextBox 34"/>
            <p:cNvSpPr txBox="1"/>
            <p:nvPr/>
          </p:nvSpPr>
          <p:spPr>
            <a:xfrm>
              <a:off x="6384512" y="2015068"/>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椭圆型方程是二阶线性偏微分方程的一种，其一般形式为 $Au_{xx} + 2Bu_{xy} + Cu_{yy} + Du_x + Eu_y + Fu = G$，其中 $A, B, C$ 不同时为零，且 $B^2 - AC &lt; 0$。</a:t>
              </a:r>
            </a:p>
          </p:txBody>
        </p:sp>
      </p:grpSp>
      <p:grpSp>
        <p:nvGrpSpPr>
          <p:cNvPr id="35" name="Group 35"/>
          <p:cNvGrpSpPr/>
          <p:nvPr/>
        </p:nvGrpSpPr>
        <p:grpSpPr>
          <a:xfrm>
            <a:off x="7116604" y="3155950"/>
            <a:ext cx="4476083" cy="490334"/>
            <a:chOff x="7116604" y="3155950"/>
            <a:chExt cx="4476083" cy="490334"/>
          </a:xfrm>
        </p:grpSpPr>
        <p:sp>
          <p:nvSpPr>
            <p:cNvPr id="36" name="TextBox 36"/>
            <p:cNvSpPr txBox="1"/>
            <p:nvPr/>
          </p:nvSpPr>
          <p:spPr>
            <a:xfrm>
              <a:off x="7116604" y="3155950"/>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性质</a:t>
              </a:r>
            </a:p>
          </p:txBody>
        </p:sp>
      </p:grpSp>
      <p:grpSp>
        <p:nvGrpSpPr>
          <p:cNvPr id="37" name="Group 37"/>
          <p:cNvGrpSpPr/>
          <p:nvPr/>
        </p:nvGrpSpPr>
        <p:grpSpPr>
          <a:xfrm>
            <a:off x="6510528" y="3652633"/>
            <a:ext cx="5082159" cy="1071601"/>
            <a:chOff x="6510528" y="3652633"/>
            <a:chExt cx="5082159" cy="1071601"/>
          </a:xfrm>
        </p:grpSpPr>
        <p:sp>
          <p:nvSpPr>
            <p:cNvPr id="38" name="TextBox 38"/>
            <p:cNvSpPr txBox="1"/>
            <p:nvPr/>
          </p:nvSpPr>
          <p:spPr>
            <a:xfrm>
              <a:off x="6510528" y="3652633"/>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椭圆型方程具有良好的性质，如解的存在性、唯一性和稳定性。此外，椭圆型方程通常描述平衡状态或稳态过程。</a:t>
              </a:r>
            </a:p>
          </p:txBody>
        </p:sp>
      </p:grpSp>
      <p:grpSp>
        <p:nvGrpSpPr>
          <p:cNvPr id="39" name="Group 39"/>
          <p:cNvGrpSpPr/>
          <p:nvPr/>
        </p:nvGrpSpPr>
        <p:grpSpPr>
          <a:xfrm>
            <a:off x="7116604" y="4743284"/>
            <a:ext cx="4476083" cy="490334"/>
            <a:chOff x="7116604" y="4743284"/>
            <a:chExt cx="4476083" cy="490334"/>
          </a:xfrm>
        </p:grpSpPr>
        <p:sp>
          <p:nvSpPr>
            <p:cNvPr id="40" name="TextBox 40"/>
            <p:cNvSpPr txBox="1"/>
            <p:nvPr/>
          </p:nvSpPr>
          <p:spPr>
            <a:xfrm>
              <a:off x="7116604" y="4743284"/>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求解方法</a:t>
              </a:r>
            </a:p>
          </p:txBody>
        </p:sp>
      </p:grpSp>
      <p:grpSp>
        <p:nvGrpSpPr>
          <p:cNvPr id="41" name="Group 41"/>
          <p:cNvGrpSpPr/>
          <p:nvPr/>
        </p:nvGrpSpPr>
        <p:grpSpPr>
          <a:xfrm>
            <a:off x="6510528" y="5239966"/>
            <a:ext cx="5082159" cy="1071601"/>
            <a:chOff x="6510528" y="5239966"/>
            <a:chExt cx="5082159" cy="1071601"/>
          </a:xfrm>
        </p:grpSpPr>
        <p:sp>
          <p:nvSpPr>
            <p:cNvPr id="42" name="TextBox 42"/>
            <p:cNvSpPr txBox="1"/>
            <p:nvPr/>
          </p:nvSpPr>
          <p:spPr>
            <a:xfrm>
              <a:off x="6510528" y="5239966"/>
              <a:ext cx="5082159" cy="1071601"/>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求解椭圆型方程的方法包括分离变量法、有限差分法、有限元法等。</a:t>
              </a:r>
            </a:p>
          </p:txBody>
        </p:sp>
      </p:grpSp>
      <p:grpSp>
        <p:nvGrpSpPr>
          <p:cNvPr id="43" name="Group 43"/>
          <p:cNvGrpSpPr/>
          <p:nvPr/>
        </p:nvGrpSpPr>
        <p:grpSpPr>
          <a:xfrm>
            <a:off x="7116604" y="1472796"/>
            <a:ext cx="4476083" cy="490334"/>
            <a:chOff x="7116604" y="1472796"/>
            <a:chExt cx="4476083" cy="490334"/>
          </a:xfrm>
        </p:grpSpPr>
        <p:sp>
          <p:nvSpPr>
            <p:cNvPr id="44" name="TextBox 44"/>
            <p:cNvSpPr txBox="1"/>
            <p:nvPr/>
          </p:nvSpPr>
          <p:spPr>
            <a:xfrm>
              <a:off x="7116604" y="1472796"/>
              <a:ext cx="4476083"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3518246" y="3031027"/>
            <a:ext cx="1788760" cy="673166"/>
          </a:xfrm>
          <a:custGeom>
            <a:rect l="l" t="t" r="r" b="b"/>
            <a:pathLst>
              <a:path w="1400" h="527">
                <a:moveTo>
                  <a:pt x="0" y="108"/>
                </a:moveTo>
                <a:lnTo>
                  <a:pt x="837" y="527"/>
                </a:lnTo>
                <a:lnTo>
                  <a:pt x="1400" y="332"/>
                </a:lnTo>
                <a:lnTo>
                  <a:pt x="281" y="0"/>
                </a:lnTo>
                <a:lnTo>
                  <a:pt x="0" y="10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4735450" y="3096651"/>
            <a:ext cx="2091473" cy="876386"/>
          </a:xfrm>
          <a:custGeom>
            <a:rect l="l" t="t" r="r" b="b"/>
            <a:pathLst>
              <a:path w="1698" h="710">
                <a:moveTo>
                  <a:pt x="1002" y="710"/>
                </a:moveTo>
                <a:lnTo>
                  <a:pt x="1698" y="366"/>
                </a:lnTo>
                <a:lnTo>
                  <a:pt x="591" y="0"/>
                </a:lnTo>
                <a:lnTo>
                  <a:pt x="0" y="202"/>
                </a:lnTo>
                <a:lnTo>
                  <a:pt x="1002" y="71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5893380" y="3977271"/>
            <a:ext cx="4191413" cy="1771824"/>
          </a:xfrm>
          <a:custGeom>
            <a:rect l="l" t="t" r="r" b="b"/>
            <a:pathLst>
              <a:path w="3282" h="1388">
                <a:moveTo>
                  <a:pt x="0" y="332"/>
                </a:moveTo>
                <a:lnTo>
                  <a:pt x="1065" y="869"/>
                </a:lnTo>
                <a:lnTo>
                  <a:pt x="177" y="1388"/>
                </a:lnTo>
                <a:lnTo>
                  <a:pt x="3283" y="1388"/>
                </a:lnTo>
                <a:lnTo>
                  <a:pt x="2529" y="96"/>
                </a:lnTo>
                <a:lnTo>
                  <a:pt x="1981" y="414"/>
                </a:lnTo>
                <a:lnTo>
                  <a:pt x="685" y="0"/>
                </a:lnTo>
                <a:lnTo>
                  <a:pt x="0" y="332"/>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flipH="1" flipV="1">
            <a:off x="2921288" y="2643640"/>
            <a:ext cx="827699" cy="453011"/>
          </a:xfrm>
          <a:prstGeom prst="line">
            <a:avLst/>
          </a:prstGeom>
          <a:ln w="6350">
            <a:solidFill>
              <a:schemeClr val="accent1"/>
            </a:solidFill>
            <a:prstDash val="solid"/>
            <a:headEnd type="none"/>
            <a:tailEnd type="triangl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flipH="1">
            <a:off x="3748986" y="3704194"/>
            <a:ext cx="1665980" cy="1043620"/>
          </a:xfrm>
          <a:prstGeom prst="line">
            <a:avLst/>
          </a:prstGeom>
          <a:ln w="6350">
            <a:solidFill>
              <a:schemeClr val="accent2"/>
            </a:solidFill>
            <a:prstDash val="solid"/>
            <a:headEnd type="none"/>
            <a:tailEnd type="triangle"/>
          </a:ln>
        </p:spPr>
        <p:style>
          <a:lnRef idx="0">
            <a:schemeClr val="accent2"/>
          </a:lnRef>
          <a:fillRef idx="1">
            <a:schemeClr val="accent2"/>
          </a:fillRef>
          <a:effectRef idx="0">
            <a:schemeClr val="accent2"/>
          </a:effectRef>
          <a:fontRef idx="minor">
            <a:schemeClr val="lt1"/>
          </a:fontRef>
        </p:style>
      </p:cxnSp>
      <p:cxnSp>
        <p:nvCxnSpPr>
          <p:cNvPr id="7" name="Connector 7"/>
          <p:cNvCxnSpPr/>
          <p:nvPr/>
        </p:nvCxnSpPr>
        <p:spPr>
          <a:xfrm flipV="1">
            <a:off x="7633452" y="3367611"/>
            <a:ext cx="1134645" cy="857334"/>
          </a:xfrm>
          <a:prstGeom prst="line">
            <a:avLst/>
          </a:prstGeom>
          <a:ln w="6350">
            <a:solidFill>
              <a:schemeClr val="accent3"/>
            </a:solidFill>
            <a:prstDash val="solid"/>
            <a:headEnd type="none"/>
            <a:tailEnd type="triangle"/>
          </a:ln>
        </p:spPr>
        <p:style>
          <a:lnRef idx="0">
            <a:schemeClr val="accent3"/>
          </a:lnRef>
          <a:fillRef idx="1">
            <a:schemeClr val="accent3"/>
          </a:fillRef>
          <a:effectRef idx="0">
            <a:schemeClr val="accent3"/>
          </a:effectRef>
          <a:fontRef idx="minor">
            <a:schemeClr val="lt1"/>
          </a:fontRef>
        </p:style>
      </p:cxnSp>
      <p:sp>
        <p:nvSpPr>
          <p:cNvPr id="8" name="AutoShape 8"/>
          <p:cNvSpPr/>
          <p:nvPr/>
        </p:nvSpPr>
        <p:spPr>
          <a:xfrm>
            <a:off x="2294693" y="4747814"/>
            <a:ext cx="1953876" cy="24574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688616" y="1619074"/>
            <a:ext cx="2085975" cy="466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80000"/>
              </a:lnSpc>
              <a:spcBef>
                <a:spcPts val="375"/>
              </a:spcBef>
            </a:pPr>
            <a:r>
              <a:rPr lang="en-US" sz="1575" b="1">
                <a:solidFill>
                  <a:schemeClr val="accent1">
                    <a:alpha val="100000"/>
                  </a:schemeClr>
                </a:solidFill>
                <a:latin typeface="Microsoft Yahei"/>
                <a:ea typeface="Microsoft Yahei"/>
                <a:cs typeface="Microsoft Yahei"/>
              </a:rPr>
              <a:t>定义</a:t>
            </a:r>
          </a:p>
        </p:txBody>
      </p:sp>
      <p:sp>
        <p:nvSpPr>
          <p:cNvPr id="10" name="TextBox 10"/>
          <p:cNvSpPr txBox="1"/>
          <p:nvPr/>
        </p:nvSpPr>
        <p:spPr>
          <a:xfrm>
            <a:off x="1432271" y="4185805"/>
            <a:ext cx="2085975" cy="466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80000"/>
              </a:lnSpc>
              <a:spcBef>
                <a:spcPts val="375"/>
              </a:spcBef>
            </a:pPr>
            <a:r>
              <a:rPr lang="en-US" sz="1575" b="1">
                <a:solidFill>
                  <a:schemeClr val="accent2">
                    <a:alpha val="100000"/>
                  </a:schemeClr>
                </a:solidFill>
                <a:latin typeface="Microsoft Yahei"/>
                <a:ea typeface="Microsoft Yahei"/>
                <a:cs typeface="Microsoft Yahei"/>
              </a:rPr>
              <a:t>性质</a:t>
            </a:r>
          </a:p>
        </p:txBody>
      </p:sp>
      <p:sp>
        <p:nvSpPr>
          <p:cNvPr id="11" name="TextBox 11"/>
          <p:cNvSpPr txBox="1"/>
          <p:nvPr/>
        </p:nvSpPr>
        <p:spPr>
          <a:xfrm>
            <a:off x="8940247" y="1852437"/>
            <a:ext cx="2085975" cy="466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求解方法</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双曲型方程</a:t>
              </a:r>
            </a:p>
          </p:txBody>
        </p:sp>
      </p:grpSp>
      <p:sp>
        <p:nvSpPr>
          <p:cNvPr id="34" name="TextBox 34"/>
          <p:cNvSpPr txBox="1"/>
          <p:nvPr/>
        </p:nvSpPr>
        <p:spPr>
          <a:xfrm>
            <a:off x="412392" y="1951830"/>
            <a:ext cx="2362200" cy="166687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ct val="0"/>
              </a:spcBef>
            </a:pPr>
            <a:r>
              <a:rPr lang="en-US" sz="1350">
                <a:solidFill>
                  <a:schemeClr val="dk1">
                    <a:alpha val="100000"/>
                  </a:schemeClr>
                </a:solidFill>
                <a:latin typeface="Microsoft Yahei"/>
                <a:ea typeface="Microsoft Yahei"/>
                <a:cs typeface="Microsoft Yahei"/>
              </a:rPr>
              <a:t>双曲型方程是二阶线性偏微分方程的一种，其一般形式与椭圆型方程相同，但 $B^2 - AC &gt; 0$。</a:t>
            </a:r>
          </a:p>
        </p:txBody>
      </p:sp>
      <p:sp>
        <p:nvSpPr>
          <p:cNvPr id="35" name="TextBox 35"/>
          <p:cNvSpPr txBox="1"/>
          <p:nvPr/>
        </p:nvSpPr>
        <p:spPr>
          <a:xfrm>
            <a:off x="1156046" y="4599597"/>
            <a:ext cx="2362200" cy="2171700"/>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双曲型方程描述的是波动现象或振动过程，具有传播性和衰减性。其解通常包含实部和虚部，分别对应波动的传播和衰减。</a:t>
            </a:r>
          </a:p>
        </p:txBody>
      </p:sp>
      <p:sp>
        <p:nvSpPr>
          <p:cNvPr id="36" name="TextBox 36"/>
          <p:cNvSpPr txBox="1"/>
          <p:nvPr/>
        </p:nvSpPr>
        <p:spPr>
          <a:xfrm>
            <a:off x="8903838" y="2197963"/>
            <a:ext cx="2361910" cy="187379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求解双曲型方程的方法包括特征线法、有限差分法、谱方法等。</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定义</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抛物型方程是二阶线性偏微分方程的一种，其一般形式为 $u_t = au_{xx} + bu_x + cu$，其中 $a &gt; 0$。</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性质</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抛物型方程描述的是扩散现象或热传导过程，具有单向性和不可逆性。其解通常表示某种物理量的分布随时间的变化。</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求解方法</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求解抛物型方程的方法包括分离变量法、有限差分法、有限元法等。在实际应用中，还需要根据具体问题的边界条件和初始条件进行求解。</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抛物型方程</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https://d.book118.com/985341030342011104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A0237"/>
      </a:lt1>
      <a:dk2>
        <a:srgbClr val="E4E7FF"/>
      </a:dk2>
      <a:lt2>
        <a:srgbClr val="000000"/>
      </a:lt2>
      <a:accent1>
        <a:srgbClr val="609FFF"/>
      </a:accent1>
      <a:accent2>
        <a:srgbClr val="0F8BFF"/>
      </a:accent2>
      <a:accent3>
        <a:srgbClr val="5A44DF"/>
      </a:accent3>
      <a:accent4>
        <a:srgbClr val="A495FF"/>
      </a:accent4>
      <a:accent5>
        <a:srgbClr val="9AA4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66</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2024-09-14T23:42:04.099</cp:lastPrinted>
  <dcterms:created xsi:type="dcterms:W3CDTF">2024-09-14T15:42:04Z</dcterms:created>
  <dcterms:modified xsi:type="dcterms:W3CDTF">2024-09-14T15:42:06Z</dcterms:modified>
</cp:coreProperties>
</file>