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39" r:id="rId30"/>
  </p:sldIdLst>
  <p:sldSz cx="10788650" cy="77089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820E6-73F7-4B14-AE77-DA7C27D4D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F5093-E706-4B6F-BF25-6E1D71CE7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FA16A-E636-44DA-A670-73210C649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74623-2B3F-4F66-B46E-11AA0328F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643958-41C9-4768-8571-8BE7CDE1D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440BC6-9232-40F8-B701-2B116B4BA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9E42E8-6C27-4C79-922C-3214E3BAD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1EEF2-7859-4F8B-A833-A3F5DDD54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A31B7-7C8F-471E-B476-357109E50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0140B-DBE7-46C6-8975-57639F68E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FD524-3C99-4B7E-AC51-7C82EA3E6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1.xml" TargetMode="Internal" /><Relationship Id="rId3" Type="http://schemas.openxmlformats.org/officeDocument/2006/relationships/slide" Target="slide2.xml" TargetMode="Internal" /><Relationship Id="rId4" Type="http://schemas.openxmlformats.org/officeDocument/2006/relationships/slide" Target="slide5.xml" TargetMode="In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3.xml" TargetMode="In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5.xml" TargetMode="In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" Target="slide7.xml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2.jpeg" /><Relationship Id="rId7" Type="http://schemas.openxmlformats.org/officeDocument/2006/relationships/image" Target="../media/image2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7.png" /><Relationship Id="rId3" Type="http://schemas.openxmlformats.org/officeDocument/2006/relationships/image" Target="../media/image28.png" /><Relationship Id="rId4" Type="http://schemas.openxmlformats.org/officeDocument/2006/relationships/image" Target="../media/image29.png" /><Relationship Id="rId5" Type="http://schemas.openxmlformats.org/officeDocument/2006/relationships/image" Target="../media/image30.png" /><Relationship Id="rId6" Type="http://schemas.openxmlformats.org/officeDocument/2006/relationships/image" Target="../media/image3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2.jpeg" /><Relationship Id="rId3" Type="http://schemas.openxmlformats.org/officeDocument/2006/relationships/image" Target="../media/image33.jpeg" /><Relationship Id="rId4" Type="http://schemas.openxmlformats.org/officeDocument/2006/relationships/image" Target="../media/image34.png" /><Relationship Id="rId5" Type="http://schemas.openxmlformats.org/officeDocument/2006/relationships/image" Target="../media/image35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6.jpeg" /><Relationship Id="rId3" Type="http://schemas.openxmlformats.org/officeDocument/2006/relationships/image" Target="../media/image37.jpeg" /><Relationship Id="rId4" Type="http://schemas.openxmlformats.org/officeDocument/2006/relationships/image" Target="../media/image38.png" /><Relationship Id="rId5" Type="http://schemas.openxmlformats.org/officeDocument/2006/relationships/image" Target="../media/image39.png" /><Relationship Id="rId6" Type="http://schemas.openxmlformats.org/officeDocument/2006/relationships/image" Target="../media/image40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4232034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/>
          <p:nvPr/>
        </p:nvSpPr>
        <p:spPr>
          <a:xfrm>
            <a:off x="3527426" y="2618379"/>
            <a:ext cx="3833495" cy="1084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81"/>
              </a:lnSpc>
            </a:pPr>
            <a:endParaRPr lang="Arial" altLang="Arial" sz="100"/>
          </a:p>
          <a:p>
            <a:pPr marL="1209039" indent="-996314" algn="l" rtl="0" eaLnBrk="0">
              <a:lnSpc>
                <a:spcPct val="112000"/>
              </a:lnSpc>
            </a:pPr>
            <a:r>
              <a:rPr sz="1800" b="1" kern="0" spc="110">
                <a:solidFill>
                  <a:srgbClr val="44638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膨胀珍珠岩保温板建筑保温工程</a:t>
            </a:r>
            <a:r>
              <a:rPr sz="1800" kern="0" spc="40">
                <a:solidFill>
                  <a:srgbClr val="44638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800" b="1" kern="0" spc="80">
                <a:solidFill>
                  <a:srgbClr val="44638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应用技术规程</a:t>
            </a:r>
            <a:endParaRPr lang="SimSun" altLang="SimSun" sz="1800"/>
          </a:p>
          <a:p>
            <a:pPr marL="12700" algn="l" rtl="0" eaLnBrk="0">
              <a:lnSpc>
                <a:spcPct val="79000"/>
              </a:lnSpc>
              <a:spcBef>
                <a:spcPts val="806"/>
              </a:spcBef>
            </a:pPr>
            <a:r>
              <a:rPr sz="1300" kern="0" spc="0">
                <a:solidFill>
                  <a:srgbClr val="43668A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Technical specification </a:t>
            </a:r>
            <a:r>
              <a:rPr sz="1300" kern="0" spc="-10">
                <a:solidFill>
                  <a:srgbClr val="43668A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for application of</a:t>
            </a:r>
            <a:r>
              <a:rPr sz="1300" kern="0" spc="-90">
                <a:solidFill>
                  <a:srgbClr val="43668A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10">
                <a:solidFill>
                  <a:srgbClr val="43668A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expanded perlite</a:t>
            </a:r>
            <a:endParaRPr lang="Times New Roman" altLang="Times New Roman" sz="1300"/>
          </a:p>
          <a:p>
            <a:pPr marL="158114" algn="l" rtl="0" eaLnBrk="0">
              <a:lnSpc>
                <a:spcPct val="79000"/>
              </a:lnSpc>
              <a:spcBef>
                <a:spcPts val="216"/>
              </a:spcBef>
            </a:pPr>
            <a:r>
              <a:rPr sz="1300" kern="0" spc="0">
                <a:solidFill>
                  <a:srgbClr val="1F577D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insulation board therm</a:t>
            </a:r>
            <a:r>
              <a:rPr sz="1300" kern="0" spc="-10">
                <a:solidFill>
                  <a:srgbClr val="1F577D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al insulaton project on building</a:t>
            </a:r>
            <a:endParaRPr lang="Times New Roman" altLang="Times New Roman" sz="1300"/>
          </a:p>
        </p:txBody>
      </p:sp>
      <p:sp>
        <p:nvSpPr>
          <p:cNvPr id="4" name="textbox 4"/>
          <p:cNvSpPr/>
          <p:nvPr/>
        </p:nvSpPr>
        <p:spPr>
          <a:xfrm>
            <a:off x="6095175" y="6045770"/>
            <a:ext cx="1533525" cy="2152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6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3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2018-04-01</a:t>
            </a:r>
            <a:r>
              <a:rPr sz="1300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3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施</a:t>
            </a:r>
            <a:endParaRPr lang="SimHei" altLang="SimHei" sz="1300"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905137" y="6334112"/>
            <a:ext cx="4921235" cy="6369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3673456" y="6535743"/>
            <a:ext cx="2598420" cy="418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2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 徽 省 住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房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城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乡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建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厅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</a:t>
            </a:r>
            <a:r>
              <a:rPr sz="1300" kern="0" spc="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徽</a:t>
            </a:r>
            <a:r>
              <a:rPr sz="1300" kern="0" spc="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省</a:t>
            </a:r>
            <a:r>
              <a:rPr sz="1300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质</a:t>
            </a:r>
            <a:r>
              <a:rPr sz="1300" kern="0" spc="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</a:t>
            </a:r>
            <a:r>
              <a:rPr sz="1300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</a:t>
            </a:r>
            <a:r>
              <a:rPr sz="1300" kern="0" spc="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术</a:t>
            </a:r>
            <a:r>
              <a:rPr sz="1300" kern="0" spc="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监</a:t>
            </a:r>
            <a:r>
              <a:rPr sz="1300" kern="0" spc="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督</a:t>
            </a:r>
            <a:r>
              <a:rPr sz="1300" kern="0" spc="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局</a:t>
            </a:r>
            <a:endParaRPr lang="SimHei" altLang="SimHei" sz="1300"/>
          </a:p>
        </p:txBody>
      </p:sp>
      <p:sp>
        <p:nvSpPr>
          <p:cNvPr id="10" name="textbox 10"/>
          <p:cNvSpPr/>
          <p:nvPr/>
        </p:nvSpPr>
        <p:spPr>
          <a:xfrm>
            <a:off x="6431731" y="6667442"/>
            <a:ext cx="779780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2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b="1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联合发布</a:t>
            </a:r>
            <a:endParaRPr lang="SimHei" altLang="SimHei" sz="13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724225" y="5775221"/>
            <a:ext cx="1499009" cy="1505055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4730388" y="959254"/>
            <a:ext cx="2894329" cy="542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43"/>
              </a:lnSpc>
            </a:pPr>
            <a:endParaRPr lang="Arial" altLang="Arial" sz="100"/>
          </a:p>
          <a:p>
            <a:pPr algn="r" rtl="0" eaLnBrk="0">
              <a:lnSpc>
                <a:spcPct val="69000"/>
              </a:lnSpc>
            </a:pPr>
            <a:r>
              <a:rPr sz="2800" b="1" kern="0" spc="-50">
                <a:solidFill>
                  <a:srgbClr val="2E5E8E">
                    <a:alpha val="100000"/>
                  </a:srgbClr>
                </a:solidFill>
                <a:latin typeface="Arial"/>
                <a:ea typeface="Arial"/>
                <a:cs typeface="Arial"/>
              </a:rPr>
              <a:t>DB</a:t>
            </a:r>
            <a:endParaRPr lang="Arial" altLang="Arial" sz="2800"/>
          </a:p>
          <a:p>
            <a:pPr marL="12700" algn="l" rtl="0" eaLnBrk="0">
              <a:lnSpc>
                <a:spcPct val="97000"/>
              </a:lnSpc>
              <a:spcBef>
                <a:spcPts val="10"/>
              </a:spcBef>
            </a:pPr>
            <a:r>
              <a:rPr sz="1500" b="1" kern="0" spc="110">
                <a:solidFill>
                  <a:srgbClr val="456C9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安徽省地方标准</a:t>
            </a:r>
            <a:endParaRPr lang="SimSun" altLang="SimSun" sz="1500"/>
          </a:p>
        </p:txBody>
      </p:sp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334116" y="854078"/>
            <a:ext cx="615975" cy="609592"/>
          </a:xfrm>
          <a:prstGeom prst="rect">
            <a:avLst/>
          </a:prstGeom>
        </p:spPr>
      </p:pic>
      <p:sp>
        <p:nvSpPr>
          <p:cNvPr id="18" name="textbox 18"/>
          <p:cNvSpPr/>
          <p:nvPr/>
        </p:nvSpPr>
        <p:spPr>
          <a:xfrm>
            <a:off x="5955465" y="1663011"/>
            <a:ext cx="1675129" cy="217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83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300" b="1" kern="0" spc="-20">
                <a:solidFill>
                  <a:srgbClr val="2E5F9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DB34/T</a:t>
            </a:r>
            <a:r>
              <a:rPr sz="1300" kern="0" spc="20">
                <a:solidFill>
                  <a:srgbClr val="2E5F9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300" b="1" kern="0" spc="-20">
                <a:solidFill>
                  <a:srgbClr val="2E5F9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5078-2017</a:t>
            </a:r>
            <a:endParaRPr lang="SimSun" altLang="SimSun" sz="1300"/>
          </a:p>
        </p:txBody>
      </p:sp>
      <p:sp>
        <p:nvSpPr>
          <p:cNvPr id="20" name="textbox 20"/>
          <p:cNvSpPr/>
          <p:nvPr/>
        </p:nvSpPr>
        <p:spPr>
          <a:xfrm>
            <a:off x="3288493" y="1669991"/>
            <a:ext cx="927735" cy="181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74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300" b="1" kern="0" spc="-20">
                <a:solidFill>
                  <a:srgbClr val="0A55A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J14091-2017</a:t>
            </a:r>
            <a:endParaRPr lang="SimSun" altLang="SimSun" sz="1300"/>
          </a:p>
        </p:txBody>
      </p:sp>
      <p:sp>
        <p:nvSpPr>
          <p:cNvPr id="22" name="textbox 22"/>
          <p:cNvSpPr/>
          <p:nvPr/>
        </p:nvSpPr>
        <p:spPr>
          <a:xfrm>
            <a:off x="3263110" y="6069215"/>
            <a:ext cx="845819" cy="182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5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300" b="1" kern="0" spc="-20">
                <a:solidFill>
                  <a:srgbClr val="276AA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2017-12-25</a:t>
            </a:r>
            <a:endParaRPr lang="SimHei" altLang="SimHei" sz="1300"/>
          </a:p>
        </p:txBody>
      </p:sp>
      <p:sp>
        <p:nvSpPr>
          <p:cNvPr id="24" name="textbox 24"/>
          <p:cNvSpPr/>
          <p:nvPr/>
        </p:nvSpPr>
        <p:spPr>
          <a:xfrm>
            <a:off x="4393377" y="6045110"/>
            <a:ext cx="392429" cy="214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2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b="1" kern="0" spc="140">
                <a:solidFill>
                  <a:srgbClr val="276AA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发布</a:t>
            </a:r>
            <a:endParaRPr lang="SimHei" altLang="SimHei" sz="1300"/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917828" y="2016128"/>
            <a:ext cx="4908544" cy="63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textbox 28"/>
          <p:cNvSpPr/>
          <p:nvPr/>
        </p:nvSpPr>
        <p:spPr>
          <a:xfrm>
            <a:off x="6496070" y="1333560"/>
            <a:ext cx="3509009" cy="29025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2"/>
              </a:lnSpc>
            </a:pPr>
            <a:endParaRPr lang="Arial" altLang="Arial" sz="100"/>
          </a:p>
          <a:p>
            <a:pPr marL="1132205" algn="l" rtl="0" eaLnBrk="0">
              <a:lnSpc>
                <a:spcPct val="99000"/>
              </a:lnSpc>
            </a:pPr>
            <a:r>
              <a:rPr sz="13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安徽省地方标准</a:t>
            </a:r>
            <a:endParaRPr lang="SimHei" altLang="SimHei" sz="1300"/>
          </a:p>
          <a:p>
            <a:pPr marL="1132839" indent="-774700" algn="l" rtl="0" eaLnBrk="0">
              <a:lnSpc>
                <a:spcPct val="110000"/>
              </a:lnSpc>
              <a:spcBef>
                <a:spcPts val="1471"/>
              </a:spcBef>
            </a:pPr>
            <a:r>
              <a:rPr sz="15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膨胀珍珠岩保温板建筑保温工程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5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应用技术规程</a:t>
            </a:r>
            <a:endParaRPr lang="SimSun" altLang="SimSun" sz="1500"/>
          </a:p>
          <a:p>
            <a:pPr marL="12700" algn="l" rtl="0" eaLnBrk="0">
              <a:lnSpc>
                <a:spcPct val="80000"/>
              </a:lnSpc>
              <a:spcBef>
                <a:spcPts val="444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Technical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specification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for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application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of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expanded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perlite</a:t>
            </a:r>
            <a:endParaRPr lang="Times New Roman" altLang="Times New Roman" sz="1000"/>
          </a:p>
          <a:p>
            <a:pPr marL="113664" algn="l" rtl="0" eaLnBrk="0">
              <a:lnSpc>
                <a:spcPts val="1850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insulation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board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thermal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insulaton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project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on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building</a:t>
            </a:r>
            <a:endParaRPr lang="Times New Roman" altLang="Times New Roman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131569" algn="l" rtl="0" eaLnBrk="0">
              <a:lnSpc>
                <a:spcPts val="1214"/>
              </a:lnSpc>
              <a:spcBef>
                <a:spcPts val="311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DB</a:t>
            </a: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34/T5078-2017</a:t>
            </a:r>
            <a:endParaRPr lang="SimSun" altLang="SimSun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615315" algn="l" rtl="0" eaLnBrk="0">
              <a:lnSpc>
                <a:spcPct val="99000"/>
              </a:lnSpc>
              <a:spcBef>
                <a:spcPts val="308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主编部门：安徽省建筑科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学研究设计院</a:t>
            </a:r>
            <a:endParaRPr lang="SimSun" altLang="SimSun" sz="1000"/>
          </a:p>
          <a:p>
            <a:pPr marL="615315" indent="673100" algn="l" rtl="0" eaLnBrk="0">
              <a:lnSpc>
                <a:spcPct val="120000"/>
              </a:lnSpc>
              <a:spcBef>
                <a:spcPts val="427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合肥市建筑节能科技与勘察设计协会  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批准部门：安徽省住房和城乡建设厅</a:t>
            </a:r>
            <a:endParaRPr lang="SimSun" altLang="SimSun" sz="1000"/>
          </a:p>
          <a:p>
            <a:pPr algn="l" rtl="0" eaLnBrk="0">
              <a:lnSpc>
                <a:spcPct val="115000"/>
              </a:lnSpc>
            </a:pPr>
            <a:endParaRPr lang="Arial" altLang="Arial" sz="300"/>
          </a:p>
          <a:p>
            <a:pPr marL="615315" indent="660400" algn="l" rtl="0" eaLnBrk="0">
              <a:lnSpc>
                <a:spcPct val="114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徽</a:t>
            </a:r>
            <a:r>
              <a:rPr sz="10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省</a:t>
            </a:r>
            <a:r>
              <a:rPr sz="1000" kern="0" spc="-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质</a:t>
            </a:r>
            <a:r>
              <a:rPr sz="10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量</a:t>
            </a:r>
            <a:r>
              <a:rPr sz="1000" kern="0" spc="-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技</a:t>
            </a:r>
            <a:r>
              <a:rPr sz="10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术</a:t>
            </a:r>
            <a:r>
              <a:rPr sz="1000" kern="0" spc="-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监</a:t>
            </a:r>
            <a:r>
              <a:rPr sz="10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督</a:t>
            </a:r>
            <a:r>
              <a:rPr sz="1000" kern="0" spc="-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局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 行 日 期 ： 2</a:t>
            </a:r>
            <a:r>
              <a:rPr sz="10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0 1</a:t>
            </a:r>
            <a:r>
              <a:rPr sz="10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</a:t>
            </a:r>
            <a:r>
              <a:rPr sz="10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</a:t>
            </a:r>
            <a:r>
              <a:rPr sz="10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0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月</a:t>
            </a:r>
            <a:r>
              <a:rPr sz="10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 1 日</a:t>
            </a:r>
            <a:endParaRPr lang="SimSun" altLang="SimSun" sz="1000"/>
          </a:p>
        </p:txBody>
      </p:sp>
      <p:sp>
        <p:nvSpPr>
          <p:cNvPr id="30" name="textbox 30"/>
          <p:cNvSpPr/>
          <p:nvPr/>
        </p:nvSpPr>
        <p:spPr>
          <a:xfrm>
            <a:off x="7850530" y="6534033"/>
            <a:ext cx="814069" cy="175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50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2018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肥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textbox 32"/>
          <p:cNvSpPr/>
          <p:nvPr/>
        </p:nvSpPr>
        <p:spPr>
          <a:xfrm>
            <a:off x="6375413" y="3210197"/>
            <a:ext cx="3764915" cy="271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054"/>
              </a:lnSpc>
            </a:pPr>
            <a:endParaRPr lang="Arial" altLang="Arial" sz="100"/>
          </a:p>
          <a:p>
            <a:pPr marL="551815" indent="-425450" algn="l" rtl="0" eaLnBrk="0">
              <a:lnSpc>
                <a:spcPct val="110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安徽省住房城乡建设厅</a:t>
            </a:r>
            <a:r>
              <a:rPr sz="1300" kern="0" spc="5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安徽省质量技术监督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局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关于发布安徽省工程建设地方标准</a:t>
            </a:r>
            <a:endParaRPr lang="SimSun" altLang="SimSun" sz="1300"/>
          </a:p>
          <a:p>
            <a:pPr marL="1073150" indent="-438150" algn="l" rtl="0" eaLnBrk="0">
              <a:lnSpc>
                <a:spcPct val="109000"/>
              </a:lnSpc>
              <a:spcBef>
                <a:spcPts val="489"/>
              </a:spcBef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《膨胀珍珠岩保温板建筑保温工程       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应用技术规程》的公告</a:t>
            </a:r>
            <a:endParaRPr lang="SimSun" altLang="SimSun" sz="13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12700" indent="278765" algn="l" rtl="0" eaLnBrk="0">
              <a:lnSpc>
                <a:spcPct val="118000"/>
              </a:lnSpc>
              <a:spcBef>
                <a:spcPts val="334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现批准发布安徽省工程建设地方标准《膨胀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珍珠岩保温板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建筑保温工程应用技术规程》,编号为</a:t>
            </a:r>
            <a:r>
              <a:rPr sz="1100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B34/T5078-2017,</a:t>
            </a:r>
            <a:r>
              <a:rPr sz="11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自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2018年4月1日起实施。</a:t>
            </a:r>
            <a:endParaRPr lang="SimSun" altLang="SimSun" sz="1100"/>
          </a:p>
          <a:p>
            <a:pPr marL="285750" algn="l" rtl="0" eaLnBrk="0">
              <a:lnSpc>
                <a:spcPct val="94000"/>
              </a:lnSpc>
              <a:spcBef>
                <a:spcPts val="352"/>
              </a:spcBef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本标准由安徽省工程建设标准设计办公室组织出版发行。</a:t>
            </a:r>
            <a:endParaRPr lang="SimSun" altLang="SimSun" sz="11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704215" algn="l" rtl="0" eaLnBrk="0">
              <a:lnSpc>
                <a:spcPct val="95000"/>
              </a:lnSpc>
              <a:spcBef>
                <a:spcPts val="277"/>
              </a:spcBef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</a:t>
            </a:r>
            <a:r>
              <a:rPr sz="900" kern="0" spc="-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徽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省</a:t>
            </a:r>
            <a:r>
              <a:rPr sz="900" kern="0" spc="-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住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房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</a:t>
            </a:r>
            <a:r>
              <a:rPr sz="900" kern="0" spc="-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城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乡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建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厅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徽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省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质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术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监</a:t>
            </a:r>
            <a:r>
              <a:rPr sz="9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督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局</a:t>
            </a:r>
            <a:endParaRPr lang="SimHei" altLang="SimHei" sz="9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algn="r" rtl="0" eaLnBrk="0">
              <a:lnSpc>
                <a:spcPts val="1009"/>
              </a:lnSpc>
              <a:spcBef>
                <a:spcPts val="7"/>
              </a:spcBef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8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0 1</a:t>
            </a:r>
            <a:r>
              <a:rPr sz="8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</a:t>
            </a:r>
            <a:r>
              <a:rPr sz="8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</a:t>
            </a:r>
            <a:r>
              <a:rPr sz="8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8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8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月</a:t>
            </a:r>
            <a:r>
              <a:rPr sz="8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8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 日</a:t>
            </a:r>
            <a:endParaRPr lang="SimSun" altLang="SimSun" sz="800"/>
          </a:p>
        </p:txBody>
      </p:sp>
      <p:sp>
        <p:nvSpPr>
          <p:cNvPr id="34" name="textbox 34"/>
          <p:cNvSpPr/>
          <p:nvPr/>
        </p:nvSpPr>
        <p:spPr>
          <a:xfrm>
            <a:off x="2457434" y="3841486"/>
            <a:ext cx="2826385" cy="2663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83"/>
              </a:lnSpc>
            </a:pPr>
            <a:endParaRPr lang="Arial" altLang="Arial" sz="100"/>
          </a:p>
          <a:p>
            <a:pPr marL="991869" algn="l" rtl="0" eaLnBrk="0">
              <a:lnSpc>
                <a:spcPct val="95000"/>
              </a:lnSpc>
            </a:pPr>
            <a:r>
              <a:rPr sz="900" b="1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安徽省地方标准</a:t>
            </a:r>
            <a:endParaRPr lang="SimSun" altLang="SimSun" sz="900"/>
          </a:p>
          <a:p>
            <a:pPr marL="433069" algn="l" rtl="0" eaLnBrk="0">
              <a:lnSpc>
                <a:spcPct val="95000"/>
              </a:lnSpc>
              <a:spcBef>
                <a:spcPts val="375"/>
              </a:spcBef>
            </a:pPr>
            <a:r>
              <a:rPr sz="900" b="1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膨胀珍珠岩保温板建筑保温工程</a:t>
            </a:r>
            <a:endParaRPr lang="SimHei" altLang="SimHei" sz="900"/>
          </a:p>
          <a:p>
            <a:pPr marL="795019" algn="l" rtl="0" eaLnBrk="0">
              <a:lnSpc>
                <a:spcPct val="96000"/>
              </a:lnSpc>
              <a:spcBef>
                <a:spcPts val="420"/>
              </a:spcBef>
            </a:pPr>
            <a:r>
              <a:rPr sz="9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9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</a:t>
            </a:r>
            <a:r>
              <a:rPr sz="900" kern="0" spc="5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9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术</a:t>
            </a:r>
            <a:r>
              <a:rPr sz="900" kern="0" spc="4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规</a:t>
            </a:r>
            <a:r>
              <a:rPr sz="900" kern="0" spc="4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程</a:t>
            </a:r>
            <a:endParaRPr lang="SimHei" altLang="SimHei" sz="900"/>
          </a:p>
          <a:p>
            <a:pPr marL="120014" indent="-81914" algn="l" rtl="0" eaLnBrk="0">
              <a:lnSpc>
                <a:spcPct val="99000"/>
              </a:lnSpc>
              <a:spcBef>
                <a:spcPts val="379"/>
              </a:spcBef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Technical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specification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for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application</a:t>
            </a: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of expa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nded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perlite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insulation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board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thermal</a:t>
            </a:r>
            <a:r>
              <a:rPr sz="9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insulaton</a:t>
            </a:r>
            <a:r>
              <a:rPr sz="9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proje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ct</a:t>
            </a:r>
            <a:r>
              <a:rPr sz="9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on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building</a:t>
            </a:r>
            <a:endParaRPr lang="Times New Roman" altLang="Times New Roman" sz="900"/>
          </a:p>
          <a:p>
            <a:pPr marL="864869" algn="l" rtl="0" eaLnBrk="0">
              <a:lnSpc>
                <a:spcPct val="97000"/>
              </a:lnSpc>
              <a:spcBef>
                <a:spcPts val="427"/>
              </a:spcBef>
            </a:pPr>
            <a:r>
              <a:rPr sz="9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DB34/T5078-2017</a:t>
            </a:r>
            <a:endParaRPr lang="SimSun" altLang="SimSun" sz="900"/>
          </a:p>
          <a:p>
            <a:pPr marL="1390650" algn="l" rtl="0" eaLnBrk="0">
              <a:lnSpc>
                <a:spcPts val="643"/>
              </a:lnSpc>
              <a:spcBef>
                <a:spcPts val="563"/>
              </a:spcBef>
            </a:pPr>
            <a:r>
              <a:rPr sz="5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关</a:t>
            </a:r>
            <a:endParaRPr lang="STXinwei" altLang="STXinwei" sz="500"/>
          </a:p>
          <a:p>
            <a:pPr marL="704850" indent="-273050" algn="l" rtl="0" eaLnBrk="0">
              <a:lnSpc>
                <a:spcPct val="105000"/>
              </a:lnSpc>
              <a:spcBef>
                <a:spcPts val="588"/>
              </a:spcBef>
            </a:pP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安徽省工程建设标准设计办公室出版发行         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安徽省建筑标准设计站总经销</a:t>
            </a:r>
            <a:endParaRPr lang="SimSun" altLang="SimSun" sz="900"/>
          </a:p>
          <a:p>
            <a:pPr marL="1090930" indent="-1078864" algn="l" rtl="0" eaLnBrk="0">
              <a:lnSpc>
                <a:spcPct val="118000"/>
              </a:lnSpc>
              <a:spcBef>
                <a:spcPts val="221"/>
              </a:spcBef>
            </a:pP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(合肥市包河大道与紫云路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交叉口安徽省城乡规划建设大厦，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邮编：230091)</a:t>
            </a:r>
            <a:endParaRPr lang="SimSun" altLang="SimSun" sz="8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342265" indent="-234950" algn="l" rtl="0" eaLnBrk="0">
              <a:lnSpc>
                <a:spcPct val="101000"/>
              </a:lnSpc>
              <a:spcBef>
                <a:spcPts val="275"/>
              </a:spcBef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开本：850×1168毫米1/32  印张：</a:t>
            </a: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3.5  字数：85千字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2018年3月第一版</a:t>
            </a:r>
            <a:r>
              <a:rPr sz="900" kern="0" spc="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2018年3月第一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次印刷</a:t>
            </a:r>
            <a:endParaRPr lang="SimSun" altLang="SimSun" sz="900"/>
          </a:p>
          <a:p>
            <a:pPr marL="692150" algn="l" rtl="0" eaLnBrk="0">
              <a:lnSpc>
                <a:spcPct val="94000"/>
              </a:lnSpc>
              <a:spcBef>
                <a:spcPts val="272"/>
              </a:spcBef>
            </a:pP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印数：1-1000册  定价：45元</a:t>
            </a:r>
            <a:endParaRPr lang="SimSun" altLang="SimSun" sz="900"/>
          </a:p>
          <a:p>
            <a:pPr algn="l" rtl="0" eaLnBrk="0">
              <a:lnSpc>
                <a:spcPct val="120000"/>
              </a:lnSpc>
            </a:pPr>
            <a:endParaRPr lang="Arial" altLang="Arial" sz="200"/>
          </a:p>
          <a:p>
            <a:pPr marL="431800" algn="l" rtl="0" eaLnBrk="0">
              <a:lnSpc>
                <a:spcPts val="1009"/>
              </a:lnSpc>
              <a:spcBef>
                <a:spcPts val="2"/>
              </a:spcBef>
            </a:pP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如有印刷质量问题，可寄回总经销点退换</a:t>
            </a:r>
            <a:endParaRPr lang="SimSun" altLang="SimSun" sz="800"/>
          </a:p>
        </p:txBody>
      </p:sp>
      <p:sp>
        <p:nvSpPr>
          <p:cNvPr id="36" name="textbox 36"/>
          <p:cNvSpPr/>
          <p:nvPr/>
        </p:nvSpPr>
        <p:spPr>
          <a:xfrm>
            <a:off x="7133909" y="1367113"/>
            <a:ext cx="2214245" cy="1343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76"/>
              </a:lnSpc>
            </a:pPr>
            <a:endParaRPr lang="Arial" altLang="Arial" sz="100"/>
          </a:p>
          <a:p>
            <a:pPr marL="24765" algn="l" rtl="0" eaLnBrk="0">
              <a:lnSpc>
                <a:spcPct val="98000"/>
              </a:lnSpc>
            </a:pPr>
            <a:r>
              <a:rPr sz="15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安徽省住房和城乡建设厅</a:t>
            </a:r>
            <a:endParaRPr lang="SimSun" altLang="SimSun" sz="1500"/>
          </a:p>
          <a:p>
            <a:pPr marL="12700" algn="l" rtl="0" eaLnBrk="0">
              <a:lnSpc>
                <a:spcPct val="98000"/>
              </a:lnSpc>
              <a:spcBef>
                <a:spcPts val="637"/>
              </a:spcBef>
            </a:pPr>
            <a:r>
              <a:rPr sz="1500" b="1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安徽省质量技术监督局</a:t>
            </a:r>
            <a:endParaRPr lang="SimSun" altLang="SimSun" sz="1500"/>
          </a:p>
          <a:p>
            <a:pPr marL="812165" algn="l" rtl="0" eaLnBrk="0">
              <a:lnSpc>
                <a:spcPct val="97000"/>
              </a:lnSpc>
              <a:spcBef>
                <a:spcPts val="631"/>
              </a:spcBef>
            </a:pPr>
            <a:r>
              <a:rPr sz="15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公</a:t>
            </a:r>
            <a:r>
              <a:rPr sz="15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5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告</a:t>
            </a:r>
            <a:endParaRPr lang="SimSun" altLang="SimSun" sz="15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200"/>
          </a:p>
          <a:p>
            <a:pPr marL="873125" algn="l" rtl="0" eaLnBrk="0">
              <a:lnSpc>
                <a:spcPct val="95000"/>
              </a:lnSpc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号</a:t>
            </a:r>
            <a:endParaRPr lang="SimSun" altLang="SimSun" sz="900"/>
          </a:p>
        </p:txBody>
      </p:sp>
      <p:pic>
        <p:nvPicPr>
          <p:cNvPr id="38" name="picture 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369090" y="2873396"/>
            <a:ext cx="3759170" cy="6352"/>
          </a:xfrm>
          <a:prstGeom prst="rect">
            <a:avLst/>
          </a:prstGeom>
        </p:spPr>
      </p:pic>
      <p:sp>
        <p:nvSpPr>
          <p:cNvPr id="40" name="textbox 40"/>
          <p:cNvSpPr/>
          <p:nvPr/>
        </p:nvSpPr>
        <p:spPr>
          <a:xfrm>
            <a:off x="9963163" y="7002833"/>
            <a:ext cx="69850" cy="127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56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7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endParaRPr lang="SimSun" altLang="SimSun" sz="7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textbox 42"/>
          <p:cNvSpPr/>
          <p:nvPr/>
        </p:nvSpPr>
        <p:spPr>
          <a:xfrm>
            <a:off x="6369001" y="1372801"/>
            <a:ext cx="3810634" cy="5404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87"/>
              </a:lnSpc>
            </a:pPr>
            <a:endParaRPr lang="Arial" altLang="Arial" sz="100"/>
          </a:p>
          <a:p>
            <a:pPr marL="1525905" algn="l" rtl="0" eaLnBrk="0">
              <a:lnSpc>
                <a:spcPct val="99000"/>
              </a:lnSpc>
            </a:pPr>
            <a:r>
              <a:rPr sz="13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前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13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言</a:t>
            </a:r>
            <a:endParaRPr lang="SimHei" altLang="SimHei" sz="1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indent="273050" algn="l" rtl="0" eaLnBrk="0">
              <a:lnSpc>
                <a:spcPct val="120000"/>
              </a:lnSpc>
              <a:spcBef>
                <a:spcPts val="338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为保证膨胀珍珠岩保温板建筑保温工程的质量，提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高应用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技术水平，规范系统材料供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应以及设计、施工、监理与检查验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收，编制组根据国家和地方现行相关标准，积极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借鉴、吸收兄弟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省市同类标准的先进经验，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结合安徽地域气候特点和膨胀珍珠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岩保温板的性能与技术特征，经广泛调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查和试验研究，认真总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结工程实践，在并广泛征求意见的基础上，制定本规程。</a:t>
            </a:r>
            <a:endParaRPr lang="SimSun" altLang="SimSun" sz="1100"/>
          </a:p>
          <a:p>
            <a:pPr marL="12700" indent="273050" algn="l" rtl="0" eaLnBrk="0">
              <a:lnSpc>
                <a:spcPct val="121000"/>
              </a:lnSpc>
              <a:spcBef>
                <a:spcPts val="591"/>
              </a:spcBef>
            </a:pP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本规程共分7章和3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个附录。主要内容包括：1总则、2</a:t>
            </a:r>
            <a:r>
              <a:rPr sz="1100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术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语、3基本规定、4系统性能与材料组成、5设计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、6施工、7工程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验收、附录等。</a:t>
            </a:r>
            <a:endParaRPr lang="SimSun" altLang="SimSun" sz="1000"/>
          </a:p>
          <a:p>
            <a:pPr marL="12700" indent="273050" algn="l" rtl="0" eaLnBrk="0">
              <a:lnSpc>
                <a:spcPct val="121000"/>
              </a:lnSpc>
              <a:spcBef>
                <a:spcPts val="355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本规程由安徽省住房和城乡建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设厅负责管理，安徽省建筑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科学研究设计院负责具体技术内容的解释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。请各有关单位在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执行本规程过程中，注意收集资料，总结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经验，并将需要修改、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补充的意见和建议反馈给安徽省建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筑科学研究设计院(地址：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合肥市蜀山区山湖路567号，邮编：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230031,电话：0551—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68120861,传真：0551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-62629231),以供修编时参考。</a:t>
            </a:r>
            <a:endParaRPr lang="SimSun" altLang="SimSun" sz="1100"/>
          </a:p>
          <a:p>
            <a:pPr marL="285750" algn="l" rtl="0" eaLnBrk="0">
              <a:lnSpc>
                <a:spcPct val="94000"/>
              </a:lnSpc>
              <a:spcBef>
                <a:spcPts val="436"/>
              </a:spcBef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主编单位：安徽省建筑科学研究设计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院</a:t>
            </a:r>
            <a:endParaRPr lang="SimSun" altLang="SimSun" sz="1100"/>
          </a:p>
          <a:p>
            <a:pPr marL="1200150" algn="l" rtl="0" eaLnBrk="0">
              <a:lnSpc>
                <a:spcPct val="94000"/>
              </a:lnSpc>
              <a:spcBef>
                <a:spcPts val="409"/>
              </a:spcBef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合肥市建筑节能科技与勘察设计协会</a:t>
            </a:r>
            <a:endParaRPr lang="SimSun" altLang="SimSun" sz="1100"/>
          </a:p>
          <a:p>
            <a:pPr algn="l" rtl="0" eaLnBrk="0">
              <a:lnSpc>
                <a:spcPct val="156000"/>
              </a:lnSpc>
            </a:pPr>
            <a:endParaRPr lang="Arial" altLang="Arial" sz="1000"/>
          </a:p>
          <a:p>
            <a:pPr marL="1200150" indent="-914400" algn="l" rtl="0" eaLnBrk="0">
              <a:lnSpc>
                <a:spcPct val="115000"/>
              </a:lnSpc>
              <a:spcBef>
                <a:spcPts val="332"/>
              </a:spcBef>
            </a:pP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参编单位：安徽铭源新型建材科技有限公司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合肥华举建筑装饰工程有限公司      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安徽众锐质量检测有限公司</a:t>
            </a:r>
            <a:endParaRPr lang="SimSun" altLang="SimSun" sz="1100"/>
          </a:p>
          <a:p>
            <a:pPr marL="1200150" algn="l" rtl="0" eaLnBrk="0">
              <a:lnSpc>
                <a:spcPct val="94000"/>
              </a:lnSpc>
              <a:spcBef>
                <a:spcPts val="401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合肥鹏焕保温材料有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限公司</a:t>
            </a:r>
            <a:endParaRPr lang="SimSun" altLang="SimSun" sz="1100"/>
          </a:p>
          <a:p>
            <a:pPr algn="l" rtl="0" eaLnBrk="0">
              <a:lnSpc>
                <a:spcPct val="113000"/>
              </a:lnSpc>
            </a:pPr>
            <a:endParaRPr lang="Arial" altLang="Arial" sz="300"/>
          </a:p>
          <a:p>
            <a:pPr marL="1200150" algn="l" rtl="0" eaLnBrk="0">
              <a:lnSpc>
                <a:spcPct val="94000"/>
              </a:lnSpc>
              <a:spcBef>
                <a:spcPts val="3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安徽泰莱保温科技有限公司</a:t>
            </a:r>
            <a:endParaRPr lang="SimSun" altLang="SimSun" sz="1100"/>
          </a:p>
        </p:txBody>
      </p:sp>
      <p:sp>
        <p:nvSpPr>
          <p:cNvPr id="44" name="textbox 44"/>
          <p:cNvSpPr/>
          <p:nvPr/>
        </p:nvSpPr>
        <p:spPr>
          <a:xfrm>
            <a:off x="9944140" y="7024898"/>
            <a:ext cx="70485" cy="121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94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" name="textbox 46"/>
          <p:cNvSpPr/>
          <p:nvPr/>
        </p:nvSpPr>
        <p:spPr>
          <a:xfrm>
            <a:off x="6394436" y="1378987"/>
            <a:ext cx="3763009" cy="5408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646554" algn="l" rtl="0" eaLnBrk="0">
              <a:lnSpc>
                <a:spcPts val="1464"/>
              </a:lnSpc>
            </a:pPr>
            <a:r>
              <a:rPr sz="12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2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次</a:t>
            </a:r>
            <a:endParaRPr lang="SimSun" altLang="SimSun" sz="1200"/>
          </a:p>
          <a:p>
            <a:pPr algn="l" rtl="0" eaLnBrk="0">
              <a:lnSpc>
                <a:spcPct val="166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06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  总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则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……………………………………………………………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2" action="ppaction://hlinksldjump?num=1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1</a:t>
            </a:r>
            <a:endParaRPr lang="Times New Roman" altLang="Times New Roman" sz="1000"/>
          </a:p>
          <a:p>
            <a:pPr marL="12700" algn="l" rtl="0" eaLnBrk="0">
              <a:lnSpc>
                <a:spcPct val="95000"/>
              </a:lnSpc>
              <a:spcBef>
                <a:spcPts val="552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 术  语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3" action="ppaction://hlinksldjump?num=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2</a:t>
            </a:r>
            <a:endParaRPr lang="Times New Roman" altLang="Times New Roman" sz="1000"/>
          </a:p>
          <a:p>
            <a:pPr marL="12700" algn="l" rtl="0" eaLnBrk="0">
              <a:lnSpc>
                <a:spcPct val="94000"/>
              </a:lnSpc>
              <a:spcBef>
                <a:spcPts val="565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 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基本规定</a:t>
            </a:r>
            <a:r>
              <a:rPr sz="1000" kern="0" spc="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</a:t>
            </a:r>
            <a:r>
              <a:rPr sz="10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  <a:hlinkClick r:id="rId4" action="ppaction://hlinksldjump?num=5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5</a:t>
            </a:r>
            <a:endParaRPr lang="Times New Roman" altLang="Times New Roman" sz="1000"/>
          </a:p>
          <a:p>
            <a:pPr marL="12700" algn="l" rtl="0" eaLnBrk="0">
              <a:lnSpc>
                <a:spcPct val="94000"/>
              </a:lnSpc>
              <a:spcBef>
                <a:spcPts val="622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系统性能与材料组成</a:t>
            </a:r>
            <a:r>
              <a:rPr sz="1000" kern="0" spc="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endParaRPr lang="Times New Roman" altLang="Times New Roman" sz="1000"/>
          </a:p>
          <a:p>
            <a:pPr marL="203200" algn="l" rtl="0" eaLnBrk="0">
              <a:lnSpc>
                <a:spcPct val="95000"/>
              </a:lnSpc>
              <a:spcBef>
                <a:spcPts val="533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4.1 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系统性能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…………………………………………………………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endParaRPr lang="Times New Roman" altLang="Times New Roman" sz="1000"/>
          </a:p>
          <a:p>
            <a:pPr marL="203200" algn="l" rtl="0" eaLnBrk="0">
              <a:lnSpc>
                <a:spcPct val="94000"/>
              </a:lnSpc>
              <a:spcBef>
                <a:spcPts val="649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 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系统组成材料</a:t>
            </a:r>
            <a:r>
              <a:rPr sz="1000" kern="0" spc="-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endParaRPr lang="Times New Roman" altLang="Times New Roman" sz="1000"/>
          </a:p>
          <a:p>
            <a:pPr marL="203200" algn="l" rtl="0" eaLnBrk="0">
              <a:lnSpc>
                <a:spcPct val="94000"/>
              </a:lnSpc>
              <a:spcBef>
                <a:spcPts val="672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4.3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材料进场检验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17</a:t>
            </a:r>
            <a:endParaRPr lang="Times New Roman" altLang="Times New Roman" sz="1000"/>
          </a:p>
          <a:p>
            <a:pPr marL="12700" algn="l" rtl="0" eaLnBrk="0">
              <a:lnSpc>
                <a:spcPct val="95000"/>
              </a:lnSpc>
              <a:spcBef>
                <a:spcPts val="433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  设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</a:t>
            </a:r>
            <a:endParaRPr lang="Times New Roman" altLang="Times New Roman" sz="1000"/>
          </a:p>
          <a:p>
            <a:pPr marL="203200" algn="l" rtl="0" eaLnBrk="0">
              <a:lnSpc>
                <a:spcPct val="95000"/>
              </a:lnSpc>
              <a:spcBef>
                <a:spcPts val="652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 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一般规定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</a:t>
            </a:r>
            <a:endParaRPr lang="Times New Roman" altLang="Times New Roman" sz="1000"/>
          </a:p>
          <a:p>
            <a:pPr algn="r" rtl="0" eaLnBrk="0">
              <a:lnSpc>
                <a:spcPct val="95000"/>
              </a:lnSpc>
              <a:spcBef>
                <a:spcPts val="510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5.2 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构造设计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21</a:t>
            </a:r>
            <a:endParaRPr lang="Times New Roman" altLang="Times New Roman" sz="1000"/>
          </a:p>
          <a:p>
            <a:pPr marL="203200" algn="l" rtl="0" eaLnBrk="0">
              <a:lnSpc>
                <a:spcPct val="95000"/>
              </a:lnSpc>
              <a:spcBef>
                <a:spcPts val="568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5.3 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热工设计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34</a:t>
            </a:r>
            <a:endParaRPr lang="Times New Roman" altLang="Times New Roman" sz="1000"/>
          </a:p>
          <a:p>
            <a:pPr marL="12700" algn="l" rtl="0" eaLnBrk="0">
              <a:lnSpc>
                <a:spcPct val="96000"/>
              </a:lnSpc>
              <a:spcBef>
                <a:spcPts val="414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  施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36</a:t>
            </a:r>
            <a:endParaRPr lang="Times New Roman" altLang="Times New Roman" sz="1000"/>
          </a:p>
          <a:p>
            <a:pPr marL="203200" algn="l" rtl="0" eaLnBrk="0">
              <a:lnSpc>
                <a:spcPct val="95000"/>
              </a:lnSpc>
              <a:spcBef>
                <a:spcPts val="637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6.1 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一般规定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36</a:t>
            </a:r>
            <a:endParaRPr lang="Times New Roman" altLang="Times New Roman" sz="1000"/>
          </a:p>
          <a:p>
            <a:pPr marL="203200" algn="l" rtl="0" eaLnBrk="0">
              <a:lnSpc>
                <a:spcPct val="95000"/>
              </a:lnSpc>
              <a:spcBef>
                <a:spcPts val="568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6.2 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施工准备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37</a:t>
            </a:r>
            <a:endParaRPr lang="Times New Roman" altLang="Times New Roman" sz="1000"/>
          </a:p>
          <a:p>
            <a:pPr marL="203200" algn="l" rtl="0" eaLnBrk="0">
              <a:lnSpc>
                <a:spcPct val="95000"/>
              </a:lnSpc>
              <a:spcBef>
                <a:spcPts val="602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6.3 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施工工艺流程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38</a:t>
            </a:r>
            <a:endParaRPr lang="Times New Roman" altLang="Times New Roman" sz="1000"/>
          </a:p>
          <a:p>
            <a:pPr marL="203200" algn="l" rtl="0" eaLnBrk="0">
              <a:lnSpc>
                <a:spcPct val="95000"/>
              </a:lnSpc>
              <a:spcBef>
                <a:spcPts val="510"/>
              </a:spcBef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6.4  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施工过程质量控制要求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42</a:t>
            </a:r>
            <a:endParaRPr lang="Times New Roman" altLang="Times New Roman" sz="1000"/>
          </a:p>
          <a:p>
            <a:pPr marL="12700" algn="l" rtl="0" eaLnBrk="0">
              <a:lnSpc>
                <a:spcPct val="95000"/>
              </a:lnSpc>
              <a:spcBef>
                <a:spcPts val="602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工程验收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 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47</a:t>
            </a:r>
            <a:endParaRPr lang="Times New Roman" altLang="Times New Roman" sz="1000"/>
          </a:p>
          <a:p>
            <a:pPr marL="203200" algn="l" rtl="0" eaLnBrk="0">
              <a:lnSpc>
                <a:spcPct val="95000"/>
              </a:lnSpc>
              <a:spcBef>
                <a:spcPts val="618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7.1 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一般规定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47</a:t>
            </a:r>
            <a:endParaRPr lang="Times New Roman" altLang="Times New Roman" sz="1000"/>
          </a:p>
          <a:p>
            <a:pPr marL="203200" algn="l" rtl="0" eaLnBrk="0">
              <a:lnSpc>
                <a:spcPct val="95000"/>
              </a:lnSpc>
              <a:spcBef>
                <a:spcPts val="510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7.2 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外墙外保温工程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51</a:t>
            </a:r>
            <a:endParaRPr lang="Times New Roman" altLang="Times New Roman" sz="1000"/>
          </a:p>
          <a:p>
            <a:pPr marL="203200" algn="l" rtl="0" eaLnBrk="0">
              <a:lnSpc>
                <a:spcPct val="95000"/>
              </a:lnSpc>
              <a:spcBef>
                <a:spcPts val="602"/>
              </a:spcBef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7.3  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屋面、楼面保温工程</a:t>
            </a:r>
            <a:r>
              <a:rPr sz="1000" kern="0" spc="-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 56</a:t>
            </a:r>
            <a:endParaRPr lang="Times New Roman" altLang="Times New Roman" sz="1000"/>
          </a:p>
          <a:p>
            <a:pPr marL="203200" algn="l" rtl="0" eaLnBrk="0">
              <a:lnSpc>
                <a:spcPct val="94000"/>
              </a:lnSpc>
              <a:spcBef>
                <a:spcPts val="515"/>
              </a:spcBef>
            </a:pP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7.4  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架空或外挑板下保温工程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………58</a:t>
            </a:r>
            <a:endParaRPr lang="Times New Roman" altLang="Times New Roman" sz="1000"/>
          </a:p>
          <a:p>
            <a:pPr marL="12700" algn="l" rtl="0" eaLnBrk="0">
              <a:lnSpc>
                <a:spcPct val="94000"/>
              </a:lnSpc>
              <a:spcBef>
                <a:spcPts val="572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附录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隐蔽工程、检验批和分项工程验收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记录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61</a:t>
            </a:r>
            <a:endParaRPr lang="Times New Roman" altLang="Times New Roman" sz="1000"/>
          </a:p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12700" algn="l" rtl="0" eaLnBrk="0">
              <a:lnSpc>
                <a:spcPct val="94000"/>
              </a:lnSpc>
              <a:spcBef>
                <a:spcPts val="1"/>
              </a:spcBef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附录</a:t>
            </a:r>
            <a:r>
              <a:rPr sz="10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膨胀珍珠岩保温板泛碱性能检验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方法</a:t>
            </a:r>
            <a:r>
              <a:rPr sz="1000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………………64</a:t>
            </a:r>
            <a:endParaRPr lang="Times New Roman" altLang="Times New Roman" sz="1000"/>
          </a:p>
        </p:txBody>
      </p:sp>
      <p:graphicFrame>
        <p:nvGraphicFramePr>
          <p:cNvPr id="48" name="table 48"/>
          <p:cNvGraphicFramePr>
            <a:graphicFrameLocks noGrp="1"/>
          </p:cNvGraphicFramePr>
          <p:nvPr/>
        </p:nvGraphicFramePr>
        <p:xfrm>
          <a:off x="2330454" y="3259092"/>
          <a:ext cx="3390264" cy="1428114"/>
        </p:xfrm>
        <a:graphic>
          <a:graphicData uri="http://schemas.openxmlformats.org/drawingml/2006/table">
            <a:tbl>
              <a:tblPr/>
              <a:tblGrid>
                <a:gridCol w="1369694"/>
                <a:gridCol w="516255"/>
                <a:gridCol w="1504315"/>
              </a:tblGrid>
              <a:tr h="14281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3000"/>
                        </a:lnSpc>
                        <a:spcBef>
                          <a:spcPts val="2"/>
                        </a:spcBef>
                      </a:pPr>
                      <a:r>
                        <a:rPr sz="10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主要编写人员：章茂木</a:t>
                      </a:r>
                      <a:endParaRPr lang="SimSun" altLang="SimSun" sz="1000"/>
                    </a:p>
                    <a:p>
                      <a:pPr marL="869314" indent="18415" algn="l" rtl="0" eaLnBrk="0">
                        <a:lnSpc>
                          <a:spcPct val="144000"/>
                        </a:lnSpc>
                        <a:spcBef>
                          <a:spcPts val="2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陈</a:t>
                      </a:r>
                      <a:r>
                        <a:rPr sz="900" kern="0" spc="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刚  </a:t>
                      </a:r>
                      <a:r>
                        <a:rPr sz="10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安东兵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徐永进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胡宗斌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戚玉奎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杨华亮</a:t>
                      </a:r>
                      <a:endParaRPr lang="SimSun" altLang="SimSun" sz="1000"/>
                    </a:p>
                  </a:txBody>
                  <a:tcPr marL="0" marR="0" marT="316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119" algn="l" rtl="0" eaLnBrk="0">
                        <a:lnSpc>
                          <a:spcPct val="83000"/>
                        </a:lnSpc>
                        <a:spcBef>
                          <a:spcPts val="2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王俊贤</a:t>
                      </a:r>
                      <a:endParaRPr lang="SimSun" altLang="SimSun" sz="1000"/>
                    </a:p>
                    <a:p>
                      <a:pPr marL="17779" indent="27940" algn="l" rtl="0" eaLnBrk="0">
                        <a:lnSpc>
                          <a:spcPct val="141000"/>
                        </a:lnSpc>
                        <a:spcBef>
                          <a:spcPts val="46"/>
                        </a:spcBef>
                      </a:pPr>
                      <a:r>
                        <a:rPr sz="1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鲁长权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刘杭杭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王晓海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章</a:t>
                      </a:r>
                      <a:r>
                        <a:rPr sz="1000" kern="0" spc="5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琛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郑</a:t>
                      </a:r>
                      <a:r>
                        <a:rPr sz="1000" kern="0" spc="4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鹏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高向立</a:t>
                      </a:r>
                      <a:endParaRPr lang="SimSun" altLang="SimSun" sz="1000"/>
                    </a:p>
                  </a:txBody>
                  <a:tcPr marL="0" marR="0" marT="316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200"/>
                    </a:p>
                    <a:p>
                      <a:pPr marL="50165" indent="12700" algn="just" rtl="0" eaLnBrk="0">
                        <a:lnSpc>
                          <a:spcPct val="131000"/>
                        </a:lnSpc>
                        <a:spcBef>
                          <a:spcPts val="2"/>
                        </a:spcBef>
                      </a:pPr>
                      <a:r>
                        <a:rPr sz="1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章家海</a:t>
                      </a:r>
                      <a:r>
                        <a:rPr sz="1000" kern="0" spc="4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黄德和</a:t>
                      </a:r>
                      <a:r>
                        <a:rPr sz="1000" kern="0" spc="4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邵</a:t>
                      </a:r>
                      <a:r>
                        <a:rPr sz="1000" kern="0" spc="4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劲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500" kern="0" spc="80" baseline="6945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甄茂盛</a:t>
                      </a:r>
                      <a:r>
                        <a:rPr sz="9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500" kern="0" spc="80" baseline="-347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曹丽荣</a:t>
                      </a:r>
                      <a:r>
                        <a:rPr sz="900" kern="0" spc="3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500" kern="0" spc="80" baseline="-347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薛黎</a:t>
                      </a:r>
                      <a:r>
                        <a:rPr sz="1500" kern="0" spc="70" baseline="-347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明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刘</a:t>
                      </a:r>
                      <a:r>
                        <a:rPr sz="10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红</a:t>
                      </a:r>
                      <a:r>
                        <a:rPr sz="1000" kern="0" spc="-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萍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李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惠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章  骅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管</a:t>
                      </a:r>
                      <a:r>
                        <a:rPr sz="10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昊</a:t>
                      </a:r>
                      <a:r>
                        <a:rPr sz="10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谢</a:t>
                      </a:r>
                      <a:r>
                        <a:rPr sz="10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宝</a:t>
                      </a:r>
                      <a:r>
                        <a:rPr sz="10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陈</a:t>
                      </a:r>
                      <a:r>
                        <a:rPr sz="1000" kern="0" spc="3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慧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肖方初</a:t>
                      </a:r>
                      <a:r>
                        <a:rPr sz="1000" kern="0" spc="4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文莹萍</a:t>
                      </a:r>
                      <a:r>
                        <a:rPr sz="1000" kern="0" spc="3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张羽千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500" kern="0" spc="80" baseline="6945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万普华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500" kern="0" spc="80" baseline="-347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杨保涛</a:t>
                      </a:r>
                      <a:r>
                        <a:rPr sz="900" kern="0" spc="3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500" kern="0" spc="80" baseline="-347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高太来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杨国军</a:t>
                      </a:r>
                      <a:endParaRPr lang="SimSun" altLang="SimSun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0" name="textbox 50"/>
          <p:cNvSpPr/>
          <p:nvPr/>
        </p:nvSpPr>
        <p:spPr>
          <a:xfrm>
            <a:off x="3219421" y="954017"/>
            <a:ext cx="2223770" cy="2075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24"/>
              </a:lnSpc>
            </a:pPr>
            <a:endParaRPr lang="Arial" altLang="Arial" sz="100"/>
          </a:p>
          <a:p>
            <a:pPr marL="38100" algn="l" rtl="0" eaLnBrk="0">
              <a:lnSpc>
                <a:spcPct val="83000"/>
              </a:lnSpc>
            </a:pP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安徽铭能保温科技有限公司</a:t>
            </a:r>
            <a:endParaRPr lang="SimSun" altLang="SimSun" sz="1000"/>
          </a:p>
          <a:p>
            <a:pPr marL="31750" algn="l" rtl="0" eaLnBrk="0">
              <a:lnSpc>
                <a:spcPts val="1650"/>
              </a:lnSpc>
            </a:pP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安徽金刚节能科技有限公司</a:t>
            </a:r>
            <a:endParaRPr lang="SimSun" altLang="SimSun" sz="1000"/>
          </a:p>
          <a:p>
            <a:pPr marL="31750" indent="5714" algn="l" rtl="0" eaLnBrk="0">
              <a:lnSpc>
                <a:spcPct val="116000"/>
              </a:lnSpc>
              <a:spcBef>
                <a:spcPts val="657"/>
              </a:spcBef>
            </a:pP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合肥莱克利安保温科技有限公司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安徽建工集团有限公司</a:t>
            </a:r>
            <a:endParaRPr lang="SimSun" altLang="SimSun" sz="1000"/>
          </a:p>
          <a:p>
            <a:pPr marL="31750" algn="l" rtl="0" eaLnBrk="0">
              <a:lnSpc>
                <a:spcPct val="83000"/>
              </a:lnSpc>
              <a:spcBef>
                <a:spcPts val="516"/>
              </a:spcBef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安徽省施工图审查有限公司</a:t>
            </a:r>
            <a:endParaRPr lang="SimSun" altLang="SimSun" sz="1000"/>
          </a:p>
          <a:p>
            <a:pPr marL="25400" algn="l" rtl="0" eaLnBrk="0">
              <a:lnSpc>
                <a:spcPts val="1597"/>
              </a:lnSpc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煤炭工业合肥设计研究院</a:t>
            </a:r>
            <a:endParaRPr lang="SimSun" altLang="SimSun" sz="1000"/>
          </a:p>
          <a:p>
            <a:pPr marL="25400" algn="l" rtl="0" eaLnBrk="0">
              <a:lnSpc>
                <a:spcPct val="83000"/>
              </a:lnSpc>
              <a:spcBef>
                <a:spcPts val="754"/>
              </a:spcBef>
            </a:pP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安徽省建筑节能与科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技协会</a:t>
            </a:r>
            <a:endParaRPr lang="SimSun" altLang="SimSun" sz="1000"/>
          </a:p>
          <a:p>
            <a:pPr marL="12700" algn="l" rtl="0" eaLnBrk="0">
              <a:lnSpc>
                <a:spcPts val="1650"/>
              </a:lnSpc>
            </a:pP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滁州市建设工程质量监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督站</a:t>
            </a:r>
            <a:endParaRPr lang="SimSun" altLang="SimSun" sz="1000"/>
          </a:p>
          <a:p>
            <a:pPr marL="12700" algn="l" rtl="0" eaLnBrk="0">
              <a:lnSpc>
                <a:spcPts val="1652"/>
              </a:lnSpc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六安市建筑产业中心</a:t>
            </a:r>
            <a:endParaRPr lang="SimSun" altLang="SimSun" sz="1000"/>
          </a:p>
          <a:p>
            <a:pPr algn="l" rtl="0" eaLnBrk="0">
              <a:lnSpc>
                <a:spcPct val="103000"/>
              </a:lnSpc>
            </a:pPr>
            <a:endParaRPr lang="Arial" altLang="Arial" sz="600"/>
          </a:p>
          <a:p>
            <a:pPr marL="19050" algn="l" rtl="0" eaLnBrk="0">
              <a:lnSpc>
                <a:spcPct val="95000"/>
              </a:lnSpc>
              <a:spcBef>
                <a:spcPts val="7"/>
              </a:spcBef>
            </a:pP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安徽省建筑工程质量第二监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督检测站</a:t>
            </a:r>
            <a:endParaRPr lang="SimSun" altLang="SimSun" sz="1000"/>
          </a:p>
        </p:txBody>
      </p:sp>
      <p:sp>
        <p:nvSpPr>
          <p:cNvPr id="52" name="textbox 52"/>
          <p:cNvSpPr/>
          <p:nvPr/>
        </p:nvSpPr>
        <p:spPr>
          <a:xfrm>
            <a:off x="2286014" y="4949074"/>
            <a:ext cx="1834514" cy="391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58"/>
              </a:lnSpc>
            </a:pPr>
            <a:endParaRPr lang="Arial" altLang="Arial" sz="100"/>
          </a:p>
          <a:p>
            <a:pPr marL="900430" indent="-888364" algn="l" rtl="0" eaLnBrk="0">
              <a:lnSpc>
                <a:spcPct val="120000"/>
              </a:lnSpc>
            </a:pP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主要审查人员：廖绍锋颜志仁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高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健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邱立龙</a:t>
            </a:r>
            <a:endParaRPr lang="SimSun" altLang="SimSun" sz="1000"/>
          </a:p>
        </p:txBody>
      </p:sp>
      <p:sp>
        <p:nvSpPr>
          <p:cNvPr id="54" name="textbox 54"/>
          <p:cNvSpPr/>
          <p:nvPr/>
        </p:nvSpPr>
        <p:spPr>
          <a:xfrm>
            <a:off x="4241851" y="4986683"/>
            <a:ext cx="1452880" cy="170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7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詹</a:t>
            </a:r>
            <a:r>
              <a:rPr sz="10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炳</a:t>
            </a:r>
            <a:r>
              <a:rPr sz="10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根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 明</a:t>
            </a:r>
            <a:r>
              <a:rPr sz="10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梁</a:t>
            </a:r>
            <a:r>
              <a:rPr sz="10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德</a:t>
            </a:r>
            <a:r>
              <a:rPr sz="10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江</a:t>
            </a:r>
            <a:endParaRPr lang="SimSun" altLang="SimSun" sz="1000"/>
          </a:p>
        </p:txBody>
      </p:sp>
      <p:sp>
        <p:nvSpPr>
          <p:cNvPr id="56" name="textbox 56"/>
          <p:cNvSpPr/>
          <p:nvPr/>
        </p:nvSpPr>
        <p:spPr>
          <a:xfrm>
            <a:off x="2063723" y="6958175"/>
            <a:ext cx="86994" cy="11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686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endParaRPr lang="Times New Roman" altLang="Times New Roman" sz="1000"/>
          </a:p>
        </p:txBody>
      </p:sp>
      <p:sp>
        <p:nvSpPr>
          <p:cNvPr id="58" name="textbox 58"/>
          <p:cNvSpPr/>
          <p:nvPr/>
        </p:nvSpPr>
        <p:spPr>
          <a:xfrm>
            <a:off x="9988598" y="7015731"/>
            <a:ext cx="83185" cy="1416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96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" name="textbox 60"/>
          <p:cNvSpPr/>
          <p:nvPr/>
        </p:nvSpPr>
        <p:spPr>
          <a:xfrm>
            <a:off x="6299214" y="1668092"/>
            <a:ext cx="3766184" cy="22326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19"/>
              </a:lnSpc>
            </a:pPr>
            <a:endParaRPr lang="Arial" altLang="Arial" sz="100"/>
          </a:p>
          <a:p>
            <a:pPr marL="1485900" algn="l" rtl="0" eaLnBrk="0">
              <a:lnSpc>
                <a:spcPct val="98000"/>
              </a:lnSpc>
            </a:pP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300" kern="0" spc="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总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则</a:t>
            </a:r>
            <a:endParaRPr lang="SimSun" altLang="SimSun" sz="1300"/>
          </a:p>
          <a:p>
            <a:pPr marL="25400" algn="l" rtl="0" eaLnBrk="0">
              <a:lnSpc>
                <a:spcPct val="99000"/>
              </a:lnSpc>
              <a:spcBef>
                <a:spcPts val="1333"/>
              </a:spcBef>
            </a:pPr>
            <a:r>
              <a:rPr sz="1000" b="1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1.0.1      </a:t>
            </a:r>
            <a:r>
              <a:rPr sz="10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为贯彻建筑节能相关政策法规，规范膨胀珍珠</a:t>
            </a:r>
            <a:r>
              <a:rPr sz="10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岩保温</a:t>
            </a:r>
            <a:endParaRPr lang="SimSun" altLang="SimSun" sz="1000"/>
          </a:p>
          <a:p>
            <a:pPr marL="18415" indent="6350" algn="l" rtl="0" eaLnBrk="0">
              <a:lnSpc>
                <a:spcPct val="120000"/>
              </a:lnSpc>
              <a:spcBef>
                <a:spcPts val="478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板建筑保温系统的工程应用，保证工程质量，做到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技术先进、绿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色环保、质量可靠、安全适用、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经济合理，制定本规程。</a:t>
            </a:r>
            <a:endParaRPr lang="SimSun" altLang="SimSun" sz="1000"/>
          </a:p>
          <a:p>
            <a:pPr marL="12700" algn="l" rtl="0" eaLnBrk="0">
              <a:lnSpc>
                <a:spcPct val="99000"/>
              </a:lnSpc>
              <a:spcBef>
                <a:spcPts val="497"/>
              </a:spcBef>
            </a:pPr>
            <a:r>
              <a:rPr sz="1000" b="1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1.0.2      </a:t>
            </a:r>
            <a:r>
              <a:rPr sz="10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本规程适用于安徽省内新建、改(扩)建</a:t>
            </a:r>
            <a:r>
              <a:rPr sz="10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民用建筑中采</a:t>
            </a:r>
            <a:endParaRPr lang="SimSun" altLang="SimSun" sz="1000"/>
          </a:p>
          <a:p>
            <a:pPr marL="38100" indent="-25400" algn="l" rtl="0" eaLnBrk="0">
              <a:lnSpc>
                <a:spcPct val="120000"/>
              </a:lnSpc>
              <a:spcBef>
                <a:spcPts val="493"/>
              </a:spcBef>
            </a:pP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用膨胀珍珠岩保温板建筑保温工程的设计、施工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及验收。工业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建筑节能工程可参照执行。</a:t>
            </a:r>
            <a:endParaRPr lang="SimSun" altLang="SimSun" sz="1000"/>
          </a:p>
          <a:p>
            <a:pPr marL="18415" algn="l" rtl="0" eaLnBrk="0">
              <a:lnSpc>
                <a:spcPct val="99000"/>
              </a:lnSpc>
              <a:spcBef>
                <a:spcPts val="390"/>
              </a:spcBef>
            </a:pP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1.0.3      </a:t>
            </a: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膨胀珍珠岩保温板建筑保温系统的设计、施</a:t>
            </a: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工、验收除</a:t>
            </a:r>
            <a:endParaRPr lang="SimSun" altLang="SimSun" sz="1000"/>
          </a:p>
          <a:p>
            <a:pPr algn="l" rtl="0" eaLnBrk="0">
              <a:lnSpc>
                <a:spcPct val="108000"/>
              </a:lnSpc>
            </a:pPr>
            <a:endParaRPr lang="Arial" altLang="Arial" sz="400"/>
          </a:p>
          <a:p>
            <a:pPr marL="25400" indent="-12700" algn="l" rtl="0" eaLnBrk="0">
              <a:lnSpc>
                <a:spcPct val="117000"/>
              </a:lnSpc>
              <a:spcBef>
                <a:spcPts val="4"/>
              </a:spcBef>
            </a:pP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应执行本规程外，尚应符合现行国家、行业以及地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方有关标准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的规定。</a:t>
            </a:r>
            <a:endParaRPr lang="SimSun" altLang="SimSun" sz="1000"/>
          </a:p>
        </p:txBody>
      </p:sp>
      <p:sp>
        <p:nvSpPr>
          <p:cNvPr id="62" name="textbox 62"/>
          <p:cNvSpPr/>
          <p:nvPr/>
        </p:nvSpPr>
        <p:spPr>
          <a:xfrm>
            <a:off x="1936761" y="960608"/>
            <a:ext cx="3742054" cy="10217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45"/>
              </a:lnSpc>
            </a:pPr>
            <a:endParaRPr lang="Arial" altLang="Arial" sz="100"/>
          </a:p>
          <a:p>
            <a:pPr marL="18415" algn="l" rtl="0" eaLnBrk="0">
              <a:lnSpc>
                <a:spcPct val="99000"/>
              </a:lnSpc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附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录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架空板或外挑板下、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屋面、楼面膨胀珍珠岩保温板</a:t>
            </a:r>
            <a:endParaRPr lang="SimSun" altLang="SimSun" sz="1000"/>
          </a:p>
          <a:p>
            <a:pPr marL="520065" algn="l" rtl="0" eaLnBrk="0">
              <a:lnSpc>
                <a:spcPct val="99000"/>
              </a:lnSpc>
              <a:spcBef>
                <a:spcPts val="527"/>
              </a:spcBef>
            </a:pP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保温系统施工工艺流程图</a:t>
            </a:r>
            <a:r>
              <a:rPr sz="1000" kern="0" spc="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66</a:t>
            </a:r>
            <a:endParaRPr lang="Times New Roman" altLang="Times New Roman" sz="1000"/>
          </a:p>
          <a:p>
            <a:pPr marL="12700" algn="l" rtl="0" eaLnBrk="0">
              <a:lnSpc>
                <a:spcPct val="99000"/>
              </a:lnSpc>
              <a:spcBef>
                <a:spcPts val="397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本规程用词说明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………………………………………………70</a:t>
            </a:r>
            <a:endParaRPr lang="Times New Roman" altLang="Times New Roman" sz="1000"/>
          </a:p>
          <a:p>
            <a:pPr marL="75564" algn="l" rtl="0" eaLnBrk="0">
              <a:lnSpc>
                <a:spcPct val="99000"/>
              </a:lnSpc>
              <a:spcBef>
                <a:spcPts val="427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引用标准名录</a:t>
            </a:r>
            <a:r>
              <a:rPr sz="1000" kern="0" spc="-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………………………………………………………71</a:t>
            </a:r>
            <a:endParaRPr lang="Times New Roman" altLang="Times New Roman" sz="1000"/>
          </a:p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12700" algn="l" rtl="0" eaLnBrk="0">
              <a:lnSpc>
                <a:spcPct val="99000"/>
              </a:lnSpc>
              <a:spcBef>
                <a:spcPts val="2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条文说明</a:t>
            </a:r>
            <a:r>
              <a:rPr sz="1000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………………………………… 73</a:t>
            </a:r>
            <a:endParaRPr lang="Times New Roman" altLang="Times New Roman" sz="1000"/>
          </a:p>
        </p:txBody>
      </p:sp>
      <p:sp>
        <p:nvSpPr>
          <p:cNvPr id="64" name="textbox 64"/>
          <p:cNvSpPr/>
          <p:nvPr/>
        </p:nvSpPr>
        <p:spPr>
          <a:xfrm>
            <a:off x="1962196" y="6971410"/>
            <a:ext cx="86360" cy="1479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08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endParaRPr lang="Times New Roman" altLang="Times New Roman" sz="1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textbox 66"/>
          <p:cNvSpPr/>
          <p:nvPr/>
        </p:nvSpPr>
        <p:spPr>
          <a:xfrm>
            <a:off x="6350034" y="998959"/>
            <a:ext cx="3754120" cy="5789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85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1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板作保温层的屋面构造。</a:t>
            </a:r>
            <a:endParaRPr lang="SimSun" altLang="SimSun" sz="1100"/>
          </a:p>
          <a:p>
            <a:pPr marL="14604" algn="l" rtl="0" eaLnBrk="0">
              <a:lnSpc>
                <a:spcPct val="92000"/>
              </a:lnSpc>
              <a:spcBef>
                <a:spcPts val="224"/>
              </a:spcBef>
            </a:pPr>
            <a:r>
              <a:rPr sz="11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2.0.6</a:t>
            </a:r>
            <a:r>
              <a:rPr sz="1100" kern="0" spc="4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界面剂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Interf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ace  treating  agent</a:t>
            </a:r>
            <a:endParaRPr lang="Times New Roman" altLang="Times New Roman" sz="1100"/>
          </a:p>
          <a:p>
            <a:pPr marL="14604" indent="283209" algn="l" rtl="0" eaLnBrk="0">
              <a:lnSpc>
                <a:spcPct val="115000"/>
              </a:lnSpc>
              <a:spcBef>
                <a:spcPts val="476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用以改善构件表面粘结性能的聚合物水泥砂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浆。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</a:t>
            </a:r>
            <a:r>
              <a:rPr sz="11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2.0.7</a:t>
            </a:r>
            <a:r>
              <a:rPr sz="1100" kern="0" spc="4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胶粘剂</a:t>
            </a:r>
            <a:r>
              <a:rPr sz="11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adhesi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ve</a:t>
            </a:r>
            <a:endParaRPr lang="Times New Roman" altLang="Times New Roman" sz="1100"/>
          </a:p>
          <a:p>
            <a:pPr marL="12700" indent="285115" algn="l" rtl="0" eaLnBrk="0">
              <a:lnSpc>
                <a:spcPct val="113000"/>
              </a:lnSpc>
              <a:spcBef>
                <a:spcPts val="217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一种由高分子聚合物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、硅酸盐水泥和填料组成的水泥基聚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合物浆料。用于膨胀珍珠岩保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温板与基层粘结的材料。</a:t>
            </a:r>
            <a:endParaRPr lang="SimSun" altLang="SimSun" sz="1100"/>
          </a:p>
          <a:p>
            <a:pPr marL="14604" algn="l" rtl="0" eaLnBrk="0">
              <a:lnSpc>
                <a:spcPct val="92000"/>
              </a:lnSpc>
              <a:spcBef>
                <a:spcPts val="274"/>
              </a:spcBef>
            </a:pPr>
            <a:r>
              <a:rPr sz="11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2.0.8</a:t>
            </a:r>
            <a:r>
              <a:rPr sz="1100" kern="0" spc="4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抹面层</a:t>
            </a:r>
            <a:r>
              <a:rPr sz="11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re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ndering  coat</a:t>
            </a:r>
            <a:endParaRPr lang="Times New Roman" altLang="Times New Roman" sz="1100"/>
          </a:p>
          <a:p>
            <a:pPr marL="12700" indent="285115" algn="l" rtl="0" eaLnBrk="0">
              <a:lnSpc>
                <a:spcPct val="114000"/>
              </a:lnSpc>
              <a:spcBef>
                <a:spcPts val="402"/>
              </a:spcBef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抹在膨胀珍珠岩保温板外表面，中间夹有增强用耐碱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玻纤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网布或热镀锌电焊网，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保护膨胀珍珠岩保温板并起防裂、抗冲</a:t>
            </a:r>
            <a:endParaRPr lang="SimSun" altLang="SimSun" sz="1100"/>
          </a:p>
          <a:p>
            <a:pPr marL="12700" algn="l" rtl="0" eaLnBrk="0">
              <a:lnSpc>
                <a:spcPct val="95000"/>
              </a:lnSpc>
              <a:spcBef>
                <a:spcPts val="503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击和防水等作用的薄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抹灰构造层。</a:t>
            </a:r>
            <a:endParaRPr lang="SimSun" altLang="SimSun" sz="1100"/>
          </a:p>
          <a:p>
            <a:pPr marL="14604" algn="l" rtl="0" eaLnBrk="0">
              <a:lnSpc>
                <a:spcPct val="92000"/>
              </a:lnSpc>
              <a:spcBef>
                <a:spcPts val="267"/>
              </a:spcBef>
            </a:pPr>
            <a:r>
              <a:rPr sz="11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2.0.9</a:t>
            </a:r>
            <a:r>
              <a:rPr sz="1100" kern="0" spc="4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抹面胶浆</a:t>
            </a:r>
            <a:r>
              <a:rPr sz="11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rendering  c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oat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morter</a:t>
            </a:r>
            <a:endParaRPr lang="Times New Roman" altLang="Times New Roman" sz="1100"/>
          </a:p>
          <a:p>
            <a:pPr marL="12700" indent="285115" algn="l" rtl="0" eaLnBrk="0">
              <a:lnSpc>
                <a:spcPct val="117000"/>
              </a:lnSpc>
              <a:spcBef>
                <a:spcPts val="378"/>
              </a:spcBef>
            </a:pP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由高分子聚合物、水泥、细集料为主要材料制成，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具有一定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变形能力和良好粘结性能的聚合物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水泥砂浆。抹在粘贴好的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膨胀珍珠岩保温板外表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面，用以保证薄抹灰保温系统的机械强</a:t>
            </a:r>
            <a:endParaRPr lang="SimSun" altLang="SimSun" sz="1100"/>
          </a:p>
          <a:p>
            <a:pPr marL="12700" algn="l" rtl="0" eaLnBrk="0">
              <a:lnSpc>
                <a:spcPts val="1241"/>
              </a:lnSpc>
              <a:spcBef>
                <a:spcPts val="461"/>
              </a:spcBef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度和耐久性。</a:t>
            </a:r>
            <a:endParaRPr lang="SimSun" altLang="SimSun" sz="1000"/>
          </a:p>
          <a:p>
            <a:pPr marL="14604" algn="l" rtl="0" eaLnBrk="0">
              <a:lnSpc>
                <a:spcPct val="92000"/>
              </a:lnSpc>
              <a:spcBef>
                <a:spcPts val="173"/>
              </a:spcBef>
            </a:pPr>
            <a:r>
              <a:rPr sz="11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2.0.10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耐碱玻纤网布</a:t>
            </a:r>
            <a:r>
              <a:rPr sz="11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alkali  resistant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glass  fiber  mesh</a:t>
            </a:r>
            <a:endParaRPr lang="Times New Roman" altLang="Times New Roman" sz="1100"/>
          </a:p>
          <a:p>
            <a:pPr marL="12700" indent="285115" algn="l" rtl="0" eaLnBrk="0">
              <a:lnSpc>
                <a:spcPct val="120000"/>
              </a:lnSpc>
              <a:spcBef>
                <a:spcPts val="475"/>
              </a:spcBef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以耐碱玻璃纤维织成的网格布为基布，表面涂覆高分子耐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碱涂层制成的网格布，埋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入抹面胶浆中，形成薄抹灰增强防护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层，用以提高防护层的机械强度和抗裂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性。简称耐碱玻纤网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布。</a:t>
            </a:r>
            <a:endParaRPr lang="SimSun" altLang="SimSun" sz="1100"/>
          </a:p>
          <a:p>
            <a:pPr marL="14604" algn="l" rtl="0" eaLnBrk="0">
              <a:lnSpc>
                <a:spcPct val="94000"/>
              </a:lnSpc>
              <a:spcBef>
                <a:spcPts val="260"/>
              </a:spcBef>
            </a:pPr>
            <a:r>
              <a:rPr sz="11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2.0.11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热镀锌电焊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网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welded</a:t>
            </a:r>
            <a:r>
              <a:rPr sz="11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wire  fabric</a:t>
            </a:r>
            <a:r>
              <a:rPr sz="1100" kern="0" spc="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coated</a:t>
            </a:r>
            <a:r>
              <a:rPr sz="11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with</a:t>
            </a:r>
            <a:r>
              <a:rPr sz="11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zinc</a:t>
            </a:r>
            <a:endParaRPr lang="Times New Roman" altLang="Times New Roman" sz="1100"/>
          </a:p>
          <a:p>
            <a:pPr marL="298450" algn="l" rtl="0" eaLnBrk="0">
              <a:lnSpc>
                <a:spcPct val="95000"/>
              </a:lnSpc>
              <a:spcBef>
                <a:spcPts val="353"/>
              </a:spcBef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低碳钢丝通过点焊加工成型后，浸入到熔融的锌液中，经</a:t>
            </a:r>
            <a:endParaRPr lang="SimSun" altLang="SimSun" sz="1100"/>
          </a:p>
          <a:p>
            <a:pPr marL="12700" algn="l" rtl="0" eaLnBrk="0">
              <a:lnSpc>
                <a:spcPct val="83000"/>
              </a:lnSpc>
              <a:spcBef>
                <a:spcPts val="549"/>
              </a:spcBef>
            </a:pP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热镀锌工艺处理后形成的方格网。</a:t>
            </a:r>
            <a:endParaRPr lang="SimSun" altLang="SimSun" sz="1100"/>
          </a:p>
          <a:p>
            <a:pPr marL="14604" algn="l" rtl="0" eaLnBrk="0">
              <a:lnSpc>
                <a:spcPts val="1652"/>
              </a:lnSpc>
            </a:pPr>
            <a:r>
              <a:rPr sz="11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2.0.12</a:t>
            </a:r>
            <a:r>
              <a:rPr sz="1100" kern="0" spc="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饰面层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fi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nish</a:t>
            </a:r>
            <a:r>
              <a:rPr sz="11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coat</a:t>
            </a:r>
            <a:endParaRPr lang="Times New Roman" altLang="Times New Roman" sz="1100"/>
          </a:p>
          <a:p>
            <a:pPr marL="12700" indent="285115" algn="l" rtl="0" eaLnBrk="0">
              <a:lnSpc>
                <a:spcPct val="115000"/>
              </a:lnSpc>
              <a:spcBef>
                <a:spcPts val="441"/>
              </a:spcBef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膨胀珍珠岩保温板外保温系统的外装饰构造层，对膨胀珍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珠岩保温板外保温系统起装饰和保护作用。当采用涂装材料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做饰面层时，涂装材料包括建筑涂料、装饰砂浆、柔性面砖等。</a:t>
            </a:r>
            <a:endParaRPr lang="SimSun" altLang="SimSun" sz="1100"/>
          </a:p>
          <a:p>
            <a:pPr marL="14604" algn="l" rtl="0" eaLnBrk="0">
              <a:lnSpc>
                <a:spcPct val="92000"/>
              </a:lnSpc>
              <a:spcBef>
                <a:spcPts val="325"/>
              </a:spcBef>
            </a:pPr>
            <a:r>
              <a:rPr sz="11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2.0.13</a:t>
            </a:r>
            <a:r>
              <a:rPr sz="1100" kern="0" spc="4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防护层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rend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ering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system</a:t>
            </a:r>
            <a:endParaRPr lang="Times New Roman" altLang="Times New Roman" sz="1100"/>
          </a:p>
        </p:txBody>
      </p:sp>
      <p:sp>
        <p:nvSpPr>
          <p:cNvPr id="68" name="textbox 68"/>
          <p:cNvSpPr/>
          <p:nvPr/>
        </p:nvSpPr>
        <p:spPr>
          <a:xfrm>
            <a:off x="1981225" y="1652523"/>
            <a:ext cx="3775709" cy="5119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80"/>
              </a:lnSpc>
            </a:pPr>
            <a:endParaRPr lang="Arial" altLang="Arial" sz="100"/>
          </a:p>
          <a:p>
            <a:pPr marL="1513839" algn="l" rtl="0" eaLnBrk="0">
              <a:lnSpc>
                <a:spcPct val="98000"/>
              </a:lnSpc>
            </a:pPr>
            <a:r>
              <a:rPr sz="14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400" kern="0" spc="6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术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语</a:t>
            </a:r>
            <a:endParaRPr lang="SimSun" altLang="SimSun" sz="1400"/>
          </a:p>
          <a:p>
            <a:pPr marL="14604" algn="l" rtl="0" eaLnBrk="0">
              <a:lnSpc>
                <a:spcPct val="94000"/>
              </a:lnSpc>
              <a:spcBef>
                <a:spcPts val="1268"/>
              </a:spcBef>
            </a:pPr>
            <a:r>
              <a:rPr sz="11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2.0.1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膨胀珍珠岩保温板建筑保温工程</a:t>
            </a:r>
            <a:endParaRPr lang="SimSun" altLang="SimSun" sz="1100"/>
          </a:p>
          <a:p>
            <a:pPr marL="12700" indent="279400" algn="l" rtl="0" eaLnBrk="0">
              <a:lnSpc>
                <a:spcPct val="106000"/>
              </a:lnSpc>
              <a:spcBef>
                <a:spcPts val="39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expanded  perlite  insulation  board  on  building  thermal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in-  sulation</a:t>
            </a: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system</a:t>
            </a:r>
            <a:endParaRPr lang="Times New Roman" altLang="Times New Roman" sz="1100"/>
          </a:p>
          <a:p>
            <a:pPr marL="12700" indent="279400" algn="l" rtl="0" eaLnBrk="0">
              <a:lnSpc>
                <a:spcPct val="112000"/>
              </a:lnSpc>
              <a:spcBef>
                <a:spcPts val="704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以膨胀珍珠岩保温板用于建筑保温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的工程，包括：建筑外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墙、屋面、楼面、架空或外挑板下等保温</a:t>
            </a: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系统的总称。</a:t>
            </a:r>
            <a:endParaRPr lang="SimSun" altLang="SimSun" sz="1100"/>
          </a:p>
          <a:p>
            <a:pPr marL="14604" algn="l" rtl="0" eaLnBrk="0">
              <a:lnSpc>
                <a:spcPct val="92000"/>
              </a:lnSpc>
              <a:spcBef>
                <a:spcPts val="377"/>
              </a:spcBef>
            </a:pPr>
            <a:r>
              <a:rPr sz="11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2.0.2</a:t>
            </a:r>
            <a:r>
              <a:rPr sz="11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</a:t>
            </a:r>
            <a:r>
              <a:rPr sz="11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expanded</a:t>
            </a:r>
            <a:r>
              <a:rPr sz="1100" kern="0" spc="2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per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lite  insulation</a:t>
            </a:r>
            <a:r>
              <a:rPr sz="1100" kern="0" spc="2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board</a:t>
            </a:r>
            <a:endParaRPr lang="Times New Roman" altLang="Times New Roman" sz="1100"/>
          </a:p>
          <a:p>
            <a:pPr marL="12700" indent="279400" algn="l" rtl="0" eaLnBrk="0">
              <a:lnSpc>
                <a:spcPct val="120000"/>
              </a:lnSpc>
              <a:spcBef>
                <a:spcPts val="507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以膨胀珍珠岩为轻集料，与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硅酸盐水泥为主的无机胶凝材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料、功能性外加剂等混合后，经搅拌、模压成型、养护、通风干燥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等生产工艺制成的保温板材。(简称膨胀珍珠岩保温板)。</a:t>
            </a:r>
            <a:endParaRPr lang="SimSun" altLang="SimSun" sz="1100"/>
          </a:p>
          <a:p>
            <a:pPr marL="12700" indent="1905" algn="l" rtl="0" eaLnBrk="0">
              <a:lnSpc>
                <a:spcPct val="114000"/>
              </a:lnSpc>
              <a:spcBef>
                <a:spcPts val="348"/>
              </a:spcBef>
            </a:pPr>
            <a:r>
              <a:rPr sz="11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2.0.3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膨胀珍珠岩保温板薄抹灰外墙外保温系统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external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thermal  insulation  systems  with  thin  plastere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  expanded  perlite 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insulation</a:t>
            </a:r>
            <a:r>
              <a:rPr sz="11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board</a:t>
            </a:r>
            <a:endParaRPr lang="Times New Roman" altLang="Times New Roman" sz="1100"/>
          </a:p>
          <a:p>
            <a:pPr marL="12700" indent="279400" algn="l" rtl="0" eaLnBrk="0">
              <a:lnSpc>
                <a:spcPct val="118000"/>
              </a:lnSpc>
              <a:spcBef>
                <a:spcPts val="683"/>
              </a:spcBef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置于建筑物外墙外侧，由膨胀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珍珠岩保温板、固定材料(胶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粘剂、锚栓)、抹面层(抹面胶浆和耐碱玻纤网布)及饰面层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等构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成的外墙保温构造。</a:t>
            </a:r>
            <a:endParaRPr lang="SimSun" altLang="SimSun" sz="1100"/>
          </a:p>
          <a:p>
            <a:pPr marL="12700" indent="1905" algn="l" rtl="0" eaLnBrk="0">
              <a:lnSpc>
                <a:spcPct val="110000"/>
              </a:lnSpc>
              <a:spcBef>
                <a:spcPts val="319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2.0.4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膨胀珍珠岩保温板楼面保温系统</a:t>
            </a:r>
            <a:r>
              <a:rPr sz="11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expanded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perlite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in-  sulation</a:t>
            </a:r>
            <a:r>
              <a:rPr sz="1100" kern="0" spc="2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board  insulation  syst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em  of  floor</a:t>
            </a:r>
            <a:endParaRPr lang="Times New Roman" altLang="Times New Roman" sz="1100"/>
          </a:p>
          <a:p>
            <a:pPr marL="12700" indent="279400" algn="l" rtl="0" eaLnBrk="0">
              <a:lnSpc>
                <a:spcPct val="113000"/>
              </a:lnSpc>
              <a:spcBef>
                <a:spcPts val="678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置于建筑楼面结构层上部或下部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，由粘结层、膨胀珍珠岩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保温板保温层和保护层等构成的楼面保温构造。</a:t>
            </a:r>
            <a:endParaRPr lang="SimSun" altLang="SimSun" sz="1100"/>
          </a:p>
          <a:p>
            <a:pPr marL="12700" indent="1905" algn="l" rtl="0" eaLnBrk="0">
              <a:lnSpc>
                <a:spcPct val="110000"/>
              </a:lnSpc>
              <a:spcBef>
                <a:spcPts val="285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2.0.5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膨胀珍珠岩保温板屋面保温系统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expanded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perlite  in-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sulation  board  roofing  insulation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ystem</a:t>
            </a:r>
            <a:endParaRPr lang="Times New Roman" altLang="Times New Roman" sz="1100"/>
          </a:p>
          <a:p>
            <a:pPr algn="l" rtl="0" eaLnBrk="0">
              <a:lnSpc>
                <a:spcPct val="119000"/>
              </a:lnSpc>
            </a:pPr>
            <a:endParaRPr lang="Arial" altLang="Arial" sz="500"/>
          </a:p>
          <a:p>
            <a:pPr marL="292100" algn="l" rtl="0" eaLnBrk="0">
              <a:lnSpc>
                <a:spcPct val="95000"/>
              </a:lnSpc>
              <a:spcBef>
                <a:spcPts val="1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置于建筑物钢筋混凝土屋面结构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层上，以膨胀珍珠岩保温</a:t>
            </a:r>
            <a:endParaRPr lang="SimSun" altLang="SimSun" sz="1100"/>
          </a:p>
        </p:txBody>
      </p:sp>
      <p:sp>
        <p:nvSpPr>
          <p:cNvPr id="70" name="textbox 70"/>
          <p:cNvSpPr/>
          <p:nvPr/>
        </p:nvSpPr>
        <p:spPr>
          <a:xfrm>
            <a:off x="2076475" y="6991239"/>
            <a:ext cx="7941944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946"/>
              </a:lnSpc>
            </a:pPr>
            <a:r>
              <a:rPr sz="1100" kern="0" spc="-30" baseline="1270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                                                                                                                                           </a:t>
            </a:r>
            <a:r>
              <a:rPr sz="1100" kern="0" spc="-30" baseline="-6239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  <a:hlinkClick r:id="rId2" action="ppaction://hlinksldjump?num=3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3</a:t>
            </a:r>
            <a:endParaRPr lang="SimSun" altLang="SimSun" sz="1100" baseline="-6239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textbox 72"/>
          <p:cNvSpPr/>
          <p:nvPr/>
        </p:nvSpPr>
        <p:spPr>
          <a:xfrm>
            <a:off x="6413459" y="1658234"/>
            <a:ext cx="3823334" cy="51257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93"/>
              </a:lnSpc>
            </a:pPr>
            <a:endParaRPr lang="Arial" altLang="Arial" sz="100"/>
          </a:p>
          <a:p>
            <a:pPr marL="1398905" algn="l" rtl="0" eaLnBrk="0">
              <a:lnSpc>
                <a:spcPct val="94000"/>
              </a:lnSpc>
            </a:pPr>
            <a:r>
              <a:rPr sz="14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基本规定</a:t>
            </a:r>
            <a:endParaRPr lang="SimSun" altLang="SimSun" sz="1400"/>
          </a:p>
          <a:p>
            <a:pPr marL="12700" indent="1905" algn="l" rtl="0" eaLnBrk="0">
              <a:lnSpc>
                <a:spcPct val="118000"/>
              </a:lnSpc>
              <a:spcBef>
                <a:spcPts val="1362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3.0.1</a:t>
            </a:r>
            <a:r>
              <a:rPr sz="1100" kern="0" spc="4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膨胀珍珠岩保温板建筑保温工程的保温隔热和防潮性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能应满足《民用建筑热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工设计规范》GB</a:t>
            </a:r>
            <a:r>
              <a:rPr sz="1100" kern="0" spc="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50176要求，且应符合国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家、行业、地方现行建筑节能设计标准及相关规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定。</a:t>
            </a:r>
            <a:endParaRPr lang="SimSun" altLang="SimSun" sz="1100"/>
          </a:p>
          <a:p>
            <a:pPr marL="12700" indent="1905" algn="l" rtl="0" eaLnBrk="0">
              <a:lnSpc>
                <a:spcPct val="112000"/>
              </a:lnSpc>
              <a:spcBef>
                <a:spcPts val="485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3.0.2</a:t>
            </a:r>
            <a:r>
              <a:rPr sz="1100" kern="0" spc="4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膨胀珍珠岩保温板建筑保温系统所用材料的燃烧性能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应符合现行国家防火规范和地方的相关规定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100"/>
          </a:p>
          <a:p>
            <a:pPr marL="291465" indent="-276859" algn="l" rtl="0" eaLnBrk="0">
              <a:lnSpc>
                <a:spcPct val="112000"/>
              </a:lnSpc>
              <a:spcBef>
                <a:spcPts val="443"/>
              </a:spcBef>
            </a:pP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3.0.3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珍珠岩保温板建筑保温工程应符合下列规定：    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100" kern="0" spc="5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应能适应基层的正常变形而不产生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裂缝或空鼓；</a:t>
            </a:r>
            <a:endParaRPr lang="SimSun" altLang="SimSun" sz="1100"/>
          </a:p>
          <a:p>
            <a:pPr marL="12700" indent="279400" algn="l" rtl="0" eaLnBrk="0">
              <a:lnSpc>
                <a:spcPct val="121000"/>
              </a:lnSpc>
              <a:spcBef>
                <a:spcPts val="429"/>
              </a:spcBef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 墙体、楼面和屋面保温隔热工程各组成部分应具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有物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理一化学稳定性。系统组成材料应彼此相容并应具有防腐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性。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在可能受到生物侵害(鼠害、虫害等)时，还应具有防生物侵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害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性能：</a:t>
            </a:r>
            <a:endParaRPr lang="SimSun" altLang="SimSun" sz="1100"/>
          </a:p>
          <a:p>
            <a:pPr marL="294004" algn="l" rtl="0" eaLnBrk="0">
              <a:lnSpc>
                <a:spcPct val="95000"/>
              </a:lnSpc>
              <a:spcBef>
                <a:spcPts val="529"/>
              </a:spcBef>
            </a:pPr>
            <a:r>
              <a:rPr sz="11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100" kern="0" spc="5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外墙和屋面保温工程应具有防水渗透性能；</a:t>
            </a:r>
            <a:endParaRPr lang="SimSun" altLang="SimSun" sz="1100"/>
          </a:p>
          <a:p>
            <a:pPr marL="12700" indent="281304" algn="l" rtl="0" eaLnBrk="0">
              <a:lnSpc>
                <a:spcPct val="112000"/>
              </a:lnSpc>
              <a:spcBef>
                <a:spcPts val="443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100" kern="0" spc="5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外墙保温隔热工程应能长期承受自重、风荷载和室外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气候的长期反复作用而不产生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有害的变形或破坏；</a:t>
            </a:r>
            <a:endParaRPr lang="SimSun" altLang="SimSun" sz="1100"/>
          </a:p>
          <a:p>
            <a:pPr marL="12700" indent="281304" algn="l" rtl="0" eaLnBrk="0">
              <a:lnSpc>
                <a:spcPct val="112000"/>
              </a:lnSpc>
              <a:spcBef>
                <a:spcPts val="444"/>
              </a:spcBef>
            </a:pPr>
            <a:r>
              <a:rPr sz="11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r>
              <a:rPr sz="1100" kern="0" spc="4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外墙外保温工程和楼面保温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工程在规定的抗震设防烈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度下不应从基层上脱落；</a:t>
            </a:r>
            <a:endParaRPr lang="SimSun" altLang="SimSun" sz="1100"/>
          </a:p>
          <a:p>
            <a:pPr marL="294004" algn="l" rtl="0" eaLnBrk="0">
              <a:lnSpc>
                <a:spcPct val="94000"/>
              </a:lnSpc>
              <a:spcBef>
                <a:spcPts val="452"/>
              </a:spcBef>
            </a:pPr>
            <a:r>
              <a:rPr sz="11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r>
              <a:rPr sz="1100" kern="0" spc="4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楼板板下保温应有防坠落安全措施，并满足设计要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求；</a:t>
            </a:r>
            <a:endParaRPr lang="SimSun" altLang="SimSun" sz="1100"/>
          </a:p>
          <a:p>
            <a:pPr marL="12700" indent="279400" algn="l" rtl="0" eaLnBrk="0">
              <a:lnSpc>
                <a:spcPct val="112000"/>
              </a:lnSpc>
              <a:spcBef>
                <a:spcPts val="451"/>
              </a:spcBef>
            </a:pP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  在正常使用和维护的条件下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，使用年限不应低于25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年。</a:t>
            </a:r>
            <a:endParaRPr lang="SimSun" altLang="SimSun" sz="1100"/>
          </a:p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12700" indent="1905" algn="l" rtl="0" eaLnBrk="0">
              <a:lnSpc>
                <a:spcPct val="117000"/>
              </a:lnSpc>
              <a:spcBef>
                <a:spcPts val="3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3.0.4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膨胀珍珠岩保温板与基层的连接应采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用粘结、锚固相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结合的连接方式；外墙外保温系统应设置托架或现浇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混凝土挑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板承托。</a:t>
            </a:r>
            <a:endParaRPr lang="SimSun" altLang="SimSun" sz="1100"/>
          </a:p>
        </p:txBody>
      </p:sp>
      <p:sp>
        <p:nvSpPr>
          <p:cNvPr id="74" name="textbox 74"/>
          <p:cNvSpPr/>
          <p:nvPr/>
        </p:nvSpPr>
        <p:spPr>
          <a:xfrm>
            <a:off x="2051005" y="992610"/>
            <a:ext cx="3762375" cy="4610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418"/>
              </a:lnSpc>
            </a:pPr>
            <a:endParaRPr lang="Arial" altLang="Arial" sz="100"/>
          </a:p>
          <a:p>
            <a:pPr marL="12700" indent="285750" algn="l" rtl="0" eaLnBrk="0">
              <a:lnSpc>
                <a:spcPct val="112000"/>
              </a:lnSpc>
            </a:pP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由抹面层和饰面层共同组成的对膨胀珍珠岩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保温板起保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护作用的面层，用以提高膨胀珍珠岩保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温板外保温系统的机械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强度、防水和耐久性能。</a:t>
            </a:r>
            <a:endParaRPr lang="SimSun" altLang="SimSun" sz="1100"/>
          </a:p>
          <a:p>
            <a:pPr marL="14604" algn="l" rtl="0" eaLnBrk="0">
              <a:lnSpc>
                <a:spcPct val="95000"/>
              </a:lnSpc>
              <a:spcBef>
                <a:spcPts val="455"/>
              </a:spcBef>
            </a:pPr>
            <a:r>
              <a:rPr sz="11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2.0.14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锚栓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anchor</a:t>
            </a:r>
            <a:r>
              <a:rPr sz="1100" kern="0" spc="2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olt</a:t>
            </a:r>
            <a:endParaRPr lang="Times New Roman" altLang="Times New Roman" sz="1100"/>
          </a:p>
          <a:p>
            <a:pPr marL="12700" indent="285750" algn="l" rtl="0" eaLnBrk="0">
              <a:lnSpc>
                <a:spcPct val="112000"/>
              </a:lnSpc>
              <a:spcBef>
                <a:spcPts val="499"/>
              </a:spcBef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由膨胀件和膨胀套管组成，或仅由膨胀套管构成，依靠膨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胀产生的摩擦力或机械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锁定作用连接保温系统与基层墙体的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机械固定件，简称锚栓。</a:t>
            </a:r>
            <a:endParaRPr lang="SimSun" altLang="SimSun" sz="1100"/>
          </a:p>
          <a:p>
            <a:pPr marL="14604" algn="l" rtl="0" eaLnBrk="0">
              <a:lnSpc>
                <a:spcPct val="95000"/>
              </a:lnSpc>
              <a:spcBef>
                <a:spcPts val="462"/>
              </a:spcBef>
            </a:pPr>
            <a:r>
              <a:rPr sz="11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2.0.15</a:t>
            </a:r>
            <a:r>
              <a:rPr sz="1100" kern="0" spc="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托架</a:t>
            </a:r>
            <a:r>
              <a:rPr sz="11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bra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cket</a:t>
            </a:r>
            <a:endParaRPr lang="Times New Roman" altLang="Times New Roman" sz="1100"/>
          </a:p>
          <a:p>
            <a:pPr marL="12700" indent="285750" algn="l" rtl="0" eaLnBrk="0">
              <a:lnSpc>
                <a:spcPct val="108000"/>
              </a:lnSpc>
              <a:spcBef>
                <a:spcPts val="483"/>
              </a:spcBef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经防腐处理的金属角钢制成，锚固在外墙基层上用以支撑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膨胀珍珠岩保温板的承托件。</a:t>
            </a:r>
            <a:endParaRPr lang="SimSun" altLang="SimSun" sz="1100"/>
          </a:p>
          <a:p>
            <a:pPr marL="14604" algn="l" rtl="0" eaLnBrk="0">
              <a:lnSpc>
                <a:spcPct val="92000"/>
              </a:lnSpc>
              <a:spcBef>
                <a:spcPts val="325"/>
              </a:spcBef>
            </a:pPr>
            <a:r>
              <a:rPr sz="11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2.0.16</a:t>
            </a:r>
            <a:r>
              <a:rPr sz="1100" kern="0" spc="4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柔性耐水腻子</a:t>
            </a:r>
            <a:r>
              <a:rPr sz="11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waterproof  flexible  putty</a:t>
            </a:r>
            <a:endParaRPr lang="Times New Roman" altLang="Times New Roman" sz="1100"/>
          </a:p>
          <a:p>
            <a:pPr marL="12700" indent="285750" algn="l" rtl="0" eaLnBrk="0">
              <a:lnSpc>
                <a:spcPct val="106000"/>
              </a:lnSpc>
              <a:spcBef>
                <a:spcPts val="620"/>
              </a:spcBef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由高分子聚合物、外加剂和填料等制成的具有一定柔韧性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和耐水性的腻子。</a:t>
            </a:r>
            <a:endParaRPr lang="SimSun" altLang="SimSun" sz="1100"/>
          </a:p>
          <a:p>
            <a:pPr marL="14604" algn="l" rtl="0" eaLnBrk="0">
              <a:lnSpc>
                <a:spcPct val="95000"/>
              </a:lnSpc>
              <a:spcBef>
                <a:spcPts val="446"/>
              </a:spcBef>
            </a:pPr>
            <a:r>
              <a:rPr sz="11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2.0.17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装饰砂浆</a:t>
            </a:r>
            <a:r>
              <a:rPr sz="11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decor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ation  mortar</a:t>
            </a:r>
            <a:endParaRPr lang="Times New Roman" altLang="Times New Roman" sz="1100"/>
          </a:p>
          <a:p>
            <a:pPr marL="298450" algn="l" rtl="0" eaLnBrk="0">
              <a:lnSpc>
                <a:spcPct val="94000"/>
              </a:lnSpc>
              <a:spcBef>
                <a:spcPts val="402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以无机胶凝材料、填料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、添加剂和细集料所组成的用于建</a:t>
            </a:r>
            <a:endParaRPr lang="SimSun" altLang="SimSun" sz="1100"/>
          </a:p>
          <a:p>
            <a:pPr marL="12700" algn="l" rtl="0" eaLnBrk="0">
              <a:lnSpc>
                <a:spcPct val="83000"/>
              </a:lnSpc>
              <a:spcBef>
                <a:spcPts val="556"/>
              </a:spcBef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筑墙体表面装饰的材料，使用厚度不大于6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100"/>
          </a:p>
          <a:p>
            <a:pPr marL="14604" algn="l" rtl="0" eaLnBrk="0">
              <a:lnSpc>
                <a:spcPts val="1510"/>
              </a:lnSpc>
            </a:pPr>
            <a:r>
              <a:rPr sz="11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2.0.18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柔性饰面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砖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decorating</a:t>
            </a:r>
            <a:r>
              <a:rPr sz="1100" kern="0" spc="2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flexible</a:t>
            </a:r>
            <a:r>
              <a:rPr sz="1100" kern="0" spc="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brick</a:t>
            </a:r>
            <a:endParaRPr lang="Times New Roman" altLang="Times New Roman" sz="1100"/>
          </a:p>
          <a:p>
            <a:pPr marL="12700" indent="285750" algn="l" rtl="0" eaLnBrk="0">
              <a:lnSpc>
                <a:spcPct val="108000"/>
              </a:lnSpc>
              <a:spcBef>
                <a:spcPts val="637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以高分子聚合物及无机非金属骨料为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主要原料，通过专门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的生产工艺制成的具有一定柔韧性的轻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质饰面块材。</a:t>
            </a:r>
            <a:endParaRPr lang="SimSun" altLang="SimSun" sz="1100"/>
          </a:p>
          <a:p>
            <a:pPr marL="14604" algn="l" rtl="0" eaLnBrk="0">
              <a:lnSpc>
                <a:spcPct val="92000"/>
              </a:lnSpc>
              <a:spcBef>
                <a:spcPts val="275"/>
              </a:spcBef>
            </a:pPr>
            <a:r>
              <a:rPr sz="11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2.0.19</a:t>
            </a:r>
            <a:r>
              <a:rPr sz="1100" kern="0" spc="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勾缝剂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jo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inting</a:t>
            </a:r>
            <a:r>
              <a:rPr sz="1100" kern="0" spc="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mortar</a:t>
            </a:r>
            <a:endParaRPr lang="Times New Roman" altLang="Times New Roman" sz="1100"/>
          </a:p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12700" indent="285750" algn="l" rtl="0" eaLnBrk="0">
              <a:lnSpc>
                <a:spcPct val="112000"/>
              </a:lnSpc>
              <a:spcBef>
                <a:spcPts val="2"/>
              </a:spcBef>
            </a:pP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由高分子材料、水泥、填料、颜料和助剂复配而成的专用于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柔性面砖和瓷质面砖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勾缝的材料。</a:t>
            </a:r>
            <a:endParaRPr lang="SimSun" altLang="SimSun" sz="1100"/>
          </a:p>
        </p:txBody>
      </p:sp>
      <p:sp>
        <p:nvSpPr>
          <p:cNvPr id="76" name="textbox 76"/>
          <p:cNvSpPr/>
          <p:nvPr/>
        </p:nvSpPr>
        <p:spPr>
          <a:xfrm>
            <a:off x="2127204" y="7025609"/>
            <a:ext cx="7931784" cy="126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83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                                                                                    </a:t>
            </a: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  <a:hlinkClick r:id="rId2" action="ppaction://hlinksldjump?num=5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5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8" name="table 78"/>
          <p:cNvGraphicFramePr>
            <a:graphicFrameLocks noGrp="1"/>
          </p:cNvGraphicFramePr>
          <p:nvPr/>
        </p:nvGraphicFramePr>
        <p:xfrm>
          <a:off x="6397616" y="3041643"/>
          <a:ext cx="3745864" cy="3683000"/>
        </p:xfrm>
        <a:graphic>
          <a:graphicData uri="http://schemas.openxmlformats.org/drawingml/2006/table">
            <a:tbl>
              <a:tblPr/>
              <a:tblGrid>
                <a:gridCol w="358775"/>
                <a:gridCol w="571500"/>
                <a:gridCol w="571500"/>
                <a:gridCol w="1771014"/>
                <a:gridCol w="473075"/>
              </a:tblGrid>
              <a:tr h="2190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300"/>
                    </a:p>
                    <a:p>
                      <a:pPr marL="29464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   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300"/>
                    </a:p>
                    <a:p>
                      <a:pPr marL="11430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位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300"/>
                    </a:p>
                    <a:p>
                      <a:pPr marL="48260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能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指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marL="13334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180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900"/>
                        </a:lnSpc>
                      </a:pPr>
                      <a:endParaRPr lang="Arial" altLang="Arial" sz="100"/>
                    </a:p>
                    <a:p>
                      <a:pPr marL="15240" algn="l" rtl="0" eaLnBrk="0">
                        <a:lnSpc>
                          <a:spcPct val="95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耐候性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marL="114300" algn="l" rtl="0" eaLnBrk="0">
                        <a:lnSpc>
                          <a:spcPct val="95000"/>
                        </a:lnSpc>
                        <a:spcBef>
                          <a:spcPts val="7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外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227965" algn="l" rtl="0" eaLnBrk="0">
                        <a:lnSpc>
                          <a:spcPts val="1207"/>
                        </a:lnSpc>
                        <a:spcBef>
                          <a:spcPts val="1"/>
                        </a:spcBef>
                        <a:tabLst>
                          <a:tab pos="339090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"/>
                    </a:p>
                    <a:p>
                      <a:pPr marL="12700" indent="12064" algn="just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耐候性试验后，不得出现饰面层起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泡、剥落、空鼓或脱落等破坏，不得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产生渗水裂缝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marL="32384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JGJ</a:t>
                      </a: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144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18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3000"/>
                        </a:lnSpc>
                      </a:pPr>
                      <a:endParaRPr lang="Arial" altLang="Arial" sz="100"/>
                    </a:p>
                    <a:p>
                      <a:pPr marL="55880" indent="-43180" algn="just" rtl="0" eaLnBrk="0">
                        <a:lnSpc>
                          <a:spcPct val="95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抹面层与保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温层拉伸 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粘结强度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524"/>
                        </a:lnSpc>
                      </a:pPr>
                      <a:endParaRPr lang="Arial" altLang="Arial" sz="100"/>
                    </a:p>
                    <a:p>
                      <a:pPr marL="196850" algn="l" rtl="0" eaLnBrk="0">
                        <a:lnSpc>
                          <a:spcPct val="78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500"/>
                    </a:p>
                    <a:p>
                      <a:pPr marL="37465" indent="1841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≥0.14,且破坏部位应位于保温层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内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75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123189" algn="l" rtl="0" eaLnBrk="0">
                        <a:lnSpc>
                          <a:spcPct val="95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系统抗拉强度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830"/>
                        </a:lnSpc>
                      </a:pPr>
                      <a:endParaRPr lang="Arial" altLang="Arial" sz="100"/>
                    </a:p>
                    <a:p>
                      <a:pPr marL="196850" algn="l" rtl="0" eaLnBrk="0">
                        <a:lnSpc>
                          <a:spcPct val="78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"/>
                    </a:p>
                    <a:p>
                      <a:pPr marL="31115" indent="2476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≥0.14,且破坏部位应位于保温层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内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1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95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吸水量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114300" algn="l" rtl="0" eaLnBrk="0">
                        <a:lnSpc>
                          <a:spcPct val="95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浸泡1h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139064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g/m²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200"/>
                    </a:p>
                    <a:p>
                      <a:pPr marL="37465" indent="4445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系统在水中浸泡1h后的吸水量不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得大于或等于850</a:t>
                      </a:r>
                      <a:r>
                        <a:rPr sz="900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g/m²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75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29464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热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阻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12700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(mǐ·K)/W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12700" algn="l" rtl="0" eaLnBrk="0">
                        <a:lnSpc>
                          <a:spcPct val="95000"/>
                        </a:lnSpc>
                        <a:spcBef>
                          <a:spcPts val="6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复合墙体热阻符合设计要求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95237"/>
                        </a:lnSpc>
                      </a:pPr>
                      <a:endParaRPr lang="Arial" altLang="Arial" sz="100"/>
                    </a:p>
                    <a:p>
                      <a:pPr marL="121285" algn="l" rtl="0" eaLnBrk="0">
                        <a:lnSpc>
                          <a:spcPct val="83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endParaRPr lang="SimSun" altLang="SimSun" sz="900"/>
                    </a:p>
                    <a:p>
                      <a:pPr marL="88900" algn="l" rtl="0" eaLnBrk="0">
                        <a:lnSpc>
                          <a:spcPts val="1189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13475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1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238125" algn="l" rtl="0" eaLnBrk="0">
                        <a:lnSpc>
                          <a:spcPct val="95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抗冲击性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253365" algn="l" rtl="0" eaLnBrk="0">
                        <a:lnSpc>
                          <a:spcPct val="78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3000"/>
                        </a:lnSpc>
                      </a:pPr>
                      <a:endParaRPr lang="Arial" altLang="Arial" sz="100"/>
                    </a:p>
                    <a:p>
                      <a:pPr marL="12700" algn="l" rtl="0" eaLnBrk="0">
                        <a:lnSpc>
                          <a:spcPct val="111000"/>
                        </a:lnSpc>
                        <a:spcBef>
                          <a:spcPts val="1"/>
                        </a:spcBef>
                      </a:pP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1.建筑物墙面不易受碰撞部位：≥3.0;</a:t>
                      </a: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2.建筑物首层墙面及易受碰撞部位：≥10.</a:t>
                      </a: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004"/>
                        </a:lnSpc>
                      </a:pPr>
                      <a:endParaRPr lang="Arial" altLang="Arial" sz="100"/>
                    </a:p>
                    <a:p>
                      <a:pPr marL="6350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JGJ144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6667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水蒸气湿流密度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300"/>
                    </a:p>
                    <a:p>
                      <a:pPr marL="12700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g/(m²·h)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3746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≥0.85;且符合设计要求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75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093"/>
                        </a:lnSpc>
                      </a:pPr>
                      <a:endParaRPr lang="Arial" altLang="Arial" sz="100"/>
                    </a:p>
                    <a:p>
                      <a:pPr marL="66039" indent="-50800" algn="l" rtl="0" eaLnBrk="0">
                        <a:lnSpc>
                          <a:spcPct val="94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耐冻融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17145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外观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1000"/>
                        </a:lnSpc>
                      </a:pPr>
                      <a:endParaRPr lang="Arial" altLang="Arial" sz="100"/>
                    </a:p>
                    <a:p>
                      <a:pPr marL="253365" algn="l" rtl="0" eaLnBrk="0">
                        <a:lnSpc>
                          <a:spcPts val="1207"/>
                        </a:lnSpc>
                        <a:spcBef>
                          <a:spcPts val="1"/>
                        </a:spcBef>
                        <a:tabLst>
                          <a:tab pos="314959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9000"/>
                        </a:lnSpc>
                      </a:pPr>
                      <a:endParaRPr lang="Arial" altLang="Arial" sz="100"/>
                    </a:p>
                    <a:p>
                      <a:pPr marL="30480" indent="-5714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30次冻融循环后无空鼓、脱落，无 渗水裂缝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1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200"/>
                    </a:p>
                    <a:p>
                      <a:pPr marL="55880" indent="-43180" algn="just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抹面层与保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温层拉伸 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粘结强度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571"/>
                        </a:lnSpc>
                      </a:pPr>
                      <a:endParaRPr lang="Arial" altLang="Arial" sz="100"/>
                    </a:p>
                    <a:p>
                      <a:pPr marL="196850" algn="l" rtl="0" eaLnBrk="0">
                        <a:lnSpc>
                          <a:spcPct val="78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43815" indent="12064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≥0.12,且破坏部位应位于保温层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内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6667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抹面层不透水性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53365" algn="l" rtl="0" eaLnBrk="0">
                        <a:lnSpc>
                          <a:spcPts val="1139"/>
                        </a:lnSpc>
                        <a:tabLst>
                          <a:tab pos="314959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56514" algn="l" rtl="0" eaLnBrk="0">
                        <a:lnSpc>
                          <a:spcPct val="93000"/>
                        </a:lnSpc>
                        <a:spcBef>
                          <a:spcPts val="3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浸水2h,试样防护层内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侧无水渗透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892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238125" algn="l" rtl="0" eaLnBrk="0">
                        <a:lnSpc>
                          <a:spcPct val="95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抗风压值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700"/>
                    </a:p>
                    <a:p>
                      <a:pPr marL="196850" algn="l" rtl="0" eaLnBrk="0">
                        <a:lnSpc>
                          <a:spcPct val="80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kPa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2000"/>
                        </a:lnSpc>
                      </a:pPr>
                      <a:endParaRPr lang="Arial" altLang="Arial" sz="100"/>
                    </a:p>
                    <a:p>
                      <a:pPr marL="37465" indent="18415" algn="l" rtl="0" eaLnBrk="0">
                        <a:lnSpc>
                          <a:spcPct val="94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不小于工程项目的风荷载设计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值，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抗风压安全系数K应不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小于1.5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0" name="textbox 80"/>
          <p:cNvSpPr/>
          <p:nvPr/>
        </p:nvSpPr>
        <p:spPr>
          <a:xfrm>
            <a:off x="2038311" y="960853"/>
            <a:ext cx="3755390" cy="33470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2956"/>
              </a:lnSpc>
            </a:pPr>
            <a:endParaRPr lang="Arial" altLang="Arial" sz="100"/>
          </a:p>
          <a:p>
            <a:pPr marL="12700" indent="1905" algn="l" rtl="0" eaLnBrk="0">
              <a:lnSpc>
                <a:spcPct val="115000"/>
              </a:lnSpc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3.0.5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膨胀珍珠岩保温板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建筑保温系统及组成材料应由同一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系统供应商配套供应，所用的配件、材料应与系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统相容，并应符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合国家相关产品标准的规定。胶粘剂和抹面胶浆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应在工厂配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制成单组份干混粉料，现场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按比例加水拌合均匀后使用。</a:t>
            </a:r>
            <a:endParaRPr lang="SimSun" altLang="SimSun" sz="1100"/>
          </a:p>
          <a:p>
            <a:pPr marL="12700" indent="1905" algn="l" rtl="0" eaLnBrk="0">
              <a:lnSpc>
                <a:spcPct val="113000"/>
              </a:lnSpc>
              <a:spcBef>
                <a:spcPts val="514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3.0.6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板外墙外保温系统不宜采用陶瓷面砖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饰面。当工程确有需要时，应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用高度不应大于6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m,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且单位面积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质量不应大于12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kg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/m², 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并应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有防坠落安全措施。</a:t>
            </a:r>
            <a:endParaRPr lang="SimSun" altLang="SimSun" sz="1100"/>
          </a:p>
          <a:p>
            <a:pPr marL="12700" indent="1905" algn="l" rtl="0" eaLnBrk="0">
              <a:lnSpc>
                <a:spcPct val="104000"/>
              </a:lnSpc>
              <a:spcBef>
                <a:spcPts val="559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3.0.7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膨胀珍珠岩保温板外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保温系统建筑应用高度不应大于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100m。</a:t>
            </a:r>
            <a:r>
              <a:rPr sz="1100" kern="0" spc="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当应用高度小于60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时，保温层厚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度不应大于60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mm;</a:t>
            </a:r>
            <a:endParaRPr lang="Times New Roman" altLang="Times New Roman" sz="1100"/>
          </a:p>
          <a:p>
            <a:pPr marL="12700" algn="l" rtl="0" eaLnBrk="0">
              <a:lnSpc>
                <a:spcPct val="114000"/>
              </a:lnSpc>
              <a:spcBef>
                <a:spcPts val="464"/>
              </a:spcBef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应用高度大于60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</a:t>
            </a:r>
            <a:r>
              <a:rPr sz="11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且小于100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</a:t>
            </a:r>
            <a:r>
              <a:rPr sz="1100" kern="0" spc="2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时，保温层厚度不应大于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mm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;</a:t>
            </a:r>
            <a:r>
              <a:rPr sz="1100" kern="0" spc="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膨胀珍珠岩保温板外墙外保温层最小应用厚度不小于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30mm。</a:t>
            </a:r>
            <a:endParaRPr lang="SimSun" altLang="SimSun" sz="1100"/>
          </a:p>
          <a:p>
            <a:pPr algn="l" rtl="0" eaLnBrk="0">
              <a:lnSpc>
                <a:spcPct val="109000"/>
              </a:lnSpc>
            </a:pPr>
            <a:endParaRPr lang="Arial" altLang="Arial" sz="500"/>
          </a:p>
          <a:p>
            <a:pPr marL="12700" indent="1905" algn="l" rtl="0" eaLnBrk="0">
              <a:lnSpc>
                <a:spcPct val="117000"/>
              </a:lnSpc>
              <a:spcBef>
                <a:spcPts val="5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3.0.8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任何单位不得擅自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更改已按规定程序审查合格并备案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的节能设计文件。当必须变更时，应履行相关管理程序，变更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的设计文件应经原施工图审查机构审查通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过，且应获得监理或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建设单位确认。设计变更不得降低建筑节能效果。</a:t>
            </a:r>
            <a:endParaRPr lang="SimSun" altLang="SimSun" sz="1100"/>
          </a:p>
        </p:txBody>
      </p:sp>
      <p:sp>
        <p:nvSpPr>
          <p:cNvPr id="82" name="textbox 82"/>
          <p:cNvSpPr/>
          <p:nvPr/>
        </p:nvSpPr>
        <p:spPr>
          <a:xfrm>
            <a:off x="6358375" y="1641667"/>
            <a:ext cx="3757295" cy="1362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93"/>
              </a:lnSpc>
            </a:pPr>
            <a:endParaRPr lang="Arial" altLang="Arial" sz="100"/>
          </a:p>
          <a:p>
            <a:pPr marL="937260" algn="l" rtl="0" eaLnBrk="0">
              <a:lnSpc>
                <a:spcPct val="94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  系统性能与材料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组成</a:t>
            </a:r>
            <a:endParaRPr lang="SimSun" altLang="SimSun" sz="1400"/>
          </a:p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marL="1415414" algn="l" rtl="0" eaLnBrk="0">
              <a:lnSpc>
                <a:spcPct val="95000"/>
              </a:lnSpc>
              <a:spcBef>
                <a:spcPts val="333"/>
              </a:spcBef>
            </a:pP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4.1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系统性能</a:t>
            </a:r>
            <a:endParaRPr lang="SimHei" altLang="SimHei" sz="1100"/>
          </a:p>
          <a:p>
            <a:pPr marL="28575" indent="-16509" algn="l" rtl="0" eaLnBrk="0">
              <a:lnSpc>
                <a:spcPct val="116000"/>
              </a:lnSpc>
              <a:spcBef>
                <a:spcPts val="1161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4.1.1</a:t>
            </a:r>
            <a:r>
              <a:rPr sz="1100" kern="0" spc="4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膨胀珍珠岩保温板薄抹灰外墙外保温系统性能应符合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表4.1.1的规定。</a:t>
            </a:r>
            <a:endParaRPr lang="SimSun" altLang="SimSun" sz="1100"/>
          </a:p>
          <a:p>
            <a:pPr marL="196214" algn="l" rtl="0" eaLnBrk="0">
              <a:lnSpc>
                <a:spcPct val="95000"/>
              </a:lnSpc>
              <a:spcBef>
                <a:spcPts val="223"/>
              </a:spcBef>
            </a:pPr>
            <a:r>
              <a:rPr sz="11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表4.1.1</a:t>
            </a:r>
            <a:r>
              <a:rPr sz="1100" kern="0" spc="4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膨胀珍珠岩保温板薄抹灰外墙外保温系统性能</a:t>
            </a:r>
            <a:r>
              <a:rPr sz="1100" b="1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要求</a:t>
            </a:r>
            <a:endParaRPr lang="SimHei" altLang="SimHei" sz="1100"/>
          </a:p>
        </p:txBody>
      </p:sp>
      <p:sp>
        <p:nvSpPr>
          <p:cNvPr id="84" name="textbox 84"/>
          <p:cNvSpPr/>
          <p:nvPr/>
        </p:nvSpPr>
        <p:spPr>
          <a:xfrm>
            <a:off x="2120875" y="6979205"/>
            <a:ext cx="7909559" cy="139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91"/>
              </a:lnSpc>
            </a:pPr>
            <a:r>
              <a:rPr sz="1100" kern="0" spc="-20" baseline="-307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r>
              <a:rPr sz="7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                                                                                                                           </a:t>
            </a:r>
            <a:r>
              <a:rPr sz="1100" kern="0" spc="-20" baseline="1113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  <a:hlinkClick r:id="rId2" action="ppaction://hlinksldjump?num=7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7</a:t>
            </a:r>
            <a:endParaRPr lang="SimSun" altLang="SimSun" sz="1100" baseline="11131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6" name="table 86"/>
          <p:cNvGraphicFramePr>
            <a:graphicFrameLocks noGrp="1"/>
          </p:cNvGraphicFramePr>
          <p:nvPr/>
        </p:nvGraphicFramePr>
        <p:xfrm>
          <a:off x="6219802" y="1228759"/>
          <a:ext cx="3733165" cy="4540250"/>
        </p:xfrm>
        <a:graphic>
          <a:graphicData uri="http://schemas.openxmlformats.org/drawingml/2006/table">
            <a:tbl>
              <a:tblPr/>
              <a:tblGrid>
                <a:gridCol w="714375"/>
                <a:gridCol w="818514"/>
                <a:gridCol w="508000"/>
                <a:gridCol w="901700"/>
                <a:gridCol w="790575"/>
              </a:tblGrid>
              <a:tr h="21272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59309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   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14033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222884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16573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593090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干密度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300"/>
                    </a:p>
                    <a:p>
                      <a:pPr marL="83185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kg/m³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22288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231～260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0000"/>
                        </a:lnSpc>
                      </a:pPr>
                      <a:endParaRPr lang="Arial" altLang="Arial" sz="1000"/>
                    </a:p>
                    <a:p>
                      <a:pPr marL="133985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5486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47879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质量含水率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222884" algn="l" rtl="0" eaLnBrk="0">
                        <a:lnSpc>
                          <a:spcPts val="1122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400"/>
                    </a:p>
                    <a:p>
                      <a:pPr marL="305434" algn="l" rtl="0" eaLnBrk="0">
                        <a:lnSpc>
                          <a:spcPts val="1104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≤8.0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33972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体积吸水率(v/v)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222884" algn="l" rtl="0" eaLnBrk="0">
                        <a:lnSpc>
                          <a:spcPts val="1122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400"/>
                    </a:p>
                    <a:p>
                      <a:pPr marL="305434" algn="l" rtl="0" eaLnBrk="0">
                        <a:lnSpc>
                          <a:spcPts val="1104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≤8.0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59309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憎水率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222884" algn="l" rtl="0" eaLnBrk="0">
                        <a:lnSpc>
                          <a:spcPts val="1122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280034" algn="l" rtl="0" eaLnBrk="0">
                        <a:lnSpc>
                          <a:spcPts val="1111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≥98.0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300"/>
                    </a:p>
                    <a:p>
                      <a:pPr marL="10795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10299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13652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导热系数(平均温度25℃)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300"/>
                    </a:p>
                    <a:p>
                      <a:pPr marL="26034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W/(m·K)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400"/>
                    </a:p>
                    <a:p>
                      <a:pPr marL="247650" algn="l" rtl="0" eaLnBrk="0">
                        <a:lnSpc>
                          <a:spcPts val="1104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≤0.068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300"/>
                    </a:p>
                    <a:p>
                      <a:pPr marL="10795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10294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53657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抗压强度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165735" algn="l" rtl="0" eaLnBrk="0">
                        <a:lnSpc>
                          <a:spcPct val="78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280034" algn="l" rtl="0" eaLnBrk="0">
                        <a:lnSpc>
                          <a:spcPts val="1111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≥0.50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marL="133985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5486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53657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抗折强度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165735" algn="l" rtl="0" eaLnBrk="0">
                        <a:lnSpc>
                          <a:spcPct val="78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280034" algn="l" rtl="0" eaLnBrk="0">
                        <a:lnSpc>
                          <a:spcPts val="1111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≥0.20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250825" algn="l" rtl="0" eaLnBrk="0">
                        <a:lnSpc>
                          <a:spcPct val="94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垂直于板面抗拉强度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165735" algn="l" rtl="0" eaLnBrk="0">
                        <a:lnSpc>
                          <a:spcPct val="78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280034" algn="l" rtl="0" eaLnBrk="0">
                        <a:lnSpc>
                          <a:spcPts val="1111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≥0.14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400"/>
                    </a:p>
                    <a:p>
                      <a:pPr marL="191135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JGJ</a:t>
                      </a: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144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53657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软化系数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390"/>
                        </a:lnSpc>
                      </a:pPr>
                      <a:endParaRPr lang="Arial" altLang="Arial" sz="100"/>
                    </a:p>
                    <a:p>
                      <a:pPr marL="196850" algn="l" rtl="0" eaLnBrk="0">
                        <a:lnSpc>
                          <a:spcPts val="651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一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305434" algn="l" rtl="0" eaLnBrk="0">
                        <a:lnSpc>
                          <a:spcPts val="1111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≥0.8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165735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JG/T</a:t>
                      </a: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283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marL="59309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泛碱性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270"/>
                        </a:lnSpc>
                      </a:pPr>
                      <a:endParaRPr lang="Arial" altLang="Arial" sz="100"/>
                    </a:p>
                    <a:p>
                      <a:pPr marL="196850" algn="l" rtl="0" eaLnBrk="0">
                        <a:lnSpc>
                          <a:spcPts val="651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一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280034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无泛碱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76835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本规程附录B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478790" algn="l" rtl="0" eaLnBrk="0">
                        <a:lnSpc>
                          <a:spcPct val="94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线性收缩率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222884" algn="l" rtl="0" eaLnBrk="0">
                        <a:lnSpc>
                          <a:spcPts val="1122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400"/>
                    </a:p>
                    <a:p>
                      <a:pPr marL="280034" algn="l" rtl="0" eaLnBrk="0">
                        <a:lnSpc>
                          <a:spcPts val="1104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≤0.30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300"/>
                    </a:p>
                    <a:p>
                      <a:pPr marL="10795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11972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731"/>
                        </a:lnSpc>
                      </a:pPr>
                      <a:endParaRPr lang="Arial" altLang="Arial" sz="100"/>
                    </a:p>
                    <a:p>
                      <a:pPr marL="187325" algn="l" rtl="0" eaLnBrk="0">
                        <a:lnSpc>
                          <a:spcPct val="95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抗冻性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12065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质量损失率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222884" algn="l" rtl="0" eaLnBrk="0">
                        <a:lnSpc>
                          <a:spcPts val="1122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400"/>
                    </a:p>
                    <a:p>
                      <a:pPr marL="305434" algn="l" rtl="0" eaLnBrk="0">
                        <a:lnSpc>
                          <a:spcPts val="1104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≤5.0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300"/>
                    </a:p>
                    <a:p>
                      <a:pPr marL="10795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20473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635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抗压强度损失率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222884" algn="l" rtl="0" eaLnBrk="0">
                        <a:lnSpc>
                          <a:spcPts val="1122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400"/>
                    </a:p>
                    <a:p>
                      <a:pPr marL="280034" algn="l" rtl="0" eaLnBrk="0">
                        <a:lnSpc>
                          <a:spcPts val="1104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≤25.0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200"/>
                    </a:p>
                    <a:p>
                      <a:pPr marL="365125" algn="l" rtl="0" eaLnBrk="0">
                        <a:lnSpc>
                          <a:spcPct val="9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湿热强度损失率</a:t>
                      </a:r>
                      <a:endParaRPr lang="SimSun" altLang="SimSun" sz="900"/>
                    </a:p>
                    <a:p>
                      <a:pPr marL="282575" algn="l" rtl="0" eaLnBrk="0">
                        <a:lnSpc>
                          <a:spcPct val="95000"/>
                        </a:lnSpc>
                        <a:spcBef>
                          <a:spcPts val="24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(70±2℃水煮，2h)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700"/>
                    </a:p>
                    <a:p>
                      <a:pPr marL="222884" algn="l" rtl="0" eaLnBrk="0">
                        <a:lnSpc>
                          <a:spcPts val="1122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marL="280034" algn="l" rtl="0" eaLnBrk="0">
                        <a:lnSpc>
                          <a:spcPts val="1104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≤50.0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133985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JC/T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2298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15240" indent="5715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匀温灼烧性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(750℃,0.5h)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120650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线性收缩率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222884" algn="l" rtl="0" eaLnBrk="0">
                        <a:lnSpc>
                          <a:spcPts val="1122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400"/>
                    </a:p>
                    <a:p>
                      <a:pPr marL="305434" algn="l" rtl="0" eaLnBrk="0">
                        <a:lnSpc>
                          <a:spcPts val="1104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≤8.0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marL="133985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5486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12065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质量损失率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222884" algn="l" rtl="0" eaLnBrk="0">
                        <a:lnSpc>
                          <a:spcPts val="1122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400"/>
                    </a:p>
                    <a:p>
                      <a:pPr marL="280034" algn="l" rtl="0" eaLnBrk="0">
                        <a:lnSpc>
                          <a:spcPts val="1104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≤25.0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53657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蓄热系数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ts val="972"/>
                        </a:lnSpc>
                        <a:spcBef>
                          <a:spcPts val="1"/>
                        </a:spcBef>
                      </a:pP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W/(m²·K)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305434" algn="l" rtl="0" eaLnBrk="0">
                        <a:lnSpc>
                          <a:spcPts val="1111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≥1.2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400"/>
                    </a:p>
                    <a:p>
                      <a:pPr marL="22225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JGJ</a:t>
                      </a:r>
                      <a:r>
                        <a:rPr sz="900" kern="0" spc="2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51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536575" algn="l" rtl="0" eaLnBrk="0">
                        <a:lnSpc>
                          <a:spcPct val="94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燃烧性能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16534" algn="l" rtl="0" eaLnBrk="0">
                        <a:lnSpc>
                          <a:spcPts val="1121"/>
                        </a:lnSpc>
                        <a:tabLst>
                          <a:tab pos="283845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300"/>
                    </a:p>
                    <a:p>
                      <a:pPr marL="361950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191135" algn="l" rtl="0" eaLnBrk="0">
                        <a:lnSpc>
                          <a:spcPct val="78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8624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702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59309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放射性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marL="196850" algn="l" rtl="0" eaLnBrk="0">
                        <a:lnSpc>
                          <a:spcPts val="651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一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247650" algn="l" rtl="0" eaLnBrk="0">
                        <a:lnSpc>
                          <a:spcPct val="83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Ir≤1.0</a:t>
                      </a:r>
                      <a:endParaRPr lang="SimSun" altLang="SimSun" sz="900"/>
                    </a:p>
                    <a:p>
                      <a:pPr marL="222884" algn="l" rtl="0" eaLnBrk="0">
                        <a:lnSpc>
                          <a:spcPts val="1205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IRa≤1.0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474"/>
                        </a:lnSpc>
                      </a:pPr>
                      <a:endParaRPr lang="Arial" altLang="Arial" sz="100"/>
                    </a:p>
                    <a:p>
                      <a:pPr marL="191135" algn="l" rtl="0" eaLnBrk="0">
                        <a:lnSpc>
                          <a:spcPct val="78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6566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8" name="table 88"/>
          <p:cNvGraphicFramePr>
            <a:graphicFrameLocks noGrp="1"/>
          </p:cNvGraphicFramePr>
          <p:nvPr/>
        </p:nvGraphicFramePr>
        <p:xfrm>
          <a:off x="1895501" y="4003671"/>
          <a:ext cx="3745865" cy="2527300"/>
        </p:xfrm>
        <a:graphic>
          <a:graphicData uri="http://schemas.openxmlformats.org/drawingml/2006/table">
            <a:tbl>
              <a:tblPr/>
              <a:tblGrid>
                <a:gridCol w="295275"/>
                <a:gridCol w="431165"/>
                <a:gridCol w="723900"/>
                <a:gridCol w="1720850"/>
                <a:gridCol w="574675"/>
              </a:tblGrid>
              <a:tr h="28892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500"/>
                    </a:p>
                    <a:p>
                      <a:pPr marL="193039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   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90342"/>
                        </a:lnSpc>
                      </a:pPr>
                      <a:endParaRPr lang="Arial" altLang="Arial" sz="100"/>
                    </a:p>
                    <a:p>
                      <a:pPr marL="247015" indent="-113664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规格尺寸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(mm)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400050" algn="l" rtl="0" eaLnBrk="0">
                        <a:lnSpc>
                          <a:spcPct val="94000"/>
                        </a:lnSpc>
                        <a:spcBef>
                          <a:spcPts val="6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尺寸允许偏差(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600"/>
                    </a:p>
                    <a:p>
                      <a:pPr marL="5778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row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marL="34290" algn="l" rtl="0" eaLnBrk="0">
                        <a:lnSpc>
                          <a:spcPct val="94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尺寸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偏差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100964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长度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400"/>
                    </a:p>
                    <a:p>
                      <a:pPr marL="158750" algn="l" rtl="0" eaLnBrk="0">
                        <a:lnSpc>
                          <a:spcPct val="78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500,600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marL="718184" algn="l" rtl="0" eaLnBrk="0">
                        <a:lnSpc>
                          <a:spcPts val="1097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士3.0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marL="2540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5486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100964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宽度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500"/>
                    </a:p>
                    <a:p>
                      <a:pPr marL="133350" algn="l" rtl="0" eaLnBrk="0">
                        <a:lnSpc>
                          <a:spcPct val="78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300、400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400"/>
                    </a:p>
                    <a:p>
                      <a:pPr marL="718184" algn="l" rtl="0" eaLnBrk="0">
                        <a:lnSpc>
                          <a:spcPts val="1101"/>
                        </a:lnSpc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±3.0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100964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300"/>
                    </a:p>
                    <a:p>
                      <a:pPr marL="76200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不小于30mm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ts val="1009"/>
                        </a:lnSpc>
                        <a:spcBef>
                          <a:spcPts val="1"/>
                        </a:spcBef>
                      </a:pP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不得出现负偏差、正偏差不得超过2.0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7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6000"/>
                        </a:lnSpc>
                      </a:pPr>
                      <a:endParaRPr lang="Arial" altLang="Arial" sz="100"/>
                    </a:p>
                    <a:p>
                      <a:pPr marL="4381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对角线</a:t>
                      </a:r>
                      <a:endParaRPr lang="SimSun" altLang="SimSun" sz="900"/>
                    </a:p>
                    <a:p>
                      <a:pPr marL="100964" algn="l" rtl="0" eaLnBrk="0">
                        <a:lnSpc>
                          <a:spcPct val="89000"/>
                        </a:lnSpc>
                        <a:spcBef>
                          <a:spcPts val="3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偏差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600"/>
                    </a:p>
                    <a:p>
                      <a:pPr marL="305434" algn="l" rtl="0" eaLnBrk="0">
                        <a:lnSpc>
                          <a:spcPts val="1129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718184" algn="l" rtl="0" eaLnBrk="0">
                        <a:lnSpc>
                          <a:spcPts val="1104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≤4.0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marL="100964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裂纹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30200" algn="l" rtl="0" eaLnBrk="0">
                        <a:lnSpc>
                          <a:spcPts val="1139"/>
                        </a:lnSpc>
                        <a:tabLst>
                          <a:tab pos="391795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68580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不允许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4381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弯曲度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05434" algn="l" rtl="0" eaLnBrk="0">
                        <a:lnSpc>
                          <a:spcPts val="1192"/>
                        </a:lnSpc>
                        <a:tabLst>
                          <a:tab pos="415925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400"/>
                    </a:p>
                    <a:p>
                      <a:pPr marL="718184" algn="l" rtl="0" eaLnBrk="0">
                        <a:lnSpc>
                          <a:spcPts val="1104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≤4mm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67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marL="3429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外观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质量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9000"/>
                        </a:lnSpc>
                      </a:pPr>
                      <a:endParaRPr lang="Arial" altLang="Arial" sz="1000"/>
                    </a:p>
                    <a:p>
                      <a:pPr marL="100964" algn="l" rtl="0" eaLnBrk="0">
                        <a:lnSpc>
                          <a:spcPct val="83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缺棱</a:t>
                      </a:r>
                      <a:endParaRPr lang="SimSun" altLang="SimSun" sz="900"/>
                    </a:p>
                    <a:p>
                      <a:pPr marL="76200" algn="l" rtl="0" eaLnBrk="0">
                        <a:lnSpc>
                          <a:spcPct val="98000"/>
                        </a:lnSpc>
                        <a:spcBef>
                          <a:spcPts val="10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掉角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63500" indent="44450" algn="l" rtl="0" eaLnBrk="0">
                        <a:lnSpc>
                          <a:spcPct val="90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三个方向投影尺寸的最小值不大于15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mm,最大 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值不大于投影方向边长1/4,缺棱掉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角总数不得  </a:t>
                      </a:r>
                      <a:r>
                        <a:rPr sz="9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超过5个；</a:t>
                      </a:r>
                      <a:endParaRPr lang="SimSun" altLang="SimSun" sz="900"/>
                    </a:p>
                    <a:p>
                      <a:pPr marL="57150" indent="12064" algn="l" rtl="0" eaLnBrk="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注：三个方向投影尺寸的最小值不大于4mm的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棱损伤不作为缺棱，最小值不大于4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的角损  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伤不作为掉角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0" name="textbox 90"/>
          <p:cNvSpPr/>
          <p:nvPr/>
        </p:nvSpPr>
        <p:spPr>
          <a:xfrm>
            <a:off x="1892318" y="2145119"/>
            <a:ext cx="3770629" cy="1821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101"/>
              </a:lnSpc>
            </a:pPr>
            <a:endParaRPr lang="Arial" altLang="Arial" sz="100"/>
          </a:p>
          <a:p>
            <a:pPr marL="12700" indent="1905" algn="l" rtl="0" eaLnBrk="0">
              <a:lnSpc>
                <a:spcPct val="115000"/>
              </a:lnSpc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4.1.2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应用于建筑屋面、楼面及架空或外挑板下保温工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程的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膨胀珍珠岩保温板保温系统技术性能应符合本规程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和设计要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求，且应满足《屋面工程技术规范》GB 50345、《建筑地面设计规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范》GB50037  等现行标准规定。</a:t>
            </a:r>
            <a:endParaRPr lang="SimSun" altLang="SimSun" sz="1100"/>
          </a:p>
          <a:p>
            <a:pPr marL="1297305" algn="l" rtl="0" eaLnBrk="0">
              <a:lnSpc>
                <a:spcPct val="95000"/>
              </a:lnSpc>
              <a:spcBef>
                <a:spcPts val="1182"/>
              </a:spcBef>
            </a:pP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4.2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系统组成材料</a:t>
            </a:r>
            <a:endParaRPr lang="SimHei" altLang="SimHei" sz="1100"/>
          </a:p>
          <a:p>
            <a:pPr marL="12700" indent="1905" algn="l" rtl="0" eaLnBrk="0">
              <a:lnSpc>
                <a:spcPct val="107000"/>
              </a:lnSpc>
              <a:spcBef>
                <a:spcPts val="1249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4.2.1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板技术性能指标符合设计要求，并符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合表4.2.1-1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、4.2.1-2的规定。</a:t>
            </a:r>
            <a:endParaRPr lang="SimSun" altLang="SimSun" sz="1100"/>
          </a:p>
          <a:p>
            <a:pPr marL="389254" algn="l" rtl="0" eaLnBrk="0">
              <a:lnSpc>
                <a:spcPct val="95000"/>
              </a:lnSpc>
              <a:spcBef>
                <a:spcPts val="323"/>
              </a:spcBef>
            </a:pPr>
            <a:r>
              <a:rPr sz="11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表4.2.1-1</a:t>
            </a:r>
            <a:r>
              <a:rPr sz="1100" kern="0" spc="3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规格尺寸、尺寸允许偏差和外观质量要求</a:t>
            </a:r>
            <a:endParaRPr lang="SimHei" altLang="SimHei" sz="1100"/>
          </a:p>
        </p:txBody>
      </p:sp>
      <p:graphicFrame>
        <p:nvGraphicFramePr>
          <p:cNvPr id="92" name="table 92"/>
          <p:cNvGraphicFramePr>
            <a:graphicFrameLocks noGrp="1"/>
          </p:cNvGraphicFramePr>
          <p:nvPr/>
        </p:nvGraphicFramePr>
        <p:xfrm>
          <a:off x="1927214" y="936602"/>
          <a:ext cx="3745865" cy="1085215"/>
        </p:xfrm>
        <a:graphic>
          <a:graphicData uri="http://schemas.openxmlformats.org/drawingml/2006/table">
            <a:tbl>
              <a:tblPr/>
              <a:tblGrid>
                <a:gridCol w="942975"/>
                <a:gridCol w="577850"/>
                <a:gridCol w="1758950"/>
                <a:gridCol w="466090"/>
              </a:tblGrid>
              <a:tr h="219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300"/>
                    </a:p>
                    <a:p>
                      <a:pPr marL="30099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   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300"/>
                    </a:p>
                    <a:p>
                      <a:pPr marL="113664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位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300"/>
                    </a:p>
                    <a:p>
                      <a:pPr marL="47625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能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指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2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200"/>
                    </a:p>
                    <a:p>
                      <a:pPr marL="1524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陶瓷面砖粘结强度</a:t>
                      </a:r>
                      <a:endParaRPr lang="SimSun" altLang="SimSun" sz="900"/>
                    </a:p>
                    <a:p>
                      <a:pPr marL="187325" algn="l" rtl="0" eaLnBrk="0">
                        <a:lnSpc>
                          <a:spcPct val="95000"/>
                        </a:lnSpc>
                        <a:spcBef>
                          <a:spcPts val="31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(现场抽测)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852"/>
                        </a:lnSpc>
                      </a:pPr>
                      <a:endParaRPr lang="Arial" altLang="Arial" sz="100"/>
                    </a:p>
                    <a:p>
                      <a:pPr marL="202564" algn="l" rtl="0" eaLnBrk="0">
                        <a:lnSpc>
                          <a:spcPct val="78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700"/>
                    </a:p>
                    <a:p>
                      <a:pPr marL="736600" algn="l" rtl="0" eaLnBrk="0">
                        <a:lnSpc>
                          <a:spcPts val="1111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≥0.4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56514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JGJ110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244475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抗震性能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200"/>
                    </a:p>
                    <a:p>
                      <a:pPr marL="254000" algn="l" rtl="0" eaLnBrk="0">
                        <a:lnSpc>
                          <a:spcPts val="1207"/>
                        </a:lnSpc>
                        <a:spcBef>
                          <a:spcPts val="1"/>
                        </a:spcBef>
                        <a:tabLst>
                          <a:tab pos="314959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200"/>
                    </a:p>
                    <a:p>
                      <a:pPr marL="12064" indent="6350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设防烈度等级下陶瓷面砖饰面与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保温系统无脱落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800"/>
                    </a:p>
                    <a:p>
                      <a:pPr marL="56514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</a:t>
                      </a: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158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075"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6667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注：抗震性能检验适用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于陶瓷面砖饰面。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4" name="textbox 94"/>
          <p:cNvSpPr/>
          <p:nvPr/>
        </p:nvSpPr>
        <p:spPr>
          <a:xfrm>
            <a:off x="6235648" y="5808096"/>
            <a:ext cx="3764279" cy="352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62"/>
              </a:lnSpc>
            </a:pPr>
            <a:endParaRPr lang="Arial" altLang="Arial" sz="100"/>
          </a:p>
          <a:p>
            <a:pPr algn="r" rtl="0" eaLnBrk="0">
              <a:lnSpc>
                <a:spcPct val="83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注：膨胀珍珠岩保温板用于防火隔离带时，必须按规定进行匀温灼烧性检</a:t>
            </a:r>
            <a:endParaRPr lang="SimSun" altLang="SimSun" sz="900"/>
          </a:p>
          <a:p>
            <a:pPr marL="12700" algn="l" rtl="0" eaLnBrk="0">
              <a:lnSpc>
                <a:spcPts val="1674"/>
              </a:lnSpc>
            </a:pP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验。</a:t>
            </a:r>
            <a:endParaRPr lang="SimSun" altLang="SimSun" sz="700"/>
          </a:p>
        </p:txBody>
      </p:sp>
      <p:sp>
        <p:nvSpPr>
          <p:cNvPr id="96" name="textbox 96"/>
          <p:cNvSpPr/>
          <p:nvPr/>
        </p:nvSpPr>
        <p:spPr>
          <a:xfrm>
            <a:off x="1955747" y="6969020"/>
            <a:ext cx="7911465" cy="189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76"/>
              </a:lnSpc>
            </a:pPr>
            <a:endParaRPr lang="Arial" altLang="Arial" sz="100"/>
          </a:p>
          <a:p>
            <a:pPr marL="12700" algn="l" rtl="0" eaLnBrk="0">
              <a:lnSpc>
                <a:spcPct val="71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</a:t>
            </a:r>
            <a:endParaRPr lang="SimSun" altLang="SimSun" sz="700"/>
          </a:p>
          <a:p>
            <a:pPr algn="r" rtl="0" eaLnBrk="0">
              <a:lnSpc>
                <a:spcPct val="82000"/>
              </a:lnSpc>
              <a:spcBef>
                <a:spcPts val="4"/>
              </a:spcBef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</a:t>
            </a:r>
            <a:endParaRPr lang="SimSun" altLang="SimSun" sz="700"/>
          </a:p>
        </p:txBody>
      </p:sp>
      <p:sp>
        <p:nvSpPr>
          <p:cNvPr id="98" name="textbox 98"/>
          <p:cNvSpPr/>
          <p:nvPr/>
        </p:nvSpPr>
        <p:spPr>
          <a:xfrm>
            <a:off x="6777430" y="986880"/>
            <a:ext cx="2575560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74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1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表4.2.1-2</a:t>
            </a:r>
            <a:r>
              <a:rPr sz="1100" kern="0" spc="4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膨胀珍珠岩保温板物理性能要求</a:t>
            </a:r>
            <a:endParaRPr lang="SimHei" altLang="SimHei" sz="1100"/>
          </a:p>
        </p:txBody>
      </p:sp>
      <p:sp>
        <p:nvSpPr>
          <p:cNvPr id="100" name="textbox 100"/>
          <p:cNvSpPr/>
          <p:nvPr/>
        </p:nvSpPr>
        <p:spPr>
          <a:xfrm>
            <a:off x="1981225" y="6563555"/>
            <a:ext cx="2517139" cy="147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14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备注：工程应用需特殊规格时，应与生产商洽谈订货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2" name="table 102"/>
          <p:cNvGraphicFramePr>
            <a:graphicFrameLocks noGrp="1"/>
          </p:cNvGraphicFramePr>
          <p:nvPr/>
        </p:nvGraphicFramePr>
        <p:xfrm>
          <a:off x="6315045" y="1485917"/>
          <a:ext cx="3740150" cy="2634614"/>
        </p:xfrm>
        <a:graphic>
          <a:graphicData uri="http://schemas.openxmlformats.org/drawingml/2006/table">
            <a:tbl>
              <a:tblPr/>
              <a:tblGrid>
                <a:gridCol w="1076325"/>
                <a:gridCol w="501650"/>
                <a:gridCol w="679450"/>
                <a:gridCol w="685800"/>
                <a:gridCol w="796925"/>
              </a:tblGrid>
              <a:tr h="212725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marL="358775" algn="l" rtl="0" eaLnBrk="0">
                        <a:lnSpc>
                          <a:spcPct val="100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marL="127000" algn="l" rtl="0" eaLnBrk="0">
                        <a:lnSpc>
                          <a:spcPct val="100000"/>
                        </a:lnSpc>
                        <a:spcBef>
                          <a:spcPts val="4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438150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361"/>
                        </a:lnSpc>
                      </a:pPr>
                      <a:endParaRPr lang="Arial" altLang="Arial" sz="100"/>
                    </a:p>
                    <a:p>
                      <a:pPr marL="152400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26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158114" algn="l" rtl="0" eaLnBrk="0">
                        <a:lnSpc>
                          <a:spcPct val="99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普通型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300"/>
                    </a:p>
                    <a:p>
                      <a:pPr marL="158750" algn="l" rtl="0" eaLnBrk="0">
                        <a:lnSpc>
                          <a:spcPts val="1087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加强型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53975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标称单位面积质量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300"/>
                    </a:p>
                    <a:p>
                      <a:pPr marL="127000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g/m²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84150" algn="l" rtl="0" eaLnBrk="0">
                        <a:lnSpc>
                          <a:spcPts val="1161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≥160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90500" algn="l" rtl="0" eaLnBrk="0">
                        <a:lnSpc>
                          <a:spcPts val="1161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≥300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132"/>
                        </a:lnSpc>
                      </a:pPr>
                      <a:endParaRPr lang="Arial" altLang="Arial" sz="100"/>
                    </a:p>
                    <a:p>
                      <a:pPr marL="63500" algn="l" rtl="0" eaLnBrk="0">
                        <a:lnSpc>
                          <a:spcPts val="1098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9914.3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238125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网孔中心距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89864" algn="l" rtl="0" eaLnBrk="0">
                        <a:lnSpc>
                          <a:spcPts val="1161"/>
                        </a:lnSpc>
                        <a:spcBef>
                          <a:spcPts val="4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215900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5～6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222250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6～8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断裂强力(经、纬向)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300"/>
                    </a:p>
                    <a:p>
                      <a:pPr marL="69214" algn="l" rtl="0" eaLnBrk="0">
                        <a:lnSpc>
                          <a:spcPts val="1098"/>
                        </a:lnSpc>
                        <a:spcBef>
                          <a:spcPts val="2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N/50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400"/>
                    </a:p>
                    <a:p>
                      <a:pPr marL="158114" algn="l" rtl="0" eaLnBrk="0">
                        <a:lnSpc>
                          <a:spcPts val="1161"/>
                        </a:lnSpc>
                        <a:spcBef>
                          <a:spcPts val="3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≥1200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400"/>
                    </a:p>
                    <a:p>
                      <a:pPr marL="158750" algn="l" rtl="0" eaLnBrk="0">
                        <a:lnSpc>
                          <a:spcPts val="1161"/>
                        </a:lnSpc>
                        <a:spcBef>
                          <a:spcPts val="3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≥2000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300"/>
                    </a:p>
                    <a:p>
                      <a:pPr marL="63500" algn="l" rtl="0" eaLnBrk="0">
                        <a:lnSpc>
                          <a:spcPts val="1098"/>
                        </a:lnSpc>
                        <a:spcBef>
                          <a:spcPts val="2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900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7689.5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200"/>
                    </a:p>
                    <a:p>
                      <a:pPr marL="238125" indent="-120650" algn="l" rtl="0" eaLnBrk="0">
                        <a:lnSpc>
                          <a:spcPct val="104000"/>
                        </a:lnSpc>
                        <a:spcBef>
                          <a:spcPts val="2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耐碱强力保留率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(经、纬向)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215900" algn="l" rtl="0" eaLnBrk="0">
                        <a:lnSpc>
                          <a:spcPts val="1172"/>
                        </a:lnSpc>
                        <a:spcBef>
                          <a:spcPts val="6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558800" algn="l" rtl="0" eaLnBrk="0">
                        <a:lnSpc>
                          <a:spcPts val="1161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≥75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700"/>
                    </a:p>
                    <a:p>
                      <a:pPr marL="95250" algn="l" rtl="0" eaLnBrk="0">
                        <a:lnSpc>
                          <a:spcPts val="1098"/>
                        </a:lnSpc>
                        <a:spcBef>
                          <a:spcPts val="4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20102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6000"/>
                        </a:lnSpc>
                      </a:pPr>
                      <a:endParaRPr lang="Arial" altLang="Arial" sz="100"/>
                    </a:p>
                    <a:p>
                      <a:pPr marL="238125" algn="l" rtl="0" eaLnBrk="0">
                        <a:lnSpc>
                          <a:spcPct val="103000"/>
                        </a:lnSpc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断裂伸长率    </a:t>
                      </a: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(经、纬向)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215900" algn="l" rtl="0" eaLnBrk="0">
                        <a:lnSpc>
                          <a:spcPts val="1172"/>
                        </a:lnSpc>
                        <a:spcBef>
                          <a:spcPts val="6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700"/>
                    </a:p>
                    <a:p>
                      <a:pPr marL="590550" algn="l" rtl="0" eaLnBrk="0">
                        <a:lnSpc>
                          <a:spcPts val="1154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≤4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700"/>
                    </a:p>
                    <a:p>
                      <a:pPr marL="63500" algn="l" rtl="0" eaLnBrk="0">
                        <a:lnSpc>
                          <a:spcPts val="1098"/>
                        </a:lnSpc>
                        <a:spcBef>
                          <a:spcPts val="4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900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7689.5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300"/>
                    </a:p>
                    <a:p>
                      <a:pPr marL="23812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可燃物含量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215900" algn="l" rtl="0" eaLnBrk="0">
                        <a:lnSpc>
                          <a:spcPts val="1161"/>
                        </a:lnSpc>
                        <a:spcBef>
                          <a:spcPts val="4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558800" algn="l" rtl="0" eaLnBrk="0">
                        <a:lnSpc>
                          <a:spcPts val="1161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≥12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63500" algn="l" rtl="0" eaLnBrk="0">
                        <a:lnSpc>
                          <a:spcPts val="1098"/>
                        </a:lnSpc>
                        <a:spcBef>
                          <a:spcPts val="2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9914.2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89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Arial" altLang="Arial" sz="1000"/>
                    </a:p>
                    <a:p>
                      <a:pPr marL="294640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玻璃成分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129"/>
                        </a:lnSpc>
                      </a:pPr>
                      <a:endParaRPr lang="Arial" altLang="Arial" sz="100"/>
                    </a:p>
                    <a:p>
                      <a:pPr marL="215900" algn="l" rtl="0" eaLnBrk="0">
                        <a:lnSpc>
                          <a:spcPts val="1172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19050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ZrO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₂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14.5±0.8,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TiO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₂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6.</a:t>
                      </a:r>
                      <a:endParaRPr lang="SimSun" altLang="SimSun" sz="900"/>
                    </a:p>
                    <a:p>
                      <a:pPr marL="76200" algn="l" rtl="0" eaLnBrk="0">
                        <a:lnSpc>
                          <a:spcPct val="100000"/>
                        </a:lnSpc>
                        <a:spcBef>
                          <a:spcPts val="104"/>
                        </a:spcBef>
                      </a:pPr>
                      <a:r>
                        <a:rPr sz="900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0±0.5或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ZrO</a:t>
                      </a:r>
                      <a:r>
                        <a:rPr sz="900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₂</a:t>
                      </a:r>
                      <a:r>
                        <a:rPr sz="900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和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TiO</a:t>
                      </a:r>
                      <a:r>
                        <a:rPr sz="900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₂</a:t>
                      </a:r>
                      <a:endParaRPr lang="Calibri" altLang="Calibri" sz="900"/>
                    </a:p>
                    <a:p>
                      <a:pPr marL="107314" indent="-31115" algn="l" rtl="0" eaLnBrk="0">
                        <a:lnSpc>
                          <a:spcPct val="106000"/>
                        </a:lnSpc>
                        <a:spcBef>
                          <a:spcPts val="161"/>
                        </a:spcBef>
                      </a:pP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含量≥19.2,同时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ZrO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₂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    </a:t>
                      </a: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≥13.7或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ZrO</a:t>
                      </a: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₂</a:t>
                      </a:r>
                      <a:r>
                        <a:rPr sz="9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 </a:t>
                      </a: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≥16.0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6000"/>
                        </a:lnSpc>
                      </a:pPr>
                      <a:endParaRPr lang="Arial" altLang="Arial" sz="1000"/>
                    </a:p>
                    <a:p>
                      <a:pPr marL="15240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JC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900" kern="0" spc="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841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4" name="table 104"/>
          <p:cNvGraphicFramePr>
            <a:graphicFrameLocks noGrp="1"/>
          </p:cNvGraphicFramePr>
          <p:nvPr/>
        </p:nvGraphicFramePr>
        <p:xfrm>
          <a:off x="1971722" y="4216408"/>
          <a:ext cx="3733165" cy="2597150"/>
        </p:xfrm>
        <a:graphic>
          <a:graphicData uri="http://schemas.openxmlformats.org/drawingml/2006/table">
            <a:tbl>
              <a:tblPr/>
              <a:tblGrid>
                <a:gridCol w="796925"/>
                <a:gridCol w="285750"/>
                <a:gridCol w="723265"/>
                <a:gridCol w="285750"/>
                <a:gridCol w="1104900"/>
                <a:gridCol w="536575"/>
              </a:tblGrid>
              <a:tr h="219075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71374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   目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1270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29845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13334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 row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78739" indent="-63500" algn="l" rtl="0" eaLnBrk="0">
                        <a:lnSpc>
                          <a:spcPct val="93000"/>
                        </a:lnSpc>
                        <a:spcBef>
                          <a:spcPts val="5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拉伸粘结强度</a:t>
                      </a: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(与保温板)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31051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原强度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016"/>
                        </a:lnSpc>
                      </a:pPr>
                      <a:endParaRPr lang="Arial" altLang="Arial" sz="100"/>
                    </a:p>
                    <a:p>
                      <a:pPr marL="44450" algn="l" rtl="0" eaLnBrk="0">
                        <a:lnSpc>
                          <a:spcPct val="78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200"/>
                    </a:p>
                    <a:p>
                      <a:pPr marL="107314" indent="-94614" algn="l" rtl="0" eaLnBrk="0">
                        <a:lnSpc>
                          <a:spcPct val="93000"/>
                        </a:lnSpc>
                        <a:spcBef>
                          <a:spcPts val="2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≥0.14,且破坏部位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应位于保温层内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641"/>
                        </a:lnSpc>
                      </a:pPr>
                      <a:endParaRPr lang="Arial" altLang="Arial" sz="100"/>
                    </a:p>
                    <a:p>
                      <a:pPr marL="139700" algn="l" rtl="0" eaLnBrk="0">
                        <a:lnSpc>
                          <a:spcPct val="83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endParaRPr lang="SimSun" altLang="SimSun" sz="1000"/>
                    </a:p>
                    <a:p>
                      <a:pPr marL="107950" algn="l" rtl="0" eaLnBrk="0">
                        <a:lnSpc>
                          <a:spcPts val="1272"/>
                        </a:lnSpc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29906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marL="12064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耐水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强度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200"/>
                    </a:p>
                    <a:p>
                      <a:pPr marL="170179" indent="-31115" algn="l" rtl="0" eaLnBrk="0">
                        <a:lnSpc>
                          <a:spcPct val="94000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浸水48h   干燥2h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marL="44450" algn="l" rtl="0" eaLnBrk="0">
                        <a:lnSpc>
                          <a:spcPct val="78000"/>
                        </a:lnSpc>
                        <a:spcBef>
                          <a:spcPts val="7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361950" algn="l" rtl="0" eaLnBrk="0">
                        <a:lnSpc>
                          <a:spcPts val="1235"/>
                        </a:lnSpc>
                        <a:spcBef>
                          <a:spcPts val="6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≥0.12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2000"/>
                        </a:lnSpc>
                      </a:pPr>
                      <a:endParaRPr lang="Arial" altLang="Arial" sz="100"/>
                    </a:p>
                    <a:p>
                      <a:pPr marL="107314" algn="l" rtl="0" eaLnBrk="0">
                        <a:lnSpc>
                          <a:spcPct val="93000"/>
                        </a:lnSpc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浸水48h,</a:t>
                      </a:r>
                      <a:endParaRPr lang="SimSun" altLang="SimSun" sz="1000"/>
                    </a:p>
                    <a:p>
                      <a:pPr marL="170814" algn="l" rtl="0" eaLnBrk="0">
                        <a:lnSpc>
                          <a:spcPct val="93000"/>
                        </a:lnSpc>
                        <a:spcBef>
                          <a:spcPts val="37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干燥7d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398"/>
                        </a:lnSpc>
                      </a:pPr>
                      <a:endParaRPr lang="Arial" altLang="Arial" sz="100"/>
                    </a:p>
                    <a:p>
                      <a:pPr marL="44450" algn="l" rtl="0" eaLnBrk="0">
                        <a:lnSpc>
                          <a:spcPct val="78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361950" algn="l" rtl="0" eaLnBrk="0">
                        <a:lnSpc>
                          <a:spcPts val="1235"/>
                        </a:lnSpc>
                        <a:spcBef>
                          <a:spcPts val="6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≥0.14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43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13334" algn="l" rtl="0" eaLnBrk="0">
                        <a:lnSpc>
                          <a:spcPct val="94000"/>
                        </a:lnSpc>
                        <a:spcBef>
                          <a:spcPts val="7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JC/T</a:t>
                      </a:r>
                      <a:r>
                        <a:rPr sz="10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993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183514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耐冻融强度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500"/>
                    </a:p>
                    <a:p>
                      <a:pPr marL="44450" algn="l" rtl="0" eaLnBrk="0">
                        <a:lnSpc>
                          <a:spcPct val="78000"/>
                        </a:lnSpc>
                        <a:spcBef>
                          <a:spcPts val="6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36195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≥0.12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45974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柔韧性(压折比)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marL="393700" algn="l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≤3.0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322"/>
                        </a:lnSpc>
                      </a:pPr>
                      <a:endParaRPr lang="Arial" altLang="Arial" sz="100"/>
                    </a:p>
                    <a:p>
                      <a:pPr marL="139700" algn="l" rtl="0" eaLnBrk="0">
                        <a:lnSpc>
                          <a:spcPct val="83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endParaRPr lang="SimSun" altLang="SimSun" sz="1000"/>
                    </a:p>
                    <a:p>
                      <a:pPr marL="107950" algn="l" rtl="0" eaLnBrk="0">
                        <a:lnSpc>
                          <a:spcPts val="1372"/>
                        </a:lnSpc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29906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65024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抗冲击性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107950" algn="l" rtl="0" eaLnBrk="0">
                        <a:lnSpc>
                          <a:spcPct val="78000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488950" algn="l" rtl="0" eaLnBrk="0">
                        <a:lnSpc>
                          <a:spcPct val="78000"/>
                        </a:lnSpc>
                        <a:spcBef>
                          <a:spcPts val="2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3J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71374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吸水量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12700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g/m²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marL="330200" algn="l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≤500.0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200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65024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不透水性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904"/>
                        </a:lnSpc>
                      </a:pPr>
                      <a:endParaRPr lang="Arial" altLang="Arial" sz="100"/>
                    </a:p>
                    <a:p>
                      <a:pPr marL="76200" algn="l" rtl="0" eaLnBrk="0">
                        <a:lnSpc>
                          <a:spcPts val="723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一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"/>
                    </a:p>
                    <a:p>
                      <a:pPr marL="107314" indent="-31115" algn="l" rtl="0" eaLnBrk="0">
                        <a:lnSpc>
                          <a:spcPct val="99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浸水2h,试样抹面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层内侧无水渗透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2725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200"/>
                    </a:p>
                    <a:p>
                      <a:pPr marL="58674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可操作时间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10795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h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400"/>
                    </a:p>
                    <a:p>
                      <a:pPr marL="29845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1.5～4.0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6" name="table 106"/>
          <p:cNvGraphicFramePr>
            <a:graphicFrameLocks noGrp="1"/>
          </p:cNvGraphicFramePr>
          <p:nvPr/>
        </p:nvGraphicFramePr>
        <p:xfrm>
          <a:off x="1997049" y="1466860"/>
          <a:ext cx="3740149" cy="2266950"/>
        </p:xfrm>
        <a:graphic>
          <a:graphicData uri="http://schemas.openxmlformats.org/drawingml/2006/table">
            <a:tbl>
              <a:tblPr/>
              <a:tblGrid>
                <a:gridCol w="796925"/>
                <a:gridCol w="323850"/>
                <a:gridCol w="685800"/>
                <a:gridCol w="285750"/>
                <a:gridCol w="1104900"/>
                <a:gridCol w="542925"/>
              </a:tblGrid>
              <a:tr h="212725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71437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   目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1270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29781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12700" algn="l" rtl="0" eaLnBrk="0">
                        <a:lnSpc>
                          <a:spcPct val="95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297"/>
                        </a:lnSpc>
                      </a:pPr>
                      <a:endParaRPr lang="Arial" altLang="Arial" sz="100"/>
                    </a:p>
                    <a:p>
                      <a:pPr marL="15875" algn="l" rtl="0" eaLnBrk="0">
                        <a:lnSpc>
                          <a:spcPct val="93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拉伸粘结强度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(与水泥砂浆)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31115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原强度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500"/>
                    </a:p>
                    <a:p>
                      <a:pPr marL="44450" algn="l" rtl="0" eaLnBrk="0">
                        <a:lnSpc>
                          <a:spcPct val="78000"/>
                        </a:lnSpc>
                        <a:spcBef>
                          <a:spcPts val="6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36131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≥0.60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7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marL="139700" algn="l" rtl="0" eaLnBrk="0">
                        <a:lnSpc>
                          <a:spcPct val="83000"/>
                        </a:lnSpc>
                        <a:spcBef>
                          <a:spcPts val="4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endParaRPr lang="SimSun" altLang="SimSun" sz="1000"/>
                    </a:p>
                    <a:p>
                      <a:pPr marL="107314" algn="l" rtl="0" eaLnBrk="0">
                        <a:lnSpc>
                          <a:spcPts val="1322"/>
                        </a:lnSpc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29906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0"/>
                    </a:p>
                    <a:p>
                      <a:pPr marL="31750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耐水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强度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82550" indent="6350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浸水48h,</a:t>
                      </a:r>
                      <a:r>
                        <a:rPr sz="10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干燥2h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121"/>
                        </a:lnSpc>
                      </a:pPr>
                      <a:endParaRPr lang="Arial" altLang="Arial" sz="100"/>
                    </a:p>
                    <a:p>
                      <a:pPr marL="44450" algn="l" rtl="0" eaLnBrk="0">
                        <a:lnSpc>
                          <a:spcPct val="78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361315" algn="l" rtl="0" eaLnBrk="0">
                        <a:lnSpc>
                          <a:spcPts val="1235"/>
                        </a:lnSpc>
                        <a:spcBef>
                          <a:spcPts val="6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≥0.40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7000"/>
                        </a:lnSpc>
                      </a:pPr>
                      <a:endParaRPr lang="Arial" altLang="Arial" sz="100"/>
                    </a:p>
                    <a:p>
                      <a:pPr marL="76200" indent="12700" algn="l" rtl="0" eaLnBrk="0">
                        <a:lnSpc>
                          <a:spcPct val="91000"/>
                        </a:lnSpc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浸水48h,</a:t>
                      </a:r>
                      <a:r>
                        <a:rPr sz="10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干燥7d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062"/>
                        </a:lnSpc>
                      </a:pPr>
                      <a:endParaRPr lang="Arial" altLang="Arial" sz="100"/>
                    </a:p>
                    <a:p>
                      <a:pPr marL="44450" algn="l" rtl="0" eaLnBrk="0">
                        <a:lnSpc>
                          <a:spcPct val="78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361315" algn="l" rtl="0" eaLnBrk="0">
                        <a:lnSpc>
                          <a:spcPts val="1235"/>
                        </a:lnSpc>
                        <a:spcBef>
                          <a:spcPts val="6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≥0.60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marL="15875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拉伸粘结强度</a:t>
                      </a:r>
                      <a:endParaRPr lang="SimSun" altLang="SimSun" sz="1000"/>
                    </a:p>
                    <a:p>
                      <a:pPr marL="78739" algn="l" rtl="0" eaLnBrk="0">
                        <a:lnSpc>
                          <a:spcPct val="94000"/>
                        </a:lnSpc>
                        <a:spcBef>
                          <a:spcPts val="6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(与保温板)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31115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原强度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004"/>
                        </a:lnSpc>
                      </a:pPr>
                      <a:endParaRPr lang="Arial" altLang="Arial" sz="100"/>
                    </a:p>
                    <a:p>
                      <a:pPr marL="44450" algn="l" rtl="0" eaLnBrk="0">
                        <a:lnSpc>
                          <a:spcPct val="78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200"/>
                    </a:p>
                    <a:p>
                      <a:pPr marL="44450" indent="31115" algn="l" rtl="0" eaLnBrk="0">
                        <a:lnSpc>
                          <a:spcPct val="93000"/>
                        </a:lnSpc>
                        <a:spcBef>
                          <a:spcPts val="2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≥0.14,且破坏部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位应位于保温层内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1000"/>
                    </a:p>
                    <a:p>
                      <a:pPr marL="31750" algn="l" rtl="0" eaLnBrk="0">
                        <a:lnSpc>
                          <a:spcPct val="94000"/>
                        </a:lnSpc>
                        <a:spcBef>
                          <a:spcPts val="6"/>
                        </a:spcBef>
                      </a:pP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耐水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强度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4000"/>
                        </a:lnSpc>
                      </a:pPr>
                      <a:endParaRPr lang="Arial" altLang="Arial" sz="100"/>
                    </a:p>
                    <a:p>
                      <a:pPr marL="88900" algn="l" rtl="0" eaLnBrk="0">
                        <a:lnSpc>
                          <a:spcPct val="93000"/>
                        </a:lnSpc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浸水48h,</a:t>
                      </a:r>
                      <a:endParaRPr lang="SimSun" altLang="SimSun" sz="1000"/>
                    </a:p>
                    <a:p>
                      <a:pPr marL="152400" algn="l" rtl="0" eaLnBrk="0">
                        <a:lnSpc>
                          <a:spcPct val="94000"/>
                        </a:lnSpc>
                        <a:spcBef>
                          <a:spcPts val="6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干燥2h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marL="44450" algn="l" rtl="0" eaLnBrk="0">
                        <a:lnSpc>
                          <a:spcPct val="78000"/>
                        </a:lnSpc>
                        <a:spcBef>
                          <a:spcPts val="7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361315" algn="l" rtl="0" eaLnBrk="0">
                        <a:lnSpc>
                          <a:spcPts val="1235"/>
                        </a:lnSpc>
                        <a:spcBef>
                          <a:spcPts val="6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≥0.12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2000"/>
                        </a:lnSpc>
                      </a:pPr>
                      <a:endParaRPr lang="Arial" altLang="Arial" sz="100"/>
                    </a:p>
                    <a:p>
                      <a:pPr marL="88900" algn="l" rtl="0" eaLnBrk="0">
                        <a:lnSpc>
                          <a:spcPct val="93000"/>
                        </a:lnSpc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浸水48h,</a:t>
                      </a:r>
                      <a:endParaRPr lang="SimSun" altLang="SimSun" sz="1000"/>
                    </a:p>
                    <a:p>
                      <a:pPr marL="152400" algn="l" rtl="0" eaLnBrk="0">
                        <a:lnSpc>
                          <a:spcPct val="93000"/>
                        </a:lnSpc>
                        <a:spcBef>
                          <a:spcPts val="37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干燥7d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388"/>
                        </a:lnSpc>
                      </a:pPr>
                      <a:endParaRPr lang="Arial" altLang="Arial" sz="100"/>
                    </a:p>
                    <a:p>
                      <a:pPr marL="44450" algn="l" rtl="0" eaLnBrk="0">
                        <a:lnSpc>
                          <a:spcPct val="78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361315" algn="l" rtl="0" eaLnBrk="0">
                        <a:lnSpc>
                          <a:spcPts val="1235"/>
                        </a:lnSpc>
                        <a:spcBef>
                          <a:spcPts val="6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≥0.14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075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58737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可操作时间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0795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h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361315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1.5～4.0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8" name="table 108"/>
          <p:cNvGraphicFramePr>
            <a:graphicFrameLocks noGrp="1"/>
          </p:cNvGraphicFramePr>
          <p:nvPr/>
        </p:nvGraphicFramePr>
        <p:xfrm>
          <a:off x="6321458" y="4679936"/>
          <a:ext cx="3739515" cy="1289050"/>
        </p:xfrm>
        <a:graphic>
          <a:graphicData uri="http://schemas.openxmlformats.org/drawingml/2006/table">
            <a:tbl>
              <a:tblPr/>
              <a:tblGrid>
                <a:gridCol w="1069975"/>
                <a:gridCol w="539115"/>
                <a:gridCol w="1263650"/>
                <a:gridCol w="866775"/>
              </a:tblGrid>
              <a:tr h="212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352425" algn="l" rtl="0" eaLnBrk="0">
                        <a:lnSpc>
                          <a:spcPct val="100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145414" algn="l" rtl="0" eaLnBrk="0">
                        <a:lnSpc>
                          <a:spcPct val="100000"/>
                        </a:lnSpc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387350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190500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300"/>
                    </a:p>
                    <a:p>
                      <a:pPr marL="29464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工艺要求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209550" algn="l" rtl="0" eaLnBrk="0">
                        <a:lnSpc>
                          <a:spcPts val="656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一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33020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热镀锌处理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986"/>
                        </a:lnSpc>
                      </a:pPr>
                      <a:endParaRPr lang="Arial" altLang="Arial" sz="100"/>
                    </a:p>
                    <a:p>
                      <a:pPr marL="158750" algn="l" rtl="0" eaLnBrk="0">
                        <a:lnSpc>
                          <a:spcPts val="1098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QB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9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3897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23114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网孔中心距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209550" algn="l" rtl="0" eaLnBrk="0">
                        <a:lnSpc>
                          <a:spcPts val="1165"/>
                        </a:lnSpc>
                        <a:spcBef>
                          <a:spcPts val="4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330200" algn="l" rtl="0" eaLnBrk="0">
                        <a:lnSpc>
                          <a:spcPct val="82000"/>
                        </a:lnSpc>
                        <a:spcBef>
                          <a:spcPts val="1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12.7×12.7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415290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丝径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209550" algn="l" rtl="0" eaLnBrk="0">
                        <a:lnSpc>
                          <a:spcPts val="1166"/>
                        </a:lnSpc>
                        <a:spcBef>
                          <a:spcPts val="4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300"/>
                    </a:p>
                    <a:p>
                      <a:pPr marL="355600" algn="l" rtl="0" eaLnBrk="0">
                        <a:lnSpc>
                          <a:spcPts val="1150"/>
                        </a:lnSpc>
                        <a:spcBef>
                          <a:spcPts val="2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0.9±0.04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231140" algn="l" rtl="0" eaLnBrk="0">
                        <a:lnSpc>
                          <a:spcPct val="99000"/>
                        </a:lnSpc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焊点抗拉力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marL="234315" algn="l" rtl="0" eaLnBrk="0">
                        <a:lnSpc>
                          <a:spcPct val="81000"/>
                        </a:lnSpc>
                        <a:spcBef>
                          <a:spcPts val="4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N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539750" algn="l" rtl="0" eaLnBrk="0">
                        <a:lnSpc>
                          <a:spcPts val="1116"/>
                        </a:lnSpc>
                        <a:spcBef>
                          <a:spcPts val="4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&gt;65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23114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镀锌层重量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200"/>
                    </a:p>
                    <a:p>
                      <a:pPr marL="113664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g/m²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476250" algn="l" rtl="0" eaLnBrk="0">
                        <a:lnSpc>
                          <a:spcPts val="1161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≥122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0" name="textbox 110"/>
          <p:cNvSpPr/>
          <p:nvPr/>
        </p:nvSpPr>
        <p:spPr>
          <a:xfrm>
            <a:off x="6292802" y="6027944"/>
            <a:ext cx="3771265" cy="8051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74"/>
              </a:lnSpc>
            </a:pPr>
            <a:endParaRPr lang="Arial" altLang="Arial" sz="100"/>
          </a:p>
          <a:p>
            <a:pPr marL="12700" indent="1905" algn="l" rtl="0" eaLnBrk="0">
              <a:lnSpc>
                <a:spcPct val="121000"/>
              </a:lnSpc>
            </a:pPr>
            <a:r>
              <a:rPr sz="10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4.2.6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锚栓主要材料应符合以下的规定，其性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能指标应符合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表4.2.6的要求。</a:t>
            </a:r>
            <a:endParaRPr lang="SimSun" altLang="SimSun" sz="1000"/>
          </a:p>
          <a:p>
            <a:pPr algn="l" rtl="0" eaLnBrk="0">
              <a:lnSpc>
                <a:spcPct val="103000"/>
              </a:lnSpc>
            </a:pPr>
            <a:endParaRPr lang="Arial" altLang="Arial" sz="300"/>
          </a:p>
          <a:p>
            <a:pPr marL="12700" indent="304165" algn="l" rtl="0" eaLnBrk="0">
              <a:lnSpc>
                <a:spcPct val="119000"/>
              </a:lnSpc>
              <a:spcBef>
                <a:spcPts val="2"/>
              </a:spcBef>
            </a:pP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塑料钉和带圆盘的塑料膨胀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套管应采用聚酰胺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poly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amide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6,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polyamide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6.6)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0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聚乙烯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polyethylene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  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或聚丙烯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poly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-</a:t>
            </a:r>
            <a:endParaRPr lang="Times New Roman" altLang="Times New Roman" sz="1000"/>
          </a:p>
        </p:txBody>
      </p:sp>
      <p:sp>
        <p:nvSpPr>
          <p:cNvPr id="112" name="textbox 112"/>
          <p:cNvSpPr/>
          <p:nvPr/>
        </p:nvSpPr>
        <p:spPr>
          <a:xfrm>
            <a:off x="6294709" y="4249918"/>
            <a:ext cx="3545204" cy="378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50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b="1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4.2.5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热镀锌电焊网的性能指标应符合表4.2.5的要求。</a:t>
            </a:r>
            <a:endParaRPr lang="SimSun" altLang="SimSun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787400" algn="l" rtl="0" eaLnBrk="0">
              <a:lnSpc>
                <a:spcPct val="100000"/>
              </a:lnSpc>
              <a:spcBef>
                <a:spcPts val="2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表4.2.5</a:t>
            </a:r>
            <a:r>
              <a:rPr sz="1000" kern="0" spc="4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热镀锌电焊网的主要性能指标</a:t>
            </a:r>
            <a:endParaRPr lang="SimHei" altLang="SimHei" sz="1000"/>
          </a:p>
        </p:txBody>
      </p:sp>
      <p:sp>
        <p:nvSpPr>
          <p:cNvPr id="114" name="textbox 114"/>
          <p:cNvSpPr/>
          <p:nvPr/>
        </p:nvSpPr>
        <p:spPr>
          <a:xfrm>
            <a:off x="6292802" y="1055823"/>
            <a:ext cx="3547109" cy="373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50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4.2.4  耐碱玻纤网布的性能指标应符合表4.2.4的要求。</a:t>
            </a:r>
            <a:endParaRPr lang="SimSun" altLang="SimSun" sz="1000"/>
          </a:p>
          <a:p>
            <a:pPr algn="l" rtl="0" eaLnBrk="0">
              <a:lnSpc>
                <a:spcPct val="146000"/>
              </a:lnSpc>
            </a:pPr>
            <a:endParaRPr lang="Arial" altLang="Arial" sz="200"/>
          </a:p>
          <a:p>
            <a:pPr marL="897255" algn="l" rtl="0" eaLnBrk="0">
              <a:lnSpc>
                <a:spcPct val="100000"/>
              </a:lnSpc>
              <a:spcBef>
                <a:spcPts val="2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表4.2.4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耐碱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玻纤网布的性能指标</a:t>
            </a:r>
            <a:endParaRPr lang="SimHei" altLang="SimHei" sz="1000"/>
          </a:p>
        </p:txBody>
      </p:sp>
      <p:sp>
        <p:nvSpPr>
          <p:cNvPr id="116" name="textbox 116"/>
          <p:cNvSpPr/>
          <p:nvPr/>
        </p:nvSpPr>
        <p:spPr>
          <a:xfrm>
            <a:off x="1968501" y="3774085"/>
            <a:ext cx="2955925" cy="403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06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4.2.3抹面胶浆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的性能指标应符合表4.2.3的要求。</a:t>
            </a:r>
            <a:endParaRPr lang="SimSun" altLang="SimSun" sz="1000"/>
          </a:p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1036319" algn="l" rtl="0" eaLnBrk="0">
              <a:lnSpc>
                <a:spcPct val="100000"/>
              </a:lnSpc>
              <a:spcBef>
                <a:spcPts val="1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表4.2.3</a:t>
            </a:r>
            <a:r>
              <a:rPr sz="1000" kern="0" spc="4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抹面胶浆的性能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指标</a:t>
            </a:r>
            <a:endParaRPr lang="SimHei" altLang="SimHei" sz="1000"/>
          </a:p>
        </p:txBody>
      </p:sp>
      <p:sp>
        <p:nvSpPr>
          <p:cNvPr id="118" name="textbox 118"/>
          <p:cNvSpPr/>
          <p:nvPr/>
        </p:nvSpPr>
        <p:spPr>
          <a:xfrm>
            <a:off x="1993936" y="1043194"/>
            <a:ext cx="2994660" cy="378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4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b="1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4.2.2    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胶粘剂性能指标应符合表4.2.2的要求。</a:t>
            </a:r>
            <a:endParaRPr lang="SimSun" altLang="SimSun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1094105" algn="l" rtl="0" eaLnBrk="0">
              <a:lnSpc>
                <a:spcPct val="100000"/>
              </a:lnSpc>
              <a:spcBef>
                <a:spcPts val="1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表4.2.2</a:t>
            </a:r>
            <a:r>
              <a:rPr sz="1000" kern="0" spc="4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胶粘剂的性能指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标</a:t>
            </a:r>
            <a:endParaRPr lang="SimHei" altLang="SimHei" sz="1000"/>
          </a:p>
        </p:txBody>
      </p:sp>
      <p:sp>
        <p:nvSpPr>
          <p:cNvPr id="120" name="textbox 120"/>
          <p:cNvSpPr/>
          <p:nvPr/>
        </p:nvSpPr>
        <p:spPr>
          <a:xfrm>
            <a:off x="2044700" y="7073438"/>
            <a:ext cx="7882890" cy="126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93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7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</a:t>
            </a:r>
            <a:r>
              <a:rPr sz="7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                                                                                                       </a:t>
            </a:r>
            <a:r>
              <a:rPr sz="1100" kern="0" spc="-20" baseline="-4735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11</a:t>
            </a:r>
            <a:endParaRPr lang="SimSun" altLang="SimSun" sz="1100" baseline="-4735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2" name="table 122"/>
          <p:cNvGraphicFramePr>
            <a:graphicFrameLocks noGrp="1"/>
          </p:cNvGraphicFramePr>
          <p:nvPr/>
        </p:nvGraphicFramePr>
        <p:xfrm>
          <a:off x="1882805" y="2686066"/>
          <a:ext cx="3739515" cy="3009264"/>
        </p:xfrm>
        <a:graphic>
          <a:graphicData uri="http://schemas.openxmlformats.org/drawingml/2006/table">
            <a:tbl>
              <a:tblPr/>
              <a:tblGrid>
                <a:gridCol w="796925"/>
                <a:gridCol w="254000"/>
                <a:gridCol w="431800"/>
                <a:gridCol w="431800"/>
                <a:gridCol w="431800"/>
                <a:gridCol w="431165"/>
                <a:gridCol w="425450"/>
                <a:gridCol w="536575"/>
              </a:tblGrid>
              <a:tr h="219075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1000"/>
                    </a:p>
                    <a:p>
                      <a:pPr marL="20574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   目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</a:t>
                      </a: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位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837564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710"/>
                        </a:lnSpc>
                      </a:pPr>
                      <a:endParaRPr lang="Arial" altLang="Arial" sz="100"/>
                    </a:p>
                    <a:p>
                      <a:pPr marL="12700" algn="l" rtl="0" eaLnBrk="0">
                        <a:lnSpc>
                          <a:spcPct val="95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200"/>
                    </a:p>
                    <a:p>
                      <a:pPr marL="24129" indent="-5714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</a:t>
                      </a:r>
                      <a:r>
                        <a:rPr sz="10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类</a:t>
                      </a:r>
                      <a:r>
                        <a:rPr sz="1000" kern="0" spc="-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基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层墙体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2000"/>
                        </a:lnSpc>
                      </a:pPr>
                      <a:endParaRPr lang="Arial" altLang="Arial" sz="100"/>
                    </a:p>
                    <a:p>
                      <a:pPr marL="25400" indent="31115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B类基  </a:t>
                      </a: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层墙体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200"/>
                    </a:p>
                    <a:p>
                      <a:pPr marL="24765" indent="31115" algn="l" rtl="0" eaLnBrk="0">
                        <a:lnSpc>
                          <a:spcPct val="94000"/>
                        </a:lnSpc>
                        <a:spcBef>
                          <a:spcPts val="2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C类基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层墙体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8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1000"/>
                        </a:lnSpc>
                      </a:pPr>
                      <a:endParaRPr lang="Arial" altLang="Arial" sz="100"/>
                    </a:p>
                    <a:p>
                      <a:pPr marL="25400" indent="31115" algn="l" rtl="0" eaLnBrk="0">
                        <a:lnSpc>
                          <a:spcPct val="91000"/>
                        </a:lnSpc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D类基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层墙体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1000"/>
                        </a:lnSpc>
                      </a:pPr>
                      <a:endParaRPr lang="Arial" altLang="Arial" sz="100"/>
                    </a:p>
                    <a:p>
                      <a:pPr marL="19684" indent="31115" algn="l" rtl="0" eaLnBrk="0">
                        <a:lnSpc>
                          <a:spcPct val="91000"/>
                        </a:lnSpc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E类基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层墙体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1587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有效锚固深度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75564" algn="l" rtl="0" eaLnBrk="0">
                        <a:lnSpc>
                          <a:spcPts val="928"/>
                        </a:lnSpc>
                        <a:spcBef>
                          <a:spcPts val="7"/>
                        </a:spcBef>
                      </a:pPr>
                      <a:r>
                        <a:rPr sz="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endParaRPr lang="SimSun" altLang="SimSun" sz="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88264" algn="l" rtl="0" eaLnBrk="0">
                        <a:lnSpc>
                          <a:spcPts val="1235"/>
                        </a:lnSpc>
                        <a:spcBef>
                          <a:spcPts val="6"/>
                        </a:spcBef>
                      </a:pP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≥30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88264" algn="l" rtl="0" eaLnBrk="0">
                        <a:lnSpc>
                          <a:spcPts val="1235"/>
                        </a:lnSpc>
                        <a:spcBef>
                          <a:spcPts val="6"/>
                        </a:spcBef>
                      </a:pP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≥60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88264" algn="l" rtl="0" eaLnBrk="0">
                        <a:lnSpc>
                          <a:spcPts val="1235"/>
                        </a:lnSpc>
                        <a:spcBef>
                          <a:spcPts val="6"/>
                        </a:spcBef>
                      </a:pP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≥60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88900" algn="l" rtl="0" eaLnBrk="0">
                        <a:lnSpc>
                          <a:spcPts val="1235"/>
                        </a:lnSpc>
                        <a:spcBef>
                          <a:spcPts val="6"/>
                        </a:spcBef>
                      </a:pP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≥60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83185" algn="l" rtl="0" eaLnBrk="0">
                        <a:lnSpc>
                          <a:spcPts val="1235"/>
                        </a:lnSpc>
                        <a:spcBef>
                          <a:spcPts val="6"/>
                        </a:spcBef>
                      </a:pP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≥60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0"/>
                    </a:p>
                    <a:p>
                      <a:pPr marL="12700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JG/T</a:t>
                      </a:r>
                      <a:r>
                        <a:rPr sz="10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366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200"/>
                    </a:p>
                    <a:p>
                      <a:pPr marL="15875" algn="l" rtl="0" eaLnBrk="0">
                        <a:lnSpc>
                          <a:spcPct val="95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单个锚栓抗拉 承载力标准值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800"/>
                    </a:p>
                    <a:p>
                      <a:pPr marL="62864" algn="l" rtl="0" eaLnBrk="0">
                        <a:lnSpc>
                          <a:spcPct val="80000"/>
                        </a:lnSpc>
                        <a:spcBef>
                          <a:spcPts val="4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kN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24765" algn="l" rtl="0" eaLnBrk="0">
                        <a:lnSpc>
                          <a:spcPts val="1235"/>
                        </a:lnSpc>
                        <a:spcBef>
                          <a:spcPts val="5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≥0.60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25400" algn="l" rtl="0" eaLnBrk="0">
                        <a:lnSpc>
                          <a:spcPts val="1235"/>
                        </a:lnSpc>
                        <a:spcBef>
                          <a:spcPts val="5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≥0.50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700"/>
                    </a:p>
                    <a:p>
                      <a:pPr marL="184150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700"/>
                    </a:p>
                    <a:p>
                      <a:pPr marL="183514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19684" algn="l" rtl="0" eaLnBrk="0">
                        <a:lnSpc>
                          <a:spcPts val="1235"/>
                        </a:lnSpc>
                        <a:spcBef>
                          <a:spcPts val="5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≥0.30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200"/>
                    </a:p>
                    <a:p>
                      <a:pPr marL="15875" algn="l" rtl="0" eaLnBrk="0">
                        <a:lnSpc>
                          <a:spcPct val="94000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单个锚栓抗拉 承载力平均值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62864" algn="l" rtl="0" eaLnBrk="0">
                        <a:lnSpc>
                          <a:spcPct val="80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kN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24765" algn="l" rtl="0" eaLnBrk="0">
                        <a:lnSpc>
                          <a:spcPts val="1235"/>
                        </a:lnSpc>
                        <a:spcBef>
                          <a:spcPts val="6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≥0.65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25400" algn="l" rtl="0" eaLnBrk="0">
                        <a:lnSpc>
                          <a:spcPts val="1235"/>
                        </a:lnSpc>
                        <a:spcBef>
                          <a:spcPts val="6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≥0.55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24765" algn="l" rtl="0" eaLnBrk="0">
                        <a:lnSpc>
                          <a:spcPts val="1235"/>
                        </a:lnSpc>
                        <a:spcBef>
                          <a:spcPts val="6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≥0.45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25400" algn="l" rtl="0" eaLnBrk="0">
                        <a:lnSpc>
                          <a:spcPts val="1235"/>
                        </a:lnSpc>
                        <a:spcBef>
                          <a:spcPts val="6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≥0.35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177800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200"/>
                    </a:p>
                    <a:p>
                      <a:pPr marL="142239" indent="-126364" algn="l" rtl="0" eaLnBrk="0">
                        <a:lnSpc>
                          <a:spcPct val="94000"/>
                        </a:lnSpc>
                        <a:spcBef>
                          <a:spcPts val="2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圆盘抗拉拔力 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标准值Fn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62864" algn="l" rtl="0" eaLnBrk="0">
                        <a:lnSpc>
                          <a:spcPct val="80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kN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24765" algn="l" rtl="0" eaLnBrk="0">
                        <a:lnSpc>
                          <a:spcPts val="1235"/>
                        </a:lnSpc>
                        <a:spcBef>
                          <a:spcPts val="6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≥0.50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64589">
                <a:tc gridSpan="8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434340" indent="-361950" algn="l" rtl="0" eaLnBrk="0">
                        <a:lnSpc>
                          <a:spcPct val="94000"/>
                        </a:lnSpc>
                        <a:spcBef>
                          <a:spcPts val="4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注：1当锚栓不适用于某类基层墙体时可不做相应的抗拉承载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力   </a:t>
                      </a:r>
                      <a:r>
                        <a:rPr sz="10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标准值检测；</a:t>
                      </a:r>
                      <a:endParaRPr lang="SimSun" altLang="SimSun" sz="1000"/>
                    </a:p>
                    <a:p>
                      <a:pPr marL="427990" indent="-107314" algn="l" rtl="0" eaLnBrk="0">
                        <a:lnSpc>
                          <a:spcPct val="94000"/>
                        </a:lnSpc>
                        <a:spcBef>
                          <a:spcPts val="14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2普通混凝土基层墙体(A类);实心砌体基层墙体(B类);多    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孔砖砌体基层墙体(C类);空心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砖(砌块)基层墙体(D类);   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蒸压加气混凝土基层墙体(E类);</a:t>
                      </a:r>
                      <a:endParaRPr lang="SimSun" altLang="SimSun" sz="1000"/>
                    </a:p>
                    <a:p>
                      <a:pPr marL="421640" indent="-100964" algn="l" rtl="0" eaLnBrk="0">
                        <a:lnSpc>
                          <a:spcPct val="97000"/>
                        </a:lnSpc>
                        <a:spcBef>
                          <a:spcPts val="20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 C类、D类基层墙体应选用通过摩擦和机械锁定承载的锚    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栓。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24" name="table 124"/>
          <p:cNvGraphicFramePr>
            <a:graphicFrameLocks noGrp="1"/>
          </p:cNvGraphicFramePr>
          <p:nvPr/>
        </p:nvGraphicFramePr>
        <p:xfrm>
          <a:off x="6270586" y="1289056"/>
          <a:ext cx="3740149" cy="2920364"/>
        </p:xfrm>
        <a:graphic>
          <a:graphicData uri="http://schemas.openxmlformats.org/drawingml/2006/table">
            <a:tbl>
              <a:tblPr/>
              <a:tblGrid>
                <a:gridCol w="358775"/>
                <a:gridCol w="895350"/>
                <a:gridCol w="285750"/>
                <a:gridCol w="1257300"/>
                <a:gridCol w="942975"/>
              </a:tblGrid>
              <a:tr h="2190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447675" algn="l" rtl="0" eaLnBrk="0">
                        <a:lnSpc>
                          <a:spcPct val="100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19050" algn="l" rtl="0" eaLnBrk="0">
                        <a:lnSpc>
                          <a:spcPct val="100000"/>
                        </a:lnSpc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387350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228600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891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327025" algn="l" rtl="0" eaLnBrk="0">
                        <a:lnSpc>
                          <a:spcPct val="99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容器中状态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0" algn="l" rtl="0" eaLnBrk="0">
                        <a:lnSpc>
                          <a:spcPts val="1043"/>
                        </a:lnSpc>
                        <a:tabLst>
                          <a:tab pos="156210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266700" algn="l" rtl="0" eaLnBrk="0">
                        <a:lnSpc>
                          <a:spcPct val="99000"/>
                        </a:lnSpc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无结块，状态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marL="22860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229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300"/>
                    </a:p>
                    <a:p>
                      <a:pPr marL="447675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施工性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0" algn="l" rtl="0" eaLnBrk="0">
                        <a:lnSpc>
                          <a:spcPts val="1098"/>
                        </a:lnSpc>
                        <a:tabLst>
                          <a:tab pos="156210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marL="32385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刮涂无障碍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20637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干燥时间(表干)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07950" algn="l" rtl="0" eaLnBrk="0">
                        <a:lnSpc>
                          <a:spcPts val="1161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h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300"/>
                    </a:p>
                    <a:p>
                      <a:pPr marL="533400" algn="l" rtl="0" eaLnBrk="0">
                        <a:lnSpc>
                          <a:spcPts val="1154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196850" algn="l" rtl="0" eaLnBrk="0">
                        <a:lnSpc>
                          <a:spcPts val="1098"/>
                        </a:lnSpc>
                        <a:spcBef>
                          <a:spcPts val="2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1728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447675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打磨性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0" algn="l" rtl="0" eaLnBrk="0">
                        <a:lnSpc>
                          <a:spcPts val="1117"/>
                        </a:lnSpc>
                        <a:tabLst>
                          <a:tab pos="157479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323850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手工可打磨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112"/>
                        </a:lnSpc>
                      </a:pPr>
                      <a:endParaRPr lang="Arial" altLang="Arial" sz="100"/>
                    </a:p>
                    <a:p>
                      <a:pPr marL="228600" algn="l" rtl="0" eaLnBrk="0">
                        <a:lnSpc>
                          <a:spcPct val="99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JG/T</a:t>
                      </a:r>
                      <a:r>
                        <a:rPr sz="9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157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142875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初期干燥性能(6h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120650" algn="l" rtl="0" eaLnBrk="0">
                        <a:lnSpc>
                          <a:spcPts val="188"/>
                        </a:lnSpc>
                        <a:spcBef>
                          <a:spcPts val="7"/>
                        </a:spcBef>
                      </a:pPr>
                      <a:r>
                        <a:rPr sz="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—</a:t>
                      </a:r>
                      <a:endParaRPr lang="SimSun" altLang="SimSun" sz="3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444500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无裂纹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256"/>
                        </a:lnSpc>
                      </a:pPr>
                      <a:endParaRPr lang="Arial" altLang="Arial" sz="100"/>
                    </a:p>
                    <a:p>
                      <a:pPr marL="295275" algn="l" rtl="0" eaLnBrk="0">
                        <a:lnSpc>
                          <a:spcPct val="99000"/>
                        </a:lnSpc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耐水性(96h)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200"/>
                    </a:p>
                    <a:p>
                      <a:pPr marL="120650" algn="l" rtl="0" eaLnBrk="0">
                        <a:lnSpc>
                          <a:spcPts val="1207"/>
                        </a:lnSpc>
                        <a:tabLst>
                          <a:tab pos="157479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200"/>
                    </a:p>
                    <a:p>
                      <a:pPr marL="171450" algn="l" rtl="0" eaLnBrk="0">
                        <a:lnSpc>
                          <a:spcPct val="104000"/>
                        </a:lnSpc>
                        <a:spcBef>
                          <a:spcPts val="2"/>
                        </a:spcBef>
                      </a:pP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无异常(无起泡、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无开裂、无掉粉)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700"/>
                    </a:p>
                    <a:p>
                      <a:pPr marL="228600" algn="l" rtl="0" eaLnBrk="0">
                        <a:lnSpc>
                          <a:spcPts val="1098"/>
                        </a:lnSpc>
                        <a:spcBef>
                          <a:spcPts val="4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/T1733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2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295275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耐碱性(48h)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120650" algn="l" rtl="0" eaLnBrk="0">
                        <a:lnSpc>
                          <a:spcPts val="1207"/>
                        </a:lnSpc>
                        <a:spcBef>
                          <a:spcPts val="2"/>
                        </a:spcBef>
                        <a:tabLst>
                          <a:tab pos="156210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200"/>
                    </a:p>
                    <a:p>
                      <a:pPr marL="171450" algn="l" rtl="0" eaLnBrk="0">
                        <a:lnSpc>
                          <a:spcPct val="103000"/>
                        </a:lnSpc>
                        <a:spcBef>
                          <a:spcPts val="2"/>
                        </a:spcBef>
                      </a:pP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无异常(无起泡、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无开裂、无掉粉)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700"/>
                    </a:p>
                    <a:p>
                      <a:pPr marL="196850" algn="l" rtl="0" eaLnBrk="0">
                        <a:lnSpc>
                          <a:spcPts val="1098"/>
                        </a:lnSpc>
                        <a:spcBef>
                          <a:spcPts val="4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9265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400"/>
                    </a:p>
                    <a:p>
                      <a:pPr marL="60325" algn="l" rtl="0" eaLnBrk="0">
                        <a:lnSpc>
                          <a:spcPct val="106000"/>
                        </a:lnSpc>
                        <a:spcBef>
                          <a:spcPts val="4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粘结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强度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300"/>
                    </a:p>
                    <a:p>
                      <a:pPr marL="20320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标准状态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262"/>
                        </a:lnSpc>
                      </a:pPr>
                      <a:endParaRPr lang="Arial" altLang="Arial" sz="100"/>
                    </a:p>
                    <a:p>
                      <a:pPr marL="82550" algn="l" rtl="0" eaLnBrk="0">
                        <a:lnSpc>
                          <a:spcPct val="81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Pa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444500" algn="l" rtl="0" eaLnBrk="0">
                        <a:lnSpc>
                          <a:spcPts val="1113"/>
                        </a:lnSpc>
                        <a:spcBef>
                          <a:spcPts val="2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≥0.60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270"/>
                        </a:lnSpc>
                      </a:pPr>
                      <a:endParaRPr lang="Arial" altLang="Arial" sz="100"/>
                    </a:p>
                    <a:p>
                      <a:pPr marL="228600" algn="l" rtl="0" eaLnBrk="0">
                        <a:lnSpc>
                          <a:spcPct val="99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JG/T</a:t>
                      </a:r>
                      <a:r>
                        <a:rPr sz="9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157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300"/>
                    </a:p>
                    <a:p>
                      <a:pPr marL="5080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冻融循环(5次)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444500" algn="l" rtl="0" eaLnBrk="0">
                        <a:lnSpc>
                          <a:spcPts val="1161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≥0.40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300"/>
                    </a:p>
                    <a:p>
                      <a:pPr marL="447675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柔韧性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0" algn="l" rtl="0" eaLnBrk="0">
                        <a:lnSpc>
                          <a:spcPts val="1097"/>
                        </a:lnSpc>
                        <a:tabLst>
                          <a:tab pos="156210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171450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直径50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,无裂纹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196850" algn="l" rtl="0" eaLnBrk="0">
                        <a:lnSpc>
                          <a:spcPts val="1098"/>
                        </a:lnSpc>
                        <a:spcBef>
                          <a:spcPts val="2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1748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702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200"/>
                    </a:p>
                    <a:p>
                      <a:pPr marL="262890" indent="-56514" algn="l" rtl="0" eaLnBrk="0">
                        <a:lnSpc>
                          <a:spcPct val="105000"/>
                        </a:lnSpc>
                        <a:spcBef>
                          <a:spcPts val="2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低温贮存稳定性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(非粉状组分)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200"/>
                    </a:p>
                    <a:p>
                      <a:pPr marL="120650" algn="l" rtl="0" eaLnBrk="0">
                        <a:lnSpc>
                          <a:spcPts val="1207"/>
                        </a:lnSpc>
                        <a:tabLst>
                          <a:tab pos="156210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200"/>
                    </a:p>
                    <a:p>
                      <a:pPr marL="323850" indent="-209550" algn="l" rtl="0" eaLnBrk="0">
                        <a:lnSpc>
                          <a:spcPct val="10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-5℃冷冻4h无变化，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刮涂无困难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228600" algn="l" rtl="0" eaLnBrk="0">
                        <a:lnSpc>
                          <a:spcPct val="99000"/>
                        </a:lnSpc>
                        <a:spcBef>
                          <a:spcPts val="6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229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6" name="textbox 126"/>
          <p:cNvSpPr/>
          <p:nvPr/>
        </p:nvSpPr>
        <p:spPr>
          <a:xfrm>
            <a:off x="1847844" y="1003448"/>
            <a:ext cx="3772534" cy="1645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5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propylene)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制成，且不得使用回收再生材料；</a:t>
            </a:r>
            <a:endParaRPr lang="SimSun" altLang="SimSun" sz="1000"/>
          </a:p>
          <a:p>
            <a:pPr marL="12700" indent="273050" algn="l" rtl="0" eaLnBrk="0">
              <a:lnSpc>
                <a:spcPct val="130000"/>
              </a:lnSpc>
              <a:spcBef>
                <a:spcPts val="564"/>
              </a:spcBef>
            </a:pP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 钢制膨胀件和膨胀套管应采用不锈钢或经过表面防腐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处理的碳钢制造；当采用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电镀锌处理时，应符合《紧固件电镀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层》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/T5267.1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的规定。配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件的机械性能、尺寸、公差及粗糙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度应符合设计图纸并符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合现行相关国家标准的规定；</a:t>
            </a:r>
            <a:endParaRPr lang="SimSun" altLang="SimSun" sz="1000"/>
          </a:p>
          <a:p>
            <a:pPr marL="12700" indent="278765" algn="l" rtl="0" eaLnBrk="0">
              <a:lnSpc>
                <a:spcPct val="121000"/>
              </a:lnSpc>
              <a:spcBef>
                <a:spcPts val="496"/>
              </a:spcBef>
            </a:pP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000" kern="0" spc="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圆盘锚栓的圆盘公称直径不应小于60</a:t>
            </a:r>
            <a:r>
              <a:rPr sz="10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,  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膨胀套管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的公称直径不应小于8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000"/>
          </a:p>
          <a:p>
            <a:pPr marL="1049019" algn="l" rtl="0" eaLnBrk="0">
              <a:lnSpc>
                <a:spcPct val="96000"/>
              </a:lnSpc>
              <a:spcBef>
                <a:spcPts val="300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表4.2.6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锚栓的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主要性能指标</a:t>
            </a:r>
            <a:endParaRPr lang="SimHei" altLang="SimHei" sz="1000"/>
          </a:p>
        </p:txBody>
      </p:sp>
      <p:graphicFrame>
        <p:nvGraphicFramePr>
          <p:cNvPr id="128" name="table 128"/>
          <p:cNvGraphicFramePr>
            <a:graphicFrameLocks noGrp="1"/>
          </p:cNvGraphicFramePr>
          <p:nvPr/>
        </p:nvGraphicFramePr>
        <p:xfrm>
          <a:off x="6276999" y="4616484"/>
          <a:ext cx="3739515" cy="939164"/>
        </p:xfrm>
        <a:graphic>
          <a:graphicData uri="http://schemas.openxmlformats.org/drawingml/2006/table">
            <a:tbl>
              <a:tblPr/>
              <a:tblGrid>
                <a:gridCol w="1431925"/>
                <a:gridCol w="1625600"/>
                <a:gridCol w="681990"/>
              </a:tblGrid>
              <a:tr h="2184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535940" algn="l" rtl="0" eaLnBrk="0">
                        <a:lnSpc>
                          <a:spcPct val="100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570865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94614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56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78739" indent="31115" algn="l" rtl="0" eaLnBrk="0">
                        <a:lnSpc>
                          <a:spcPct val="103000"/>
                        </a:lnSpc>
                        <a:spcBef>
                          <a:spcPts val="3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柔性腻子复合上涂料层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后的耐水性(96h)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88264" indent="-63500" algn="l" rtl="0" eaLnBrk="0">
                        <a:lnSpc>
                          <a:spcPct val="101000"/>
                        </a:lnSpc>
                        <a:spcBef>
                          <a:spcPts val="3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无起泡、无起皱、无开裂、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 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掉粉、无脱落、无明显变色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571"/>
                        </a:lnSpc>
                      </a:pPr>
                      <a:endParaRPr lang="Arial" altLang="Arial" sz="100"/>
                    </a:p>
                    <a:p>
                      <a:pPr marL="94614" algn="l" rtl="0" eaLnBrk="0">
                        <a:lnSpc>
                          <a:spcPct val="99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229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1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200"/>
                    </a:p>
                    <a:p>
                      <a:pPr marL="78739" indent="31115" algn="l" rtl="0" eaLnBrk="0">
                        <a:lnSpc>
                          <a:spcPct val="108000"/>
                        </a:lnSpc>
                        <a:spcBef>
                          <a:spcPts val="2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柔性腻子复合上涂料层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后的耐冻融性(5次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marL="88264" indent="-63500" algn="l" rtl="0" eaLnBrk="0">
                        <a:lnSpc>
                          <a:spcPct val="105000"/>
                        </a:lnSpc>
                        <a:spcBef>
                          <a:spcPts val="2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无起泡、无起皱、无开裂、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 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掉粉、无脱落、无明显变色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30" name="table 130"/>
          <p:cNvGraphicFramePr>
            <a:graphicFrameLocks noGrp="1"/>
          </p:cNvGraphicFramePr>
          <p:nvPr/>
        </p:nvGraphicFramePr>
        <p:xfrm>
          <a:off x="6283304" y="6184868"/>
          <a:ext cx="3733164" cy="654050"/>
        </p:xfrm>
        <a:graphic>
          <a:graphicData uri="http://schemas.openxmlformats.org/drawingml/2006/table">
            <a:tbl>
              <a:tblPr/>
              <a:tblGrid>
                <a:gridCol w="1216025"/>
                <a:gridCol w="285750"/>
                <a:gridCol w="1510664"/>
                <a:gridCol w="720725"/>
              </a:tblGrid>
              <a:tr h="219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428625" algn="l" rtl="0" eaLnBrk="0">
                        <a:lnSpc>
                          <a:spcPct val="100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18415" algn="l" rtl="0" eaLnBrk="0">
                        <a:lnSpc>
                          <a:spcPct val="100000"/>
                        </a:lnSpc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514350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114935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307340" algn="l" rtl="0" eaLnBrk="0">
                        <a:lnSpc>
                          <a:spcPct val="99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容器中状态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0" algn="l" rtl="0" eaLnBrk="0">
                        <a:lnSpc>
                          <a:spcPts val="1093"/>
                        </a:lnSpc>
                        <a:tabLst>
                          <a:tab pos="156210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31750" algn="l" rtl="0" eaLnBrk="0">
                        <a:lnSpc>
                          <a:spcPct val="99000"/>
                        </a:lnSpc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搅拌后无结块，呈均匀状态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marL="114935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229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300"/>
                    </a:p>
                    <a:p>
                      <a:pPr marL="428625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施工性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0" algn="l" rtl="0" eaLnBrk="0">
                        <a:lnSpc>
                          <a:spcPts val="1093"/>
                        </a:lnSpc>
                        <a:tabLst>
                          <a:tab pos="156210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450215" algn="l" rtl="0" eaLnBrk="0">
                        <a:lnSpc>
                          <a:spcPct val="99000"/>
                        </a:lnSpc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刷涂无障碍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32" name="textbox 132"/>
          <p:cNvSpPr/>
          <p:nvPr/>
        </p:nvSpPr>
        <p:spPr>
          <a:xfrm>
            <a:off x="1847844" y="5831226"/>
            <a:ext cx="3790315" cy="591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435"/>
              </a:lnSpc>
            </a:pPr>
            <a:endParaRPr lang="Arial" altLang="Arial" sz="100"/>
          </a:p>
          <a:p>
            <a:pPr marL="12700" algn="l" rtl="0" eaLnBrk="0">
              <a:lnSpc>
                <a:spcPct val="124000"/>
              </a:lnSpc>
            </a:pPr>
            <a:r>
              <a:rPr sz="1000" b="1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4.2.7     </a:t>
            </a:r>
            <a:r>
              <a:rPr sz="1000" b="1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柔性耐水腻子性能应符合表4.2.7-</a:t>
            </a:r>
            <a:r>
              <a:rPr sz="10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1的要求。同时柔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性耐水腻子应与选用的涂料具有相容性，并应符合表4.2.7-2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的要求。</a:t>
            </a:r>
            <a:endParaRPr lang="SimSun" altLang="SimSun" sz="1000"/>
          </a:p>
        </p:txBody>
      </p:sp>
      <p:sp>
        <p:nvSpPr>
          <p:cNvPr id="134" name="textbox 134"/>
          <p:cNvSpPr/>
          <p:nvPr/>
        </p:nvSpPr>
        <p:spPr>
          <a:xfrm>
            <a:off x="6275596" y="5729201"/>
            <a:ext cx="2849245" cy="393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2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0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4.2.8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弹性底涂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的性能应符合表4.2.8的要求</a:t>
            </a:r>
            <a:endParaRPr lang="SimSun" altLang="SimSun" sz="1000"/>
          </a:p>
          <a:p>
            <a:pPr algn="l" rtl="0" eaLnBrk="0">
              <a:lnSpc>
                <a:spcPct val="101000"/>
              </a:lnSpc>
            </a:pPr>
            <a:endParaRPr lang="Arial" altLang="Arial" sz="500"/>
          </a:p>
          <a:p>
            <a:pPr marL="1016000" algn="l" rtl="0" eaLnBrk="0">
              <a:lnSpc>
                <a:spcPct val="96000"/>
              </a:lnSpc>
              <a:spcBef>
                <a:spcPts val="1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表4.2.8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弹性底涂的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性能指标</a:t>
            </a:r>
            <a:endParaRPr lang="SimHei" altLang="SimHei" sz="1000"/>
          </a:p>
        </p:txBody>
      </p:sp>
      <p:sp>
        <p:nvSpPr>
          <p:cNvPr id="136" name="textbox 136"/>
          <p:cNvSpPr/>
          <p:nvPr/>
        </p:nvSpPr>
        <p:spPr>
          <a:xfrm>
            <a:off x="1987524" y="7068961"/>
            <a:ext cx="7894319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051"/>
              </a:lnSpc>
            </a:pPr>
            <a:r>
              <a:rPr sz="1200" kern="0" spc="-30" baseline="1658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12</a:t>
            </a:r>
            <a:r>
              <a:rPr sz="7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                                                                                                      </a:t>
            </a:r>
            <a:r>
              <a:rPr sz="1200" kern="0" spc="-30" baseline="-511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13</a:t>
            </a:r>
            <a:endParaRPr lang="SimSun" altLang="SimSun" sz="1200" baseline="-5114"/>
          </a:p>
        </p:txBody>
      </p:sp>
      <p:sp>
        <p:nvSpPr>
          <p:cNvPr id="138" name="textbox 138"/>
          <p:cNvSpPr/>
          <p:nvPr/>
        </p:nvSpPr>
        <p:spPr>
          <a:xfrm>
            <a:off x="6859857" y="4380689"/>
            <a:ext cx="2571114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0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表4.2.7-2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柔性耐水腻子与涂料层</a:t>
            </a:r>
            <a:r>
              <a:rPr sz="10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的相容性</a:t>
            </a:r>
            <a:endParaRPr lang="SimHei" altLang="SimHei" sz="1000"/>
          </a:p>
        </p:txBody>
      </p:sp>
      <p:sp>
        <p:nvSpPr>
          <p:cNvPr id="140" name="textbox 140"/>
          <p:cNvSpPr/>
          <p:nvPr/>
        </p:nvSpPr>
        <p:spPr>
          <a:xfrm>
            <a:off x="7043994" y="1053770"/>
            <a:ext cx="2183764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5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表4.2.7-1</a:t>
            </a:r>
            <a:r>
              <a:rPr sz="1000" kern="0" spc="5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柔性耐水腻子的性能指标</a:t>
            </a:r>
            <a:endParaRPr lang="SimHei" altLang="SimHei" sz="10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42" name="table 142"/>
          <p:cNvGraphicFramePr>
            <a:graphicFrameLocks noGrp="1"/>
          </p:cNvGraphicFramePr>
          <p:nvPr/>
        </p:nvGraphicFramePr>
        <p:xfrm>
          <a:off x="6391244" y="3276574"/>
          <a:ext cx="3733164" cy="3492500"/>
        </p:xfrm>
        <a:graphic>
          <a:graphicData uri="http://schemas.openxmlformats.org/drawingml/2006/table">
            <a:tbl>
              <a:tblPr/>
              <a:tblGrid>
                <a:gridCol w="498475"/>
                <a:gridCol w="571500"/>
                <a:gridCol w="425450"/>
                <a:gridCol w="1447800"/>
                <a:gridCol w="789940"/>
              </a:tblGrid>
              <a:tr h="21272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352425" algn="l" rtl="0" eaLnBrk="0">
                        <a:lnSpc>
                          <a:spcPct val="100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88264" algn="l" rtl="0" eaLnBrk="0">
                        <a:lnSpc>
                          <a:spcPct val="100000"/>
                        </a:lnSpc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482600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152400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352425" algn="l" rtl="0" eaLnBrk="0">
                        <a:lnSpc>
                          <a:spcPct val="100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外</a:t>
                      </a: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329"/>
                        </a:lnSpc>
                      </a:pPr>
                      <a:endParaRPr lang="Arial" altLang="Arial" sz="100"/>
                    </a:p>
                    <a:p>
                      <a:pPr marL="151764" algn="l" rtl="0" eaLnBrk="0">
                        <a:lnSpc>
                          <a:spcPts val="567"/>
                        </a:lnSpc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—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177800" algn="l" rtl="0" eaLnBrk="0">
                        <a:lnSpc>
                          <a:spcPct val="100000"/>
                        </a:lnSpc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无破损、起泡、裂纹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55600" algn="l" rtl="0" eaLnBrk="0">
                        <a:lnSpc>
                          <a:spcPts val="1152"/>
                        </a:lnSpc>
                        <a:tabLst>
                          <a:tab pos="429259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174625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单位面积质量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200"/>
                    </a:p>
                    <a:p>
                      <a:pPr marL="31750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kg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/m²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marL="628650" algn="l" rtl="0" eaLnBrk="0">
                        <a:lnSpc>
                          <a:spcPts val="1154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120650" algn="l" rtl="0" eaLnBrk="0">
                        <a:lnSpc>
                          <a:spcPts val="1098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4100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352425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吸水率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177800" algn="l" rtl="0" eaLnBrk="0">
                        <a:lnSpc>
                          <a:spcPts val="1165"/>
                        </a:lnSpc>
                        <a:spcBef>
                          <a:spcPts val="4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marL="628650" algn="l" rtl="0" eaLnBrk="0">
                        <a:lnSpc>
                          <a:spcPts val="1154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≤8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15240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900" kern="0" spc="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311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18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012"/>
                        </a:lnSpc>
                      </a:pPr>
                      <a:endParaRPr lang="Arial" altLang="Arial" sz="100"/>
                    </a:p>
                    <a:p>
                      <a:pPr marL="352425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耐碱性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151764" algn="l" rtl="0" eaLnBrk="0">
                        <a:lnSpc>
                          <a:spcPts val="1207"/>
                        </a:lnSpc>
                        <a:spcBef>
                          <a:spcPts val="4"/>
                        </a:spcBef>
                        <a:tabLst>
                          <a:tab pos="269240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60507"/>
                        </a:lnSpc>
                      </a:pPr>
                      <a:endParaRPr lang="Arial" altLang="Arial" sz="100"/>
                    </a:p>
                    <a:p>
                      <a:pPr marL="208915" indent="-120650" algn="l" rtl="0" eaLnBrk="0">
                        <a:lnSpc>
                          <a:spcPct val="106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48h,表面无开裂、剥落，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与未浸泡部分相比，</a:t>
                      </a:r>
                      <a:endParaRPr lang="SimSun" altLang="SimSun" sz="900"/>
                    </a:p>
                    <a:p>
                      <a:pPr marL="240665" algn="l" rtl="0" eaLnBrk="0">
                        <a:lnSpc>
                          <a:spcPct val="89000"/>
                        </a:lnSpc>
                        <a:spcBef>
                          <a:spcPts val="27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允许颜色轻微变化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marL="120650" algn="l" rtl="0" eaLnBrk="0">
                        <a:lnSpc>
                          <a:spcPts val="1098"/>
                        </a:lnSpc>
                        <a:spcBef>
                          <a:spcPts val="5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9265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115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295275" algn="l" rtl="0" eaLnBrk="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耐温变性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200"/>
                    </a:p>
                    <a:p>
                      <a:pPr marL="171450" algn="l" rtl="0" eaLnBrk="0">
                        <a:lnSpc>
                          <a:spcPts val="1207"/>
                        </a:lnSpc>
                        <a:spcBef>
                          <a:spcPts val="1"/>
                        </a:spcBef>
                        <a:tabLst>
                          <a:tab pos="245109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4000"/>
                        </a:lnSpc>
                      </a:pPr>
                      <a:endParaRPr lang="Arial" altLang="Arial" sz="100"/>
                    </a:p>
                    <a:p>
                      <a:pPr marL="240665" indent="-94614" algn="l" rtl="0" eaLnBrk="0">
                        <a:lnSpc>
                          <a:spcPct val="102000"/>
                        </a:lnSpc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5次循环试样无开裂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、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剥落，无明显变色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177164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900" kern="0" spc="2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8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600"/>
                    </a:p>
                    <a:p>
                      <a:pPr marL="352425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柔韧性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200"/>
                    </a:p>
                    <a:p>
                      <a:pPr marL="171450" algn="l" rtl="0" eaLnBrk="0">
                        <a:lnSpc>
                          <a:spcPts val="1207"/>
                        </a:lnSpc>
                        <a:spcBef>
                          <a:spcPts val="1"/>
                        </a:spcBef>
                        <a:tabLst>
                          <a:tab pos="245109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600"/>
                    </a:p>
                    <a:p>
                      <a:pPr marL="539750" algn="l" rtl="0" eaLnBrk="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无裂纹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68519"/>
                        </a:lnSpc>
                      </a:pPr>
                      <a:endParaRPr lang="Arial" altLang="Arial" sz="100"/>
                    </a:p>
                    <a:p>
                      <a:pPr marL="88264" indent="-31750" algn="l" rtl="0" eaLnBrk="0">
                        <a:lnSpc>
                          <a:spcPct val="105000"/>
                        </a:lnSpc>
                      </a:pPr>
                      <a:r>
                        <a:rPr sz="900" kern="0" spc="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直径200mm </a:t>
                      </a: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的圆柱弯曲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300"/>
                    </a:p>
                    <a:p>
                      <a:pPr marL="295275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耐沾污性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300"/>
                    </a:p>
                    <a:p>
                      <a:pPr marL="151764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marL="628650" algn="l" rtl="0" eaLnBrk="0">
                        <a:lnSpc>
                          <a:spcPts val="1126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≤1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120650" algn="l" rtl="0" eaLnBrk="0">
                        <a:lnSpc>
                          <a:spcPts val="1098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9780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0"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marL="66039" algn="l" rtl="0" eaLnBrk="0">
                        <a:lnSpc>
                          <a:spcPct val="103000"/>
                        </a:lnSpc>
                        <a:spcBef>
                          <a:spcPts val="2"/>
                        </a:spcBef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耐人工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老化性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marL="44450" algn="l" rtl="0" eaLnBrk="0">
                        <a:lnSpc>
                          <a:spcPct val="100000"/>
                        </a:lnSpc>
                      </a:pP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老化时间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400"/>
                    </a:p>
                    <a:p>
                      <a:pPr marL="177800" algn="l" rtl="0" eaLnBrk="0">
                        <a:lnSpc>
                          <a:spcPts val="1165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h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400"/>
                    </a:p>
                    <a:p>
                      <a:pPr marL="571500" algn="l" rtl="0" eaLnBrk="0">
                        <a:lnSpc>
                          <a:spcPts val="1165"/>
                        </a:lnSpc>
                        <a:spcBef>
                          <a:spcPts val="1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&gt;1500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1000"/>
                    </a:p>
                    <a:p>
                      <a:pPr marL="120650" algn="l" rtl="0" eaLnBrk="0">
                        <a:lnSpc>
                          <a:spcPts val="1098"/>
                        </a:lnSpc>
                        <a:spcBef>
                          <a:spcPts val="3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1865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16510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外观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71450" algn="l" rtl="0" eaLnBrk="0">
                        <a:lnSpc>
                          <a:spcPts val="1153"/>
                        </a:lnSpc>
                        <a:tabLst>
                          <a:tab pos="245109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36195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无开裂、剥落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16510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粉化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300"/>
                    </a:p>
                    <a:p>
                      <a:pPr marL="151764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marL="628650" algn="l" rtl="0" eaLnBrk="0">
                        <a:lnSpc>
                          <a:spcPts val="1126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≤1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marL="165100" algn="l" rtl="0" eaLnBrk="0">
                        <a:lnSpc>
                          <a:spcPct val="100000"/>
                        </a:lnSpc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变色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300"/>
                    </a:p>
                    <a:p>
                      <a:pPr marL="151764" algn="l" rtl="0" eaLnBrk="0">
                        <a:lnSpc>
                          <a:spcPct val="100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400"/>
                    </a:p>
                    <a:p>
                      <a:pPr marL="628650" algn="l" rtl="0" eaLnBrk="0">
                        <a:lnSpc>
                          <a:spcPts val="1154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≤2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1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110489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水蒸气湿流密度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8659"/>
                        </a:lnSpc>
                      </a:pPr>
                      <a:endParaRPr lang="Arial" altLang="Arial" sz="100"/>
                    </a:p>
                    <a:p>
                      <a:pPr marL="88264" algn="l" rtl="0" eaLnBrk="0">
                        <a:lnSpc>
                          <a:spcPct val="88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g/(m</a:t>
                      </a:r>
                      <a:endParaRPr lang="SimSun" altLang="SimSun" sz="900"/>
                    </a:p>
                    <a:p>
                      <a:pPr marL="88264" algn="l" rtl="0" eaLnBrk="0">
                        <a:lnSpc>
                          <a:spcPts val="1193"/>
                        </a:lnSpc>
                      </a:pPr>
                      <a:r>
                        <a:rPr sz="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·h)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571500" algn="l" rtl="0" eaLnBrk="0">
                        <a:lnSpc>
                          <a:spcPts val="1168"/>
                        </a:lnSpc>
                        <a:spcBef>
                          <a:spcPts val="7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&gt;0.85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500"/>
                    </a:p>
                    <a:p>
                      <a:pPr marL="88900" algn="l" rtl="0" eaLnBrk="0">
                        <a:lnSpc>
                          <a:spcPts val="1098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9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17146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272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295275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燃烧性能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77800" algn="l" rtl="0" eaLnBrk="0">
                        <a:lnSpc>
                          <a:spcPts val="1090"/>
                        </a:lnSpc>
                        <a:tabLst>
                          <a:tab pos="238759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300"/>
                    </a:p>
                    <a:p>
                      <a:pPr marL="59690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</a:t>
                      </a:r>
                      <a:r>
                        <a:rPr sz="900" kern="0" spc="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500"/>
                    </a:p>
                    <a:p>
                      <a:pPr marL="177164" algn="l" rtl="0" eaLnBrk="0">
                        <a:lnSpc>
                          <a:spcPct val="82000"/>
                        </a:lnSpc>
                        <a:spcBef>
                          <a:spcPts val="6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8624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44" name="table 144"/>
          <p:cNvGraphicFramePr>
            <a:graphicFrameLocks noGrp="1"/>
          </p:cNvGraphicFramePr>
          <p:nvPr/>
        </p:nvGraphicFramePr>
        <p:xfrm>
          <a:off x="2073248" y="5041894"/>
          <a:ext cx="3740150" cy="1803400"/>
        </p:xfrm>
        <a:graphic>
          <a:graphicData uri="http://schemas.openxmlformats.org/drawingml/2006/table">
            <a:tbl>
              <a:tblPr/>
              <a:tblGrid>
                <a:gridCol w="434975"/>
                <a:gridCol w="476250"/>
                <a:gridCol w="755650"/>
                <a:gridCol w="355600"/>
                <a:gridCol w="1073150"/>
                <a:gridCol w="644525"/>
              </a:tblGrid>
              <a:tr h="219075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650875" algn="l" rtl="0" eaLnBrk="0">
                        <a:lnSpc>
                          <a:spcPct val="100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56514" algn="l" rtl="0" eaLnBrk="0">
                        <a:lnSpc>
                          <a:spcPct val="100000"/>
                        </a:lnSpc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291465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76200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200"/>
                    </a:p>
                    <a:p>
                      <a:pPr marL="16192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可操作时间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400"/>
                    </a:p>
                    <a:p>
                      <a:pPr marL="222250" algn="l" rtl="0" eaLnBrk="0">
                        <a:lnSpc>
                          <a:spcPct val="82000"/>
                        </a:lnSpc>
                        <a:spcBef>
                          <a:spcPts val="2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30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min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0" algn="l" rtl="0" eaLnBrk="0">
                        <a:lnSpc>
                          <a:spcPts val="1074"/>
                        </a:lnSpc>
                        <a:tabLst>
                          <a:tab pos="231140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200"/>
                    </a:p>
                    <a:p>
                      <a:pPr marL="23495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刮涂无障碍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8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259"/>
                        </a:lnSpc>
                      </a:pPr>
                      <a:endParaRPr lang="Arial" altLang="Arial" sz="100"/>
                    </a:p>
                    <a:p>
                      <a:pPr marL="44450" algn="l" rtl="0" eaLnBrk="0">
                        <a:lnSpc>
                          <a:spcPct val="99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JC/T</a:t>
                      </a:r>
                      <a:r>
                        <a:rPr sz="900" kern="0" spc="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1024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3200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200"/>
                    </a:p>
                    <a:p>
                      <a:pPr marL="409575" algn="l" rtl="0" eaLnBrk="0">
                        <a:lnSpc>
                          <a:spcPct val="99000"/>
                        </a:lnSpc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初期干燥抗裂性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9700" algn="l" rtl="0" eaLnBrk="0">
                        <a:lnSpc>
                          <a:spcPts val="1071"/>
                        </a:lnSpc>
                        <a:tabLst>
                          <a:tab pos="207009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354965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无裂纹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685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3429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吸水量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400"/>
                    </a:p>
                    <a:p>
                      <a:pPr marL="463550" algn="l" rtl="0" eaLnBrk="0">
                        <a:lnSpc>
                          <a:spcPct val="82000"/>
                        </a:lnSpc>
                        <a:spcBef>
                          <a:spcPts val="4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30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min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marL="145414" algn="l" rtl="0" eaLnBrk="0">
                        <a:lnSpc>
                          <a:spcPts val="666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381000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≤2.0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68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400"/>
                    </a:p>
                    <a:p>
                      <a:pPr marL="431800" algn="l" rtl="0" eaLnBrk="0">
                        <a:lnSpc>
                          <a:spcPct val="82000"/>
                        </a:lnSpc>
                        <a:spcBef>
                          <a:spcPts val="4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240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min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381000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≤5.0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6850"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marL="98425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强度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200"/>
                    </a:p>
                    <a:p>
                      <a:pPr marL="37401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抗折强度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marL="82550" algn="l" rtl="0" eaLnBrk="0">
                        <a:lnSpc>
                          <a:spcPct val="81000"/>
                        </a:lnSpc>
                        <a:spcBef>
                          <a:spcPts val="1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354965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≥2.50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68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200"/>
                    </a:p>
                    <a:p>
                      <a:pPr marL="37401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抗压强度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354965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≥4.50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32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200"/>
                    </a:p>
                    <a:p>
                      <a:pPr marL="19050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拉伸粘结原强度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354965" algn="l" rtl="0" eaLnBrk="0">
                        <a:lnSpc>
                          <a:spcPts val="1118"/>
                        </a:lnSpc>
                        <a:spcBef>
                          <a:spcPts val="3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≥0.50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02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200"/>
                    </a:p>
                    <a:p>
                      <a:pPr marL="132714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老化循环拉伸粘结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354965" algn="l" rtl="0" eaLnBrk="0">
                        <a:lnSpc>
                          <a:spcPts val="1093"/>
                        </a:lnSpc>
                        <a:spcBef>
                          <a:spcPts val="3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≥0.50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46" name="table 146"/>
          <p:cNvGraphicFramePr>
            <a:graphicFrameLocks noGrp="1"/>
          </p:cNvGraphicFramePr>
          <p:nvPr/>
        </p:nvGraphicFramePr>
        <p:xfrm>
          <a:off x="6384938" y="996978"/>
          <a:ext cx="3733164" cy="1517015"/>
        </p:xfrm>
        <a:graphic>
          <a:graphicData uri="http://schemas.openxmlformats.org/drawingml/2006/table">
            <a:tbl>
              <a:tblPr/>
              <a:tblGrid>
                <a:gridCol w="1641475"/>
                <a:gridCol w="355600"/>
                <a:gridCol w="1085214"/>
                <a:gridCol w="650875"/>
              </a:tblGrid>
              <a:tr h="2184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638175" algn="l" rtl="0" eaLnBrk="0">
                        <a:lnSpc>
                          <a:spcPct val="100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56514" algn="l" rtl="0" eaLnBrk="0">
                        <a:lnSpc>
                          <a:spcPct val="100000"/>
                        </a:lnSpc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298450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82550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300"/>
                    </a:p>
                    <a:p>
                      <a:pPr marL="638175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抗泛碱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5414" algn="l" rtl="0" eaLnBrk="0">
                        <a:lnSpc>
                          <a:spcPts val="1144"/>
                        </a:lnSpc>
                        <a:tabLst>
                          <a:tab pos="207009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无可见泛碱、不掉粉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218440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耐沾污性(白色或浅色)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200"/>
                    </a:p>
                    <a:p>
                      <a:pPr marL="12064" indent="43815" algn="l" rtl="0" eaLnBrk="0">
                        <a:lnSpc>
                          <a:spcPct val="103000"/>
                        </a:lnSpc>
                        <a:spcBef>
                          <a:spcPts val="2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立体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状，级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700"/>
                    </a:p>
                    <a:p>
                      <a:pPr marL="387350" algn="l" rtl="0" eaLnBrk="0">
                        <a:lnSpc>
                          <a:spcPts val="1154"/>
                        </a:lnSpc>
                        <a:spcBef>
                          <a:spcPts val="4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≤2.0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300"/>
                    </a:p>
                    <a:p>
                      <a:pPr marL="428625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耐候性(1000h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300"/>
                    </a:p>
                    <a:p>
                      <a:pPr marL="113664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300"/>
                    </a:p>
                    <a:p>
                      <a:pPr marL="450850" algn="l" rtl="0" eaLnBrk="0">
                        <a:lnSpc>
                          <a:spcPts val="1154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≤1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317"/>
                        </a:lnSpc>
                      </a:pPr>
                      <a:endParaRPr lang="Arial" altLang="Arial" sz="100"/>
                    </a:p>
                    <a:p>
                      <a:pPr marL="638175" algn="l" rtl="0" eaLnBrk="0">
                        <a:lnSpc>
                          <a:spcPct val="99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柔韧性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marL="113664" algn="l" rtl="0" eaLnBrk="0">
                        <a:lnSpc>
                          <a:spcPts val="567"/>
                        </a:lnSpc>
                        <a:spcBef>
                          <a:spcPts val="7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—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200"/>
                    </a:p>
                    <a:p>
                      <a:pPr marL="56514" indent="-50800" algn="l" rtl="0" eaLnBrk="0">
                        <a:lnSpc>
                          <a:spcPct val="101000"/>
                        </a:lnSpc>
                        <a:spcBef>
                          <a:spcPts val="2"/>
                        </a:spcBef>
                      </a:pPr>
                      <a:r>
                        <a:rPr sz="900" kern="0" spc="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直径100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r>
                        <a:rPr sz="900" kern="0" spc="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的圆柱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弯曲，试样无裂纹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82550" algn="l" rtl="0" eaLnBrk="0">
                        <a:lnSpc>
                          <a:spcPct val="99000"/>
                        </a:lnSpc>
                        <a:spcBef>
                          <a:spcPts val="6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900" kern="0" spc="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311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58039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燃烧性能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300"/>
                    </a:p>
                    <a:p>
                      <a:pPr marL="596265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08585" algn="l" rtl="0" eaLnBrk="0">
                        <a:lnSpc>
                          <a:spcPct val="82000"/>
                        </a:lnSpc>
                        <a:spcBef>
                          <a:spcPts val="5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8624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48" name="table 148"/>
          <p:cNvGraphicFramePr>
            <a:graphicFrameLocks noGrp="1"/>
          </p:cNvGraphicFramePr>
          <p:nvPr/>
        </p:nvGraphicFramePr>
        <p:xfrm>
          <a:off x="2117706" y="1085843"/>
          <a:ext cx="3740150" cy="1079500"/>
        </p:xfrm>
        <a:graphic>
          <a:graphicData uri="http://schemas.openxmlformats.org/drawingml/2006/table">
            <a:tbl>
              <a:tblPr/>
              <a:tblGrid>
                <a:gridCol w="612775"/>
                <a:gridCol w="615950"/>
                <a:gridCol w="285750"/>
                <a:gridCol w="1504950"/>
                <a:gridCol w="720725"/>
              </a:tblGrid>
              <a:tr h="21272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42227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   目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1270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49466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100964" algn="l" rtl="0" eaLnBrk="0">
                        <a:lnSpc>
                          <a:spcPct val="95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41275" algn="l" rtl="0" eaLnBrk="0">
                        <a:lnSpc>
                          <a:spcPct val="94000"/>
                        </a:lnSpc>
                        <a:spcBef>
                          <a:spcPts val="7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干燥时间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50800" algn="l" rtl="0" eaLnBrk="0">
                        <a:lnSpc>
                          <a:spcPct val="94000"/>
                        </a:lnSpc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表干时间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0795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h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65405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0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≤4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121"/>
                        </a:lnSpc>
                      </a:pPr>
                      <a:endParaRPr lang="Arial" altLang="Arial" sz="100"/>
                    </a:p>
                    <a:p>
                      <a:pPr marL="38100" algn="l" rtl="0" eaLnBrk="0">
                        <a:lnSpc>
                          <a:spcPct val="97000"/>
                        </a:lnSpc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10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16777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5080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实干时间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0795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h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65405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0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≤8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29464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断裂伸长率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0795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58991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≥100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0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29464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表面憎水率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0795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62230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≥98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3810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10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10299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50" name="textbox 150"/>
          <p:cNvSpPr/>
          <p:nvPr/>
        </p:nvSpPr>
        <p:spPr>
          <a:xfrm>
            <a:off x="2076441" y="2255973"/>
            <a:ext cx="3819525" cy="10261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391"/>
              </a:lnSpc>
            </a:pPr>
            <a:endParaRPr lang="Arial" altLang="Arial" sz="100"/>
          </a:p>
          <a:p>
            <a:pPr marL="12700" indent="1905" algn="l" rtl="0" eaLnBrk="0">
              <a:lnSpc>
                <a:spcPct val="114000"/>
              </a:lnSpc>
            </a:pPr>
            <a:r>
              <a:rPr sz="10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4.2.9</a:t>
            </a:r>
            <a:r>
              <a:rPr sz="1000" kern="0" spc="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饰面材料应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与保温板建筑保温系统相容，性能指标应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符合下列规定：</a:t>
            </a:r>
            <a:endParaRPr lang="SimSun" altLang="SimSun" sz="1000"/>
          </a:p>
          <a:p>
            <a:pPr marL="12700" indent="298450" algn="l" rtl="0" eaLnBrk="0">
              <a:lnSpc>
                <a:spcPct val="120000"/>
              </a:lnSpc>
              <a:spcBef>
                <a:spcPts val="671"/>
              </a:spcBef>
            </a:pP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000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涂料性能指标应符合建筑外墙涂料相关标准的规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定，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宜选用水性涂料。抗裂性能应符合表4.2.9-1的规定；</a:t>
            </a:r>
            <a:endParaRPr lang="SimSun" altLang="SimSun" sz="1000"/>
          </a:p>
          <a:p>
            <a:pPr algn="l" rtl="0" eaLnBrk="0">
              <a:lnSpc>
                <a:spcPct val="107000"/>
              </a:lnSpc>
            </a:pPr>
            <a:endParaRPr lang="Arial" altLang="Arial" sz="300"/>
          </a:p>
          <a:p>
            <a:pPr marL="534669" algn="l" rtl="0" eaLnBrk="0">
              <a:lnSpc>
                <a:spcPct val="100000"/>
              </a:lnSpc>
              <a:spcBef>
                <a:spcPts val="2"/>
              </a:spcBef>
            </a:pP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表4.2.9-1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外墙外保温饰面涂料抗裂性能指标</a:t>
            </a:r>
            <a:endParaRPr lang="SimHei" altLang="SimHei" sz="1000"/>
          </a:p>
        </p:txBody>
      </p:sp>
      <p:graphicFrame>
        <p:nvGraphicFramePr>
          <p:cNvPr id="152" name="table 152"/>
          <p:cNvGraphicFramePr>
            <a:graphicFrameLocks noGrp="1"/>
          </p:cNvGraphicFramePr>
          <p:nvPr/>
        </p:nvGraphicFramePr>
        <p:xfrm>
          <a:off x="2092378" y="3333748"/>
          <a:ext cx="3739514" cy="970915"/>
        </p:xfrm>
        <a:graphic>
          <a:graphicData uri="http://schemas.openxmlformats.org/drawingml/2006/table">
            <a:tbl>
              <a:tblPr/>
              <a:tblGrid>
                <a:gridCol w="1513839"/>
                <a:gridCol w="1504950"/>
                <a:gridCol w="720725"/>
              </a:tblGrid>
              <a:tr h="212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56769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   目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49530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101600" algn="l" rtl="0" eaLnBrk="0">
                        <a:lnSpc>
                          <a:spcPct val="95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44069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平涂用涂料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24130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断裂伸长率≥150%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143"/>
                        </a:lnSpc>
                      </a:pPr>
                      <a:endParaRPr lang="Arial" altLang="Arial" sz="100"/>
                    </a:p>
                    <a:p>
                      <a:pPr marL="38100" algn="l" rtl="0" eaLnBrk="0">
                        <a:lnSpc>
                          <a:spcPct val="97000"/>
                        </a:lnSpc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10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16777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2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186689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连续性复层建筑涂料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5080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主涂层断裂伸长率≥100%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7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"/>
                    </a:p>
                    <a:p>
                      <a:pPr marL="31369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浮雕类非连续性</a:t>
                      </a:r>
                      <a:endParaRPr lang="SimSun" altLang="SimSun" sz="1000"/>
                    </a:p>
                    <a:p>
                      <a:pPr marL="377190" algn="l" rtl="0" eaLnBrk="0">
                        <a:lnSpc>
                          <a:spcPct val="90000"/>
                        </a:lnSpc>
                        <a:spcBef>
                          <a:spcPts val="163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复层建筑涂料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200"/>
                    </a:p>
                    <a:p>
                      <a:pPr marL="304800" algn="l" rtl="0" eaLnBrk="0">
                        <a:lnSpc>
                          <a:spcPct val="83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主涂层初期干燥</a:t>
                      </a:r>
                      <a:endParaRPr lang="SimSun" altLang="SimSun" sz="1000"/>
                    </a:p>
                    <a:p>
                      <a:pPr marL="304800" algn="l" rtl="0" eaLnBrk="0">
                        <a:lnSpc>
                          <a:spcPts val="1284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抗裂性满足要求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54" name="textbox 154"/>
          <p:cNvSpPr/>
          <p:nvPr/>
        </p:nvSpPr>
        <p:spPr>
          <a:xfrm>
            <a:off x="6381719" y="2611044"/>
            <a:ext cx="3788409" cy="6083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95"/>
              </a:lnSpc>
            </a:pPr>
            <a:endParaRPr lang="Arial" altLang="Arial" sz="100"/>
          </a:p>
          <a:p>
            <a:pPr marL="260350" algn="l" rtl="0" eaLnBrk="0">
              <a:lnSpc>
                <a:spcPct val="98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  柔性面砖性能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应符合《柔性饰面砖》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JG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/T311   的规定，</a:t>
            </a:r>
            <a:endParaRPr lang="SimSun" altLang="SimSun" sz="1000"/>
          </a:p>
          <a:p>
            <a:pPr marL="12700" algn="l" rtl="0" eaLnBrk="0">
              <a:lnSpc>
                <a:spcPct val="99000"/>
              </a:lnSpc>
              <a:spcBef>
                <a:spcPts val="677"/>
              </a:spcBef>
            </a:pP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其性能指标应符合表4.2.9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-3的要求；</a:t>
            </a:r>
            <a:endParaRPr lang="SimSun" altLang="SimSun" sz="1000"/>
          </a:p>
          <a:p>
            <a:pPr algn="l" rtl="0" eaLnBrk="0">
              <a:lnSpc>
                <a:spcPct val="143000"/>
              </a:lnSpc>
            </a:pPr>
            <a:endParaRPr lang="Arial" altLang="Arial" sz="200"/>
          </a:p>
          <a:p>
            <a:pPr marL="909955" algn="l" rtl="0" eaLnBrk="0">
              <a:lnSpc>
                <a:spcPct val="100000"/>
              </a:lnSpc>
              <a:spcBef>
                <a:spcPts val="2"/>
              </a:spcBef>
            </a:pP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表4.2.9-3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柔性饰面砖性能指标</a:t>
            </a:r>
            <a:endParaRPr lang="SimHei" altLang="SimHei" sz="1000"/>
          </a:p>
        </p:txBody>
      </p:sp>
      <p:sp>
        <p:nvSpPr>
          <p:cNvPr id="156" name="textbox 156"/>
          <p:cNvSpPr/>
          <p:nvPr/>
        </p:nvSpPr>
        <p:spPr>
          <a:xfrm>
            <a:off x="2076441" y="4408128"/>
            <a:ext cx="3740150" cy="5886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96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 装饰砂浆性能应满足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JC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/T1024  规定，其指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标应符合</a:t>
            </a:r>
            <a:endParaRPr lang="SimSun" altLang="SimSun" sz="1000"/>
          </a:p>
          <a:p>
            <a:pPr marL="12700" algn="l" rtl="0" eaLnBrk="0">
              <a:lnSpc>
                <a:spcPct val="100000"/>
              </a:lnSpc>
              <a:spcBef>
                <a:spcPts val="382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表4</a:t>
            </a:r>
            <a:r>
              <a:rPr sz="10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10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.9-</a:t>
            </a:r>
            <a:r>
              <a:rPr sz="10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的要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求；</a:t>
            </a:r>
            <a:endParaRPr lang="SimSun" altLang="SimSun" sz="1000"/>
          </a:p>
          <a:p>
            <a:pPr algn="l" rtl="0" eaLnBrk="0">
              <a:lnSpc>
                <a:spcPct val="130000"/>
              </a:lnSpc>
            </a:pPr>
            <a:endParaRPr lang="Arial" altLang="Arial" sz="300"/>
          </a:p>
          <a:p>
            <a:pPr marL="972819" algn="l" rtl="0" eaLnBrk="0">
              <a:lnSpc>
                <a:spcPct val="100000"/>
              </a:lnSpc>
              <a:spcBef>
                <a:spcPts val="3"/>
              </a:spcBef>
            </a:pP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表4.2.9-2</a:t>
            </a:r>
            <a:r>
              <a:rPr sz="1000" kern="0" spc="4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装饰砂浆性能指标</a:t>
            </a:r>
            <a:endParaRPr lang="SimHei" altLang="SimHei" sz="1000"/>
          </a:p>
        </p:txBody>
      </p:sp>
      <p:sp>
        <p:nvSpPr>
          <p:cNvPr id="158" name="textbox 158"/>
          <p:cNvSpPr/>
          <p:nvPr/>
        </p:nvSpPr>
        <p:spPr>
          <a:xfrm>
            <a:off x="9893269" y="7041674"/>
            <a:ext cx="110489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65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7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15</a:t>
            </a:r>
            <a:endParaRPr lang="SimSun" altLang="SimSun" sz="700"/>
          </a:p>
        </p:txBody>
      </p:sp>
      <p:sp>
        <p:nvSpPr>
          <p:cNvPr id="160" name="textbox 160"/>
          <p:cNvSpPr/>
          <p:nvPr/>
        </p:nvSpPr>
        <p:spPr>
          <a:xfrm>
            <a:off x="2152639" y="7098849"/>
            <a:ext cx="110489" cy="11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3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7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14</a:t>
            </a:r>
            <a:endParaRPr lang="SimSun" altLang="SimSun" sz="7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textbox 162"/>
          <p:cNvSpPr/>
          <p:nvPr/>
        </p:nvSpPr>
        <p:spPr>
          <a:xfrm>
            <a:off x="6343672" y="2300679"/>
            <a:ext cx="3783965" cy="44773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2360"/>
              </a:lnSpc>
            </a:pPr>
            <a:endParaRPr lang="Arial" altLang="Arial" sz="100"/>
          </a:p>
          <a:p>
            <a:pPr marL="12700" indent="1905" algn="l" rtl="0" eaLnBrk="0">
              <a:lnSpc>
                <a:spcPct val="121000"/>
              </a:lnSpc>
            </a:pPr>
            <a:r>
              <a:rPr sz="11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4.2.11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保温系统封缝材料应采用硅酮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类或聚氨酯类建筑密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封胶，其技术性能和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试验方法应分别符合国家现行标准《硅酮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建筑密封胶》GB/T14683</a:t>
            </a:r>
            <a:r>
              <a:rPr sz="1100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和《聚氨酯建筑密封胶》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JC/T482  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规定。</a:t>
            </a:r>
            <a:endParaRPr lang="SimSun" altLang="SimSun" sz="1100"/>
          </a:p>
          <a:p>
            <a:pPr marL="12700" indent="1905" algn="l" rtl="0" eaLnBrk="0">
              <a:lnSpc>
                <a:spcPct val="109000"/>
              </a:lnSpc>
              <a:spcBef>
                <a:spcPts val="500"/>
              </a:spcBef>
            </a:pPr>
            <a:r>
              <a:rPr sz="11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4.2.12</a:t>
            </a:r>
            <a:r>
              <a:rPr sz="1100" kern="0" spc="5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承托架应采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用防腐处理角钢或不锈钢等制成，托架的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承托边长度宜等同保温板厚度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，悬挂边长度不宜小于40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mm,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壁</a:t>
            </a:r>
            <a:endParaRPr lang="SimSun" altLang="SimSun" sz="1100"/>
          </a:p>
          <a:p>
            <a:pPr marL="12700" algn="l" rtl="0" eaLnBrk="0">
              <a:lnSpc>
                <a:spcPct val="96000"/>
              </a:lnSpc>
              <a:spcBef>
                <a:spcPts val="624"/>
              </a:spcBef>
            </a:pP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厚不小于4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:</a:t>
            </a:r>
            <a:endParaRPr lang="Times New Roman" altLang="Times New Roman" sz="1100"/>
          </a:p>
          <a:p>
            <a:pPr marL="12700" indent="1905" algn="l" rtl="0" eaLnBrk="0">
              <a:lnSpc>
                <a:spcPct val="120000"/>
              </a:lnSpc>
              <a:spcBef>
                <a:spcPts val="272"/>
              </a:spcBef>
            </a:pPr>
            <a:r>
              <a:rPr sz="11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4.2.13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膨胀珍珠岩保温板建筑外保温系统工程所采用的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附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件，包括滴水线条、密封条、盖口条、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护角条等应分别符合相应 的产品标准的要求。</a:t>
            </a:r>
            <a:endParaRPr lang="SimSun" altLang="SimSun" sz="1100"/>
          </a:p>
          <a:p>
            <a:pPr marL="12700" indent="1905" algn="l" rtl="0" eaLnBrk="0">
              <a:lnSpc>
                <a:spcPct val="120000"/>
              </a:lnSpc>
              <a:spcBef>
                <a:spcPts val="307"/>
              </a:spcBef>
            </a:pPr>
            <a:r>
              <a:rPr sz="11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4.2.14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膨胀珍珠岩保温板建筑楼面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保温工程用的其它配套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材料，应符合《建筑地面设计规范》GB50037</a:t>
            </a:r>
            <a:r>
              <a:rPr sz="1100" kern="0" spc="4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现行国家标准及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地方建筑节能标准有关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规定和设计要求。</a:t>
            </a:r>
            <a:endParaRPr lang="SimSun" altLang="SimSun" sz="1100"/>
          </a:p>
          <a:p>
            <a:pPr marL="12700" indent="1905" algn="l" rtl="0" eaLnBrk="0">
              <a:lnSpc>
                <a:spcPct val="121000"/>
              </a:lnSpc>
              <a:spcBef>
                <a:spcPts val="362"/>
              </a:spcBef>
            </a:pPr>
            <a:r>
              <a:rPr sz="11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4.2.15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膨胀珍珠岩保温板建筑屋面保温工程用的配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套防水 </a:t>
            </a:r>
            <a:r>
              <a:rPr sz="11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层、隔汽层、找坡层、找平层、隔离层、保护层等材料，应符合现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行国家标准《屋面工程技术规范》GB50345  及其它有关标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准的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规定和设计要求。</a:t>
            </a:r>
            <a:endParaRPr lang="SimSun" altLang="SimSun" sz="1100"/>
          </a:p>
          <a:p>
            <a:pPr marL="1320164" algn="l" rtl="0" eaLnBrk="0">
              <a:lnSpc>
                <a:spcPct val="96000"/>
              </a:lnSpc>
              <a:spcBef>
                <a:spcPts val="1168"/>
              </a:spcBef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4.3  </a:t>
            </a: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材料进场检验</a:t>
            </a:r>
            <a:endParaRPr lang="SimHei" altLang="SimHei" sz="11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indent="1905" algn="l" rtl="0" eaLnBrk="0">
              <a:lnSpc>
                <a:spcPct val="114000"/>
              </a:lnSpc>
              <a:spcBef>
                <a:spcPts val="2"/>
              </a:spcBef>
            </a:pPr>
            <a:r>
              <a:rPr sz="11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4.3.1</a:t>
            </a:r>
            <a:r>
              <a:rPr sz="11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膨胀珍珠岩保温板建筑保温工程所用材料的品种、性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能应符合国家现行有关标准的规定和设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计的要求。</a:t>
            </a:r>
            <a:endParaRPr lang="SimSun" altLang="SimSun" sz="1100"/>
          </a:p>
        </p:txBody>
      </p:sp>
      <p:graphicFrame>
        <p:nvGraphicFramePr>
          <p:cNvPr id="164" name="table 164"/>
          <p:cNvGraphicFramePr>
            <a:graphicFrameLocks noGrp="1"/>
          </p:cNvGraphicFramePr>
          <p:nvPr/>
        </p:nvGraphicFramePr>
        <p:xfrm>
          <a:off x="2130423" y="3829039"/>
          <a:ext cx="3740150" cy="1727200"/>
        </p:xfrm>
        <a:graphic>
          <a:graphicData uri="http://schemas.openxmlformats.org/drawingml/2006/table">
            <a:tbl>
              <a:tblPr/>
              <a:tblGrid>
                <a:gridCol w="974725"/>
                <a:gridCol w="971550"/>
                <a:gridCol w="355600"/>
                <a:gridCol w="717550"/>
                <a:gridCol w="720725"/>
              </a:tblGrid>
              <a:tr h="21272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78359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   目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5016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10160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100964" algn="l" rtl="0" eaLnBrk="0">
                        <a:lnSpc>
                          <a:spcPct val="95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59372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拉伸粘结强度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500"/>
                    </a:p>
                    <a:p>
                      <a:pPr marL="81914" algn="l" rtl="0" eaLnBrk="0">
                        <a:lnSpc>
                          <a:spcPct val="78000"/>
                        </a:lnSpc>
                        <a:spcBef>
                          <a:spcPts val="6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96214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≥0.6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100964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JC/T</a:t>
                      </a:r>
                      <a:r>
                        <a:rPr sz="10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547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78359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压折比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9064" algn="l" rtl="0" eaLnBrk="0">
                        <a:lnSpc>
                          <a:spcPts val="1153"/>
                        </a:lnSpc>
                        <a:tabLst>
                          <a:tab pos="213359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96214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≤3.0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69850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GB/T17671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473"/>
                        </a:lnSpc>
                      </a:pPr>
                      <a:endParaRPr lang="Arial" altLang="Arial" sz="100"/>
                    </a:p>
                    <a:p>
                      <a:pPr marL="129539" algn="l" rtl="0" eaLnBrk="0">
                        <a:lnSpc>
                          <a:spcPct val="95000"/>
                        </a:lnSpc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压剪粘结强度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29146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原强度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500"/>
                    </a:p>
                    <a:p>
                      <a:pPr marL="81914" algn="l" rtl="0" eaLnBrk="0">
                        <a:lnSpc>
                          <a:spcPct val="78000"/>
                        </a:lnSpc>
                        <a:spcBef>
                          <a:spcPts val="6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96214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≥0.6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marL="100964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JC/T</a:t>
                      </a:r>
                      <a:r>
                        <a:rPr sz="10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547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300"/>
                    </a:p>
                    <a:p>
                      <a:pPr marL="291465" algn="l" rtl="0" eaLnBrk="0">
                        <a:lnSpc>
                          <a:spcPct val="95000"/>
                        </a:lnSpc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耐温7d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500"/>
                    </a:p>
                    <a:p>
                      <a:pPr marL="81914" algn="l" rtl="0" eaLnBrk="0">
                        <a:lnSpc>
                          <a:spcPct val="78000"/>
                        </a:lnSpc>
                        <a:spcBef>
                          <a:spcPts val="6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96214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≥0.5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29146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耐水7d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500"/>
                    </a:p>
                    <a:p>
                      <a:pPr marL="81914" algn="l" rtl="0" eaLnBrk="0">
                        <a:lnSpc>
                          <a:spcPct val="78000"/>
                        </a:lnSpc>
                        <a:spcBef>
                          <a:spcPts val="6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96214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≥0.5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16510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耐冻融30次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500"/>
                    </a:p>
                    <a:p>
                      <a:pPr marL="81914" algn="l" rtl="0" eaLnBrk="0">
                        <a:lnSpc>
                          <a:spcPct val="78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96214" algn="l" rtl="0" eaLnBrk="0">
                        <a:lnSpc>
                          <a:spcPts val="1211"/>
                        </a:lnSpc>
                        <a:spcBef>
                          <a:spcPts val="4"/>
                        </a:spcBef>
                      </a:pP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≥0.5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272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200"/>
                    </a:p>
                    <a:p>
                      <a:pPr marL="656590" algn="l" rtl="0" eaLnBrk="0">
                        <a:lnSpc>
                          <a:spcPct val="94000"/>
                        </a:lnSpc>
                        <a:spcBef>
                          <a:spcPts val="2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线性收缩率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145414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196214" algn="l" rtl="0" eaLnBrk="0">
                        <a:lnSpc>
                          <a:spcPct val="100000"/>
                        </a:lnSpc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≤0.3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66" name="table 166"/>
          <p:cNvGraphicFramePr>
            <a:graphicFrameLocks noGrp="1"/>
          </p:cNvGraphicFramePr>
          <p:nvPr/>
        </p:nvGraphicFramePr>
        <p:xfrm>
          <a:off x="2149446" y="1638308"/>
          <a:ext cx="3745865" cy="1409700"/>
        </p:xfrm>
        <a:graphic>
          <a:graphicData uri="http://schemas.openxmlformats.org/drawingml/2006/table">
            <a:tbl>
              <a:tblPr/>
              <a:tblGrid>
                <a:gridCol w="581025"/>
                <a:gridCol w="723900"/>
                <a:gridCol w="431165"/>
                <a:gridCol w="1289050"/>
                <a:gridCol w="720725"/>
              </a:tblGrid>
              <a:tr h="21272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473075" algn="l" rtl="0" eaLnBrk="0">
                        <a:lnSpc>
                          <a:spcPct val="100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95250" algn="l" rtl="0" eaLnBrk="0">
                        <a:lnSpc>
                          <a:spcPct val="100000"/>
                        </a:lnSpc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400684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114935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161925" algn="l" rtl="0" eaLnBrk="0">
                        <a:lnSpc>
                          <a:spcPct val="99000"/>
                        </a:lnSpc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尺寸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120650" algn="l" rtl="0" eaLnBrk="0">
                        <a:lnSpc>
                          <a:spcPct val="100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表面面积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95250" algn="l" rtl="0" eaLnBrk="0">
                        <a:lnSpc>
                          <a:spcPts val="1165"/>
                        </a:lnSpc>
                        <a:spcBef>
                          <a:spcPts val="4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cm²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marL="521334" algn="l" rtl="0" eaLnBrk="0">
                        <a:lnSpc>
                          <a:spcPts val="1154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≤50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marL="83185" algn="l" rtl="0" eaLnBrk="0">
                        <a:lnSpc>
                          <a:spcPts val="1098"/>
                        </a:lnSpc>
                        <a:spcBef>
                          <a:spcPts val="5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4100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241300" algn="l" rtl="0" eaLnBrk="0">
                        <a:lnSpc>
                          <a:spcPct val="100000"/>
                        </a:lnSpc>
                        <a:spcBef>
                          <a:spcPts val="4"/>
                        </a:spcBef>
                      </a:pP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287"/>
                        </a:lnSpc>
                      </a:pPr>
                      <a:endParaRPr lang="Arial" altLang="Arial" sz="100"/>
                    </a:p>
                    <a:p>
                      <a:pPr marL="152400" algn="l" rtl="0" eaLnBrk="0">
                        <a:lnSpc>
                          <a:spcPts val="667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cm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marL="488950" algn="l" rtl="0" eaLnBrk="0">
                        <a:lnSpc>
                          <a:spcPts val="1154"/>
                        </a:lnSpc>
                        <a:spcBef>
                          <a:spcPts val="2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288925" algn="l" rtl="0" eaLnBrk="0">
                        <a:lnSpc>
                          <a:spcPct val="100000"/>
                        </a:lnSpc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单位面积质量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200"/>
                    </a:p>
                    <a:p>
                      <a:pPr marL="3175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kg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/m²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marL="521334" algn="l" rtl="0" eaLnBrk="0">
                        <a:lnSpc>
                          <a:spcPts val="1154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≤12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2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473075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吸水率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184150" algn="l" rtl="0" eaLnBrk="0">
                        <a:lnSpc>
                          <a:spcPts val="1172"/>
                        </a:lnSpc>
                        <a:spcBef>
                          <a:spcPts val="2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6000"/>
                        </a:lnSpc>
                      </a:pPr>
                      <a:endParaRPr lang="Arial" altLang="Arial" sz="100"/>
                    </a:p>
                    <a:p>
                      <a:pPr marL="248284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≤0.5(干压砖)</a:t>
                      </a:r>
                      <a:endParaRPr lang="SimSun" altLang="SimSun" sz="900"/>
                    </a:p>
                    <a:p>
                      <a:pPr marL="311784" algn="l" rtl="0" eaLnBrk="0">
                        <a:lnSpc>
                          <a:spcPct val="100000"/>
                        </a:lnSpc>
                        <a:spcBef>
                          <a:spcPts val="84"/>
                        </a:spcBef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≤3(挤压砖)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0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473075" algn="l" rtl="0" eaLnBrk="0">
                        <a:lnSpc>
                          <a:spcPct val="99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抗冻性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102235" algn="l" rtl="0" eaLnBrk="0">
                        <a:lnSpc>
                          <a:spcPct val="99000"/>
                        </a:lnSpc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10次冻融循环无破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坏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68" name="table 168"/>
          <p:cNvGraphicFramePr>
            <a:graphicFrameLocks noGrp="1"/>
          </p:cNvGraphicFramePr>
          <p:nvPr/>
        </p:nvGraphicFramePr>
        <p:xfrm>
          <a:off x="6353197" y="971568"/>
          <a:ext cx="3733164" cy="1193165"/>
        </p:xfrm>
        <a:graphic>
          <a:graphicData uri="http://schemas.openxmlformats.org/drawingml/2006/table">
            <a:tbl>
              <a:tblPr/>
              <a:tblGrid>
                <a:gridCol w="428625"/>
                <a:gridCol w="1358900"/>
                <a:gridCol w="355600"/>
                <a:gridCol w="1009014"/>
                <a:gridCol w="581025"/>
              </a:tblGrid>
              <a:tr h="21844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70167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   目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5016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24701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31750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marL="21590" algn="l" rtl="0" eaLnBrk="0">
                        <a:lnSpc>
                          <a:spcPct val="96000"/>
                        </a:lnSpc>
                        <a:spcBef>
                          <a:spcPts val="6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拉伸粘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结强度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300"/>
                    </a:p>
                    <a:p>
                      <a:pPr marL="32956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常温常态14d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500"/>
                    </a:p>
                    <a:p>
                      <a:pPr marL="82550" algn="l" rtl="0" eaLnBrk="0">
                        <a:lnSpc>
                          <a:spcPct val="78000"/>
                        </a:lnSpc>
                        <a:spcBef>
                          <a:spcPts val="5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400"/>
                    </a:p>
                    <a:p>
                      <a:pPr marL="342265" algn="l" rtl="0" eaLnBrk="0">
                        <a:lnSpc>
                          <a:spcPct val="96000"/>
                        </a:lnSpc>
                        <a:spcBef>
                          <a:spcPts val="4"/>
                        </a:spcBef>
                      </a:pP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≥0.6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405"/>
                        </a:lnSpc>
                      </a:pPr>
                      <a:endParaRPr lang="Arial" altLang="Arial" sz="100"/>
                    </a:p>
                    <a:p>
                      <a:pPr marL="95250" algn="l" rtl="0" eaLnBrk="0">
                        <a:lnSpc>
                          <a:spcPct val="79000"/>
                        </a:lnSpc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</a:t>
                      </a: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158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200"/>
                    </a:p>
                    <a:p>
                      <a:pPr marL="170179" indent="-31115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耐水(常温常态14d,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浸水48h,放置24h)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82550" algn="l" rtl="0" eaLnBrk="0">
                        <a:lnSpc>
                          <a:spcPct val="78000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700"/>
                    </a:p>
                    <a:p>
                      <a:pPr marL="342265" algn="l" rtl="0" eaLnBrk="0">
                        <a:lnSpc>
                          <a:spcPts val="1235"/>
                        </a:lnSpc>
                        <a:spcBef>
                          <a:spcPts val="3"/>
                        </a:spcBef>
                      </a:pP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≥0.5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300"/>
                    </a:p>
                    <a:p>
                      <a:pPr marL="70167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压折比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114300" algn="l" rtl="0" eaLnBrk="0">
                        <a:lnSpc>
                          <a:spcPts val="627"/>
                        </a:lnSpc>
                        <a:spcBef>
                          <a:spcPts val="7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—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34226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≤3.0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0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542290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透水性(24h)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500"/>
                    </a:p>
                    <a:p>
                      <a:pPr marL="114300" algn="l" rtl="0" eaLnBrk="0">
                        <a:lnSpc>
                          <a:spcPct val="78000"/>
                        </a:lnSpc>
                        <a:spcBef>
                          <a:spcPts val="5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mL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34226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≤3.0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70" name="table 170"/>
          <p:cNvGraphicFramePr>
            <a:graphicFrameLocks noGrp="1"/>
          </p:cNvGraphicFramePr>
          <p:nvPr/>
        </p:nvGraphicFramePr>
        <p:xfrm>
          <a:off x="2117706" y="5905496"/>
          <a:ext cx="3740150" cy="869950"/>
        </p:xfrm>
        <a:graphic>
          <a:graphicData uri="http://schemas.openxmlformats.org/drawingml/2006/table">
            <a:tbl>
              <a:tblPr/>
              <a:tblGrid>
                <a:gridCol w="1806575"/>
                <a:gridCol w="361950"/>
                <a:gridCol w="996950"/>
                <a:gridCol w="574675"/>
              </a:tblGrid>
              <a:tr h="212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71437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   目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5080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24066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31115" algn="l" rtl="0" eaLnBrk="0">
                        <a:lnSpc>
                          <a:spcPct val="95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71437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外</a:t>
                      </a:r>
                      <a:r>
                        <a:rPr sz="1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观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3664" algn="l" rtl="0" eaLnBrk="0">
                        <a:lnSpc>
                          <a:spcPts val="1206"/>
                        </a:lnSpc>
                        <a:tabLst>
                          <a:tab pos="236854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24066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均匀一致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marL="9461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</a:t>
                      </a: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158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300"/>
                    </a:p>
                    <a:p>
                      <a:pPr marL="714375" algn="l" rtl="0" eaLnBrk="0">
                        <a:lnSpc>
                          <a:spcPct val="95000"/>
                        </a:lnSpc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颜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色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3664" algn="l" rtl="0" eaLnBrk="0">
                        <a:lnSpc>
                          <a:spcPts val="1206"/>
                        </a:lnSpc>
                        <a:tabLst>
                          <a:tab pos="236854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11430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与标准样一致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300"/>
                    </a:p>
                    <a:p>
                      <a:pPr marL="650875" algn="l" rtl="0" eaLnBrk="0">
                        <a:lnSpc>
                          <a:spcPct val="95000"/>
                        </a:lnSpc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凝结时间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45414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h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50800" algn="l" rtl="0" eaLnBrk="0">
                        <a:lnSpc>
                          <a:spcPct val="93000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大于2h,小于24h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31115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JGJ/T</a:t>
                      </a:r>
                      <a:r>
                        <a:rPr sz="10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70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72" name="textbox 172"/>
          <p:cNvSpPr/>
          <p:nvPr/>
        </p:nvSpPr>
        <p:spPr>
          <a:xfrm>
            <a:off x="2127204" y="3176987"/>
            <a:ext cx="3759200" cy="602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58"/>
              </a:lnSpc>
            </a:pPr>
            <a:endParaRPr lang="Arial" altLang="Arial" sz="100"/>
          </a:p>
          <a:p>
            <a:pPr marL="12700" algn="l" rtl="0" eaLnBrk="0">
              <a:lnSpc>
                <a:spcPct val="111000"/>
              </a:lnSpc>
            </a:pPr>
            <a:r>
              <a:rPr sz="11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4.2.10    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陶瓷面砖、柔性面砖的粘结砂浆和勾缝剂性能应符合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表4.2.10-1、表4.2.10-2的要求。</a:t>
            </a:r>
            <a:endParaRPr lang="SimSun" altLang="SimSun" sz="1100"/>
          </a:p>
          <a:p>
            <a:pPr algn="l" rtl="0" eaLnBrk="0">
              <a:lnSpc>
                <a:spcPct val="101000"/>
              </a:lnSpc>
            </a:pPr>
            <a:endParaRPr lang="Arial" altLang="Arial" sz="300"/>
          </a:p>
          <a:p>
            <a:pPr marL="414655" algn="l" rtl="0" eaLnBrk="0">
              <a:lnSpc>
                <a:spcPct val="95000"/>
              </a:lnSpc>
              <a:spcBef>
                <a:spcPts val="1"/>
              </a:spcBef>
            </a:pPr>
            <a:r>
              <a:rPr sz="11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表4.2.10-1</a:t>
            </a:r>
            <a:r>
              <a:rPr sz="1100" kern="0" spc="4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陶瓷面砖、柔性面砖粘结砂浆性</a:t>
            </a:r>
            <a:r>
              <a:rPr sz="11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能指标</a:t>
            </a:r>
            <a:endParaRPr lang="SimHei" altLang="SimHei" sz="1100"/>
          </a:p>
        </p:txBody>
      </p:sp>
      <p:sp>
        <p:nvSpPr>
          <p:cNvPr id="174" name="textbox 174"/>
          <p:cNvSpPr/>
          <p:nvPr/>
        </p:nvSpPr>
        <p:spPr>
          <a:xfrm>
            <a:off x="2127204" y="999382"/>
            <a:ext cx="3785234" cy="589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36"/>
              </a:lnSpc>
            </a:pPr>
            <a:endParaRPr lang="Arial" altLang="Arial" sz="100"/>
          </a:p>
          <a:p>
            <a:pPr marL="12700" indent="292100" algn="l" rtl="0" eaLnBrk="0">
              <a:lnSpc>
                <a:spcPct val="105000"/>
              </a:lnSpc>
            </a:pP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1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陶瓷面砖的粘贴面应带有燕尾槽，其性能应符合表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4.2.9—4的要求。</a:t>
            </a:r>
            <a:endParaRPr lang="SimSun" altLang="SimSun" sz="1100"/>
          </a:p>
          <a:p>
            <a:pPr algn="l" rtl="0" eaLnBrk="0">
              <a:lnSpc>
                <a:spcPct val="114000"/>
              </a:lnSpc>
            </a:pPr>
            <a:endParaRPr lang="Arial" altLang="Arial" sz="300"/>
          </a:p>
          <a:p>
            <a:pPr marL="998855" algn="l" rtl="0" eaLnBrk="0">
              <a:lnSpc>
                <a:spcPct val="95000"/>
              </a:lnSpc>
              <a:spcBef>
                <a:spcPts val="3"/>
              </a:spcBef>
            </a:pPr>
            <a:r>
              <a:rPr sz="11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表4.2.9-4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1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陶瓷面砖性能指标</a:t>
            </a:r>
            <a:endParaRPr lang="SimHei" altLang="SimHei" sz="1100"/>
          </a:p>
        </p:txBody>
      </p:sp>
      <p:sp>
        <p:nvSpPr>
          <p:cNvPr id="176" name="textbox 176"/>
          <p:cNvSpPr/>
          <p:nvPr/>
        </p:nvSpPr>
        <p:spPr>
          <a:xfrm>
            <a:off x="2197097" y="7005433"/>
            <a:ext cx="7799069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950"/>
              </a:lnSpc>
            </a:pPr>
            <a:r>
              <a:rPr sz="1200" kern="0" spc="-30" baseline="-77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16</a:t>
            </a:r>
            <a:r>
              <a:rPr sz="7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                                                                                                         </a:t>
            </a:r>
            <a:r>
              <a:rPr sz="1200" kern="0" spc="-30" baseline="9642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17</a:t>
            </a:r>
            <a:endParaRPr lang="SimSun" altLang="SimSun" sz="1200" baseline="9642"/>
          </a:p>
        </p:txBody>
      </p:sp>
      <p:sp>
        <p:nvSpPr>
          <p:cNvPr id="178" name="textbox 178"/>
          <p:cNvSpPr/>
          <p:nvPr/>
        </p:nvSpPr>
        <p:spPr>
          <a:xfrm>
            <a:off x="2573783" y="5693629"/>
            <a:ext cx="2825750" cy="155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78"/>
              </a:lnSpc>
            </a:pPr>
            <a:endParaRPr lang="Arial" altLang="Arial" sz="100"/>
          </a:p>
          <a:p>
            <a:pPr algn="r" rtl="0" eaLnBrk="0">
              <a:lnSpc>
                <a:spcPct val="85000"/>
              </a:lnSpc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表4.2.10-2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陶瓷面砖、柔性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面砖勾缝剂性能指标</a:t>
            </a:r>
            <a:endParaRPr lang="LiSu" altLang="LiSu" sz="10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0" name="table 180"/>
          <p:cNvGraphicFramePr>
            <a:graphicFrameLocks noGrp="1"/>
          </p:cNvGraphicFramePr>
          <p:nvPr/>
        </p:nvGraphicFramePr>
        <p:xfrm>
          <a:off x="6296022" y="1587487"/>
          <a:ext cx="3740149" cy="3149599"/>
        </p:xfrm>
        <a:graphic>
          <a:graphicData uri="http://schemas.openxmlformats.org/drawingml/2006/table">
            <a:tbl>
              <a:tblPr/>
              <a:tblGrid>
                <a:gridCol w="898525"/>
                <a:gridCol w="2841625"/>
              </a:tblGrid>
              <a:tr h="219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marL="20574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材料名称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984250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复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检</a:t>
                      </a: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</a:t>
                      </a:r>
                      <a:r>
                        <a:rPr sz="900" kern="0" spc="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75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200"/>
                    </a:p>
                    <a:p>
                      <a:pPr marL="60325" indent="24765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影胀珍珠岩保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温板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200"/>
                    </a:p>
                    <a:p>
                      <a:pPr marL="69850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干密度、垂直于板面抗拉强度、抗压强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度、质量含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水率、导热系数、泛碱性、软化系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数、燃烧性能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66039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胶粘剂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69850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拉伸粘结强度原强度、可操作时间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73025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抹面胶浆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3000"/>
                        </a:lnSpc>
                      </a:pPr>
                      <a:endParaRPr lang="Arial" altLang="Arial" sz="100"/>
                    </a:p>
                    <a:p>
                      <a:pPr marL="69850" algn="l" rtl="0" eaLnBrk="0">
                        <a:lnSpc>
                          <a:spcPct val="109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拉伸粘结强度原强度、吸水量、不透水性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、柔韧性、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抗冲击性、可操作时间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75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600"/>
                    </a:p>
                    <a:p>
                      <a:pPr marL="85089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耐碱玻纤网布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"/>
                    </a:p>
                    <a:p>
                      <a:pPr marL="62864" indent="6350" algn="l" rtl="0" eaLnBrk="0">
                        <a:lnSpc>
                          <a:spcPct val="103000"/>
                        </a:lnSpc>
                        <a:spcBef>
                          <a:spcPts val="1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单位面积质量、拉伸断裂强力、断裂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伸长率、玻璃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成分、可燃物含量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85089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热镀锌电焊网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6985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网孔中心距、丝径、焊点抗拉力、镀锌层重量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60325" algn="l" rtl="0" eaLnBrk="0">
                        <a:lnSpc>
                          <a:spcPct val="100000"/>
                        </a:lnSpc>
                        <a:spcBef>
                          <a:spcPts val="4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锚栓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69850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圆盘直径、单个锚栓抗拉承载力标准值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85089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柔性耐水腻子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6985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容器中的状态、施工性、表干时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间、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200"/>
                    </a:p>
                    <a:p>
                      <a:pPr marL="85089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面砖、柔性面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砖的粘结砂浆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6985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拉伸粘结强度(原强度)、压剪粘结强度、凝结时间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33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200"/>
                    </a:p>
                    <a:p>
                      <a:pPr marL="66039" indent="18415" algn="l" rtl="0" eaLnBrk="0">
                        <a:lnSpc>
                          <a:spcPct val="102000"/>
                        </a:lnSpc>
                        <a:spcBef>
                          <a:spcPts val="2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面砖、柔性面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砖的勾缝剂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69850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常温拉伸粘结强度、压折比、透水性、凝结时间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2" name="textbox 182"/>
          <p:cNvSpPr/>
          <p:nvPr/>
        </p:nvSpPr>
        <p:spPr>
          <a:xfrm>
            <a:off x="2019265" y="954017"/>
            <a:ext cx="3810000" cy="3134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100"/>
          </a:p>
          <a:p>
            <a:pPr marL="12700" indent="1270" algn="l" rtl="0" eaLnBrk="0">
              <a:lnSpc>
                <a:spcPct val="130000"/>
              </a:lnSpc>
              <a:spcBef>
                <a:spcPts val="1"/>
              </a:spcBef>
            </a:pPr>
            <a:r>
              <a:rPr sz="10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4.3.2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保温板建筑保温工程所用配套材料应有产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品合格证书、型式检验报告和有地方行政主管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部门规定要求的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建筑节能技术和产品备案登记文件。进入施工现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场的膨胀珍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珠岩保温板等系统组成材料应包装完好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，包装表面应有生产企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业名称、产品名称、型号与数量、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标准编号与商标、生产日期与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质量保证期、地址等信息标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识。</a:t>
            </a:r>
            <a:endParaRPr lang="SimSun" altLang="SimSun" sz="1000"/>
          </a:p>
          <a:p>
            <a:pPr marL="12700" indent="1270" algn="l" rtl="0" eaLnBrk="0">
              <a:lnSpc>
                <a:spcPct val="118000"/>
              </a:lnSpc>
              <a:spcBef>
                <a:spcPts val="611"/>
              </a:spcBef>
            </a:pPr>
            <a:r>
              <a:rPr sz="10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4.3.3</a:t>
            </a:r>
            <a:r>
              <a:rPr sz="10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进场保温系统主要组成材料应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按本规程规定进行见证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取样复检，合格后方可采用。并应符合下列要求：</a:t>
            </a:r>
            <a:endParaRPr lang="SimSun" altLang="SimSun" sz="1000"/>
          </a:p>
          <a:p>
            <a:pPr marL="12700" indent="279400" algn="l" rtl="0" eaLnBrk="0">
              <a:lnSpc>
                <a:spcPct val="116000"/>
              </a:lnSpc>
              <a:spcBef>
                <a:spcPts val="523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对材料的品种、规格、包装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、外观和尺寸等进行检查验收，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并经监理工程师(建设单位代表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)确认，形成相应的验收记录；</a:t>
            </a:r>
            <a:endParaRPr lang="SimSun" altLang="SimSun" sz="1000"/>
          </a:p>
          <a:p>
            <a:pPr marL="12700" indent="273050" algn="l" rtl="0" eaLnBrk="0">
              <a:lnSpc>
                <a:spcPct val="127000"/>
              </a:lnSpc>
              <a:spcBef>
                <a:spcPts val="490"/>
              </a:spcBef>
            </a:pP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 对材料有效期内的型式检验报告、出厂检验报告、出厂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合格证、使用说明书等质量证明文件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进行核查，并经监理工程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师(建设单位代表)确认，形成相应的记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录，纳入工程技术档案。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出厂检验报告应包含表4</a:t>
            </a:r>
            <a:r>
              <a:rPr sz="10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.3</a:t>
            </a:r>
            <a:r>
              <a:rPr sz="10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.3-</a:t>
            </a:r>
            <a:r>
              <a:rPr sz="10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1规定的检验项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目；</a:t>
            </a:r>
            <a:endParaRPr lang="SimSun" altLang="SimSun" sz="1000"/>
          </a:p>
          <a:p>
            <a:pPr algn="l" rtl="0" eaLnBrk="0">
              <a:lnSpc>
                <a:spcPct val="102000"/>
              </a:lnSpc>
            </a:pPr>
            <a:endParaRPr lang="Arial" altLang="Arial" sz="500"/>
          </a:p>
          <a:p>
            <a:pPr marL="541019" algn="l" rtl="0" eaLnBrk="0">
              <a:lnSpc>
                <a:spcPct val="95000"/>
              </a:lnSpc>
            </a:pP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4.3.3-1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保温系统主要组成材料出厂检验项目</a:t>
            </a:r>
            <a:endParaRPr lang="SimHei" altLang="SimHei" sz="1000"/>
          </a:p>
        </p:txBody>
      </p:sp>
      <p:graphicFrame>
        <p:nvGraphicFramePr>
          <p:cNvPr id="184" name="table 184"/>
          <p:cNvGraphicFramePr>
            <a:graphicFrameLocks noGrp="1"/>
          </p:cNvGraphicFramePr>
          <p:nvPr/>
        </p:nvGraphicFramePr>
        <p:xfrm>
          <a:off x="2022485" y="4133823"/>
          <a:ext cx="3740150" cy="2603499"/>
        </p:xfrm>
        <a:graphic>
          <a:graphicData uri="http://schemas.openxmlformats.org/drawingml/2006/table">
            <a:tbl>
              <a:tblPr/>
              <a:tblGrid>
                <a:gridCol w="1082675"/>
                <a:gridCol w="2657475"/>
              </a:tblGrid>
              <a:tr h="219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marL="276225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材料名称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964564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出厂检验项目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200"/>
                    </a:p>
                    <a:p>
                      <a:pPr marL="53339" indent="12700" algn="l" rtl="0" eaLnBrk="0">
                        <a:lnSpc>
                          <a:spcPct val="100000"/>
                        </a:lnSpc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膨胀珍珠岩保温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板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"/>
                    </a:p>
                    <a:p>
                      <a:pPr marL="57150" indent="18415" algn="l" rtl="0" eaLnBrk="0">
                        <a:lnSpc>
                          <a:spcPct val="108000"/>
                        </a:lnSpc>
                        <a:spcBef>
                          <a:spcPts val="1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干密度、垂直于板面抗拉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强度(原强度)、抗压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强度、抗折强度、质量含水率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53339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胶粘剂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57150" algn="l" rtl="0" eaLnBrk="0">
                        <a:lnSpc>
                          <a:spcPct val="99000"/>
                        </a:lnSpc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拉伸粘结强度(原强度)、可操作时间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53339" algn="l" rtl="0" eaLnBrk="0">
                        <a:lnSpc>
                          <a:spcPct val="99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抹面胶浆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57150" algn="l" rtl="0" eaLnBrk="0">
                        <a:lnSpc>
                          <a:spcPct val="99000"/>
                        </a:lnSpc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拉伸粘结强度(原强度)、可操作时间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53339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耐碱玻纤网布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"/>
                    </a:p>
                    <a:p>
                      <a:pPr marL="57150" indent="12700" algn="l" rtl="0" eaLnBrk="0">
                        <a:lnSpc>
                          <a:spcPct val="108000"/>
                        </a:lnSpc>
                        <a:spcBef>
                          <a:spcPts val="1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网孔中心距、单位面积质量、拉伸断裂强力、断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裂伸长率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53339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热镀锌电焊网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5715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丝径、网孔中心距、焊点抗拉力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、镀锌层重量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53339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保温锚栓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5715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圆盘直径、单个锚栓抗拉承载力标准值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53339" algn="l" rtl="0" eaLnBrk="0">
                        <a:lnSpc>
                          <a:spcPct val="99000"/>
                        </a:lnSpc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柔性耐水腻子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5715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容器中的状态、施工性、表干时间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71548"/>
                        </a:lnSpc>
                      </a:pPr>
                      <a:endParaRPr lang="Arial" altLang="Arial" sz="100"/>
                    </a:p>
                    <a:p>
                      <a:pPr marL="53339" indent="12700" algn="l" rtl="0" eaLnBrk="0">
                        <a:lnSpc>
                          <a:spcPct val="110000"/>
                        </a:lnSpc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面砖、柔性面砖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的粘结砂浆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57150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拉伸粘结强度(原强度)、凝结时间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33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200"/>
                    </a:p>
                    <a:p>
                      <a:pPr marL="53339" indent="25400" algn="l" rtl="0" eaLnBrk="0">
                        <a:lnSpc>
                          <a:spcPct val="102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面砖、柔性面砖   勾缝剂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57150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常温拉伸粘结强度、凝结时间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6" name="textbox 186"/>
          <p:cNvSpPr/>
          <p:nvPr/>
        </p:nvSpPr>
        <p:spPr>
          <a:xfrm>
            <a:off x="6273779" y="4783088"/>
            <a:ext cx="3759200" cy="817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10"/>
              </a:lnSpc>
            </a:pPr>
            <a:endParaRPr lang="Arial" altLang="Arial" sz="100"/>
          </a:p>
          <a:p>
            <a:pPr marL="12700" algn="l" rtl="0" eaLnBrk="0">
              <a:lnSpc>
                <a:spcPct val="130000"/>
              </a:lnSpc>
            </a:pP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4.3.4      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应对保温系统使用的装饰材料有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效期内型式检验报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告、出厂检验报告、出厂合格证、使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用说明书等质量证明文件应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进行核查；并应按进场批次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进行见证取样复检，检验结果应满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足本规程的规定要求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000"/>
          </a:p>
        </p:txBody>
      </p:sp>
      <p:sp>
        <p:nvSpPr>
          <p:cNvPr id="188" name="textbox 188"/>
          <p:cNvSpPr/>
          <p:nvPr/>
        </p:nvSpPr>
        <p:spPr>
          <a:xfrm>
            <a:off x="6305520" y="954017"/>
            <a:ext cx="3738879" cy="588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02"/>
              </a:lnSpc>
            </a:pPr>
            <a:endParaRPr lang="Arial" altLang="Arial" sz="100"/>
          </a:p>
          <a:p>
            <a:pPr marL="12700" indent="259715" algn="l" rtl="0" eaLnBrk="0">
              <a:lnSpc>
                <a:spcPct val="118000"/>
              </a:lnSpc>
            </a:pP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  进入工程现场的保温系统主要组成材料，应按进场批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次进行见证取样复检。复检项目按表4.3.3—2执行。</a:t>
            </a:r>
            <a:endParaRPr lang="SimSun" altLang="SimSun" sz="1000"/>
          </a:p>
          <a:p>
            <a:pPr algn="l" rtl="0" eaLnBrk="0">
              <a:lnSpc>
                <a:spcPct val="124000"/>
              </a:lnSpc>
            </a:pPr>
            <a:endParaRPr lang="Arial" altLang="Arial" sz="300"/>
          </a:p>
          <a:p>
            <a:pPr marL="528319" algn="l" rtl="0" eaLnBrk="0">
              <a:lnSpc>
                <a:spcPct val="95000"/>
              </a:lnSpc>
              <a:spcBef>
                <a:spcPts val="1"/>
              </a:spcBef>
            </a:pP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4.3.3-2</a:t>
            </a:r>
            <a:r>
              <a:rPr sz="1000" kern="0" spc="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保温系统主要组成材料进场复检项目</a:t>
            </a:r>
            <a:endParaRPr lang="SimHei" altLang="SimHei" sz="1000"/>
          </a:p>
        </p:txBody>
      </p:sp>
      <p:sp>
        <p:nvSpPr>
          <p:cNvPr id="190" name="textbox 190"/>
          <p:cNvSpPr/>
          <p:nvPr/>
        </p:nvSpPr>
        <p:spPr>
          <a:xfrm>
            <a:off x="2089158" y="6997204"/>
            <a:ext cx="7800340" cy="133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80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100" kern="0" spc="-30" baseline="4735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18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                                                                                                                                      </a:t>
            </a:r>
            <a:r>
              <a:rPr sz="1100" kern="0" spc="-30" baseline="-4735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19</a:t>
            </a:r>
            <a:endParaRPr lang="SimSun" altLang="SimSun" sz="1100" baseline="-4735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textbox 192"/>
          <p:cNvSpPr/>
          <p:nvPr/>
        </p:nvSpPr>
        <p:spPr>
          <a:xfrm>
            <a:off x="2019308" y="1624923"/>
            <a:ext cx="3886834" cy="5122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196"/>
              </a:lnSpc>
            </a:pPr>
            <a:endParaRPr lang="Arial" altLang="Arial" sz="100"/>
          </a:p>
          <a:p>
            <a:pPr marL="1561464" algn="l" rtl="0" eaLnBrk="0">
              <a:lnSpc>
                <a:spcPct val="98000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</a:t>
            </a:r>
            <a:endParaRPr lang="SimSun" altLang="SimSun" sz="14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529714" algn="l" rtl="0" eaLnBrk="0">
              <a:lnSpc>
                <a:spcPct val="95000"/>
              </a:lnSpc>
              <a:spcBef>
                <a:spcPts val="332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5.</a:t>
            </a:r>
            <a:r>
              <a:rPr sz="11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1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一般规定</a:t>
            </a:r>
            <a:endParaRPr lang="SimHei" altLang="SimHei" sz="1100"/>
          </a:p>
          <a:p>
            <a:pPr marL="82550" indent="1905" algn="l" rtl="0" eaLnBrk="0">
              <a:lnSpc>
                <a:spcPct val="112000"/>
              </a:lnSpc>
              <a:spcBef>
                <a:spcPts val="1200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5.1.1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膨胀珍珠岩保温板应用于建筑保温工程的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系统及组成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材料主要技术性能指标应符合本规程及有关标准的规定。</a:t>
            </a:r>
            <a:endParaRPr lang="SimSun" altLang="SimSun" sz="1100"/>
          </a:p>
          <a:p>
            <a:pPr marL="82550" algn="l" rtl="0" eaLnBrk="0">
              <a:lnSpc>
                <a:spcPct val="106000"/>
              </a:lnSpc>
              <a:spcBef>
                <a:spcPts val="460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5.1.2     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膨胀珍珠岩保温板外墙外保温系统应用高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度应符合本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规程第3.0.6条及第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3.0.7条的规定。</a:t>
            </a:r>
            <a:endParaRPr lang="SimSun" altLang="SimSun" sz="1100"/>
          </a:p>
          <a:p>
            <a:pPr marL="81914" indent="1905" algn="l" rtl="0" eaLnBrk="0">
              <a:lnSpc>
                <a:spcPct val="117000"/>
              </a:lnSpc>
              <a:spcBef>
                <a:spcPts val="465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5.1.3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板外墙外保温系统应根据不同应用高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度、不同饰面层设置防腐金属托架；当保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温层计算厚度超过本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规程第3.0.7条规定时，可采取内外组合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保温，内保温层厚度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不应超过20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。内保温层可采用其它无机保温材料。</a:t>
            </a:r>
            <a:endParaRPr lang="SimSun" altLang="SimSun" sz="1100"/>
          </a:p>
          <a:p>
            <a:pPr marL="82550" indent="1905" algn="l" rtl="0" eaLnBrk="0">
              <a:lnSpc>
                <a:spcPct val="104000"/>
              </a:lnSpc>
              <a:spcBef>
                <a:spcPts val="398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5.1.4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架空或外挑板下采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用膨胀珍珠岩保温板时，保温板厚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不应大于40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mm,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且应明确防开裂、防坠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落措施。</a:t>
            </a:r>
            <a:endParaRPr lang="SimSun" altLang="SimSun" sz="1100"/>
          </a:p>
          <a:p>
            <a:pPr marL="84455" algn="l" rtl="0" eaLnBrk="0">
              <a:lnSpc>
                <a:spcPct val="94000"/>
              </a:lnSpc>
              <a:spcBef>
                <a:spcPts val="516"/>
              </a:spcBef>
            </a:pP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5.1.5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建筑屋面采用膨胀珍珠岩保温板保温时应为正置式。</a:t>
            </a:r>
            <a:endParaRPr lang="SimSun" altLang="SimSun" sz="1100"/>
          </a:p>
          <a:p>
            <a:pPr marL="84455" algn="l" rtl="0" eaLnBrk="0">
              <a:lnSpc>
                <a:spcPct val="95000"/>
              </a:lnSpc>
              <a:spcBef>
                <a:spcPts val="404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5.1.6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屋面、楼面的厨房及卫生间保温层应有防潮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、防水措</a:t>
            </a:r>
            <a:endParaRPr lang="SimSun" altLang="SimSun" sz="1100"/>
          </a:p>
          <a:p>
            <a:pPr marL="82550" algn="l" rtl="0" eaLnBrk="0">
              <a:lnSpc>
                <a:spcPts val="1252"/>
              </a:lnSpc>
              <a:spcBef>
                <a:spcPts val="317"/>
              </a:spcBef>
            </a:pP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施。</a:t>
            </a:r>
            <a:endParaRPr lang="SimSun" altLang="SimSun" sz="1000"/>
          </a:p>
          <a:p>
            <a:pPr marL="82550" indent="1905" algn="l" rtl="0" eaLnBrk="0">
              <a:lnSpc>
                <a:spcPct val="116000"/>
              </a:lnSpc>
              <a:spcBef>
                <a:spcPts val="543"/>
              </a:spcBef>
            </a:pP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5.1.7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膨胀珍珠岩保温板外墙保温系统在门窗洞口、女儿墙、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檐口、系统变形缝、腰线、勒脚、封闭阳台以及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出挑构件等系统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收头处，应采用普通型耐碱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玻纤网布预贴、翻包。上述部位以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及延伸至地面以下的部位应做好保温、防水构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造设计，并有构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造详图。</a:t>
            </a:r>
            <a:endParaRPr lang="SimSun" altLang="SimSun" sz="1100"/>
          </a:p>
          <a:p>
            <a:pPr algn="l" rtl="0" eaLnBrk="0">
              <a:lnSpc>
                <a:spcPct val="129000"/>
              </a:lnSpc>
            </a:pPr>
            <a:endParaRPr lang="Arial" altLang="Arial" sz="300"/>
          </a:p>
          <a:p>
            <a:pPr marL="82550" indent="1905" algn="l" rtl="0" eaLnBrk="0">
              <a:lnSpc>
                <a:spcPct val="113000"/>
              </a:lnSpc>
              <a:spcBef>
                <a:spcPts val="2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5.1.8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选用膨胀珍珠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岩保温板保温工程项目的设计，应提供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《建筑节能专项设计说明》文件。当存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在下列情况时，项目节能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专项设计应进行专题论证：</a:t>
            </a:r>
            <a:endParaRPr lang="SimSun" altLang="SimSun" sz="1100"/>
          </a:p>
        </p:txBody>
      </p:sp>
      <p:sp>
        <p:nvSpPr>
          <p:cNvPr id="194" name="textbox 194"/>
          <p:cNvSpPr/>
          <p:nvPr/>
        </p:nvSpPr>
        <p:spPr>
          <a:xfrm>
            <a:off x="6388131" y="954913"/>
            <a:ext cx="3771265" cy="2524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66"/>
              </a:lnSpc>
            </a:pPr>
            <a:endParaRPr lang="Arial" altLang="Arial" sz="100"/>
          </a:p>
          <a:p>
            <a:pPr marL="294004" algn="l" rtl="0" eaLnBrk="0">
              <a:lnSpc>
                <a:spcPct val="95000"/>
              </a:lnSpc>
            </a:pP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项目抗震设防烈度大于7度时；</a:t>
            </a:r>
            <a:endParaRPr lang="SimSun" altLang="SimSun" sz="1100"/>
          </a:p>
          <a:p>
            <a:pPr marL="12700" indent="281304" algn="l" rtl="0" eaLnBrk="0">
              <a:lnSpc>
                <a:spcPct val="112000"/>
              </a:lnSpc>
              <a:spcBef>
                <a:spcPts val="294"/>
              </a:spcBef>
            </a:pPr>
            <a:r>
              <a:rPr sz="11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外墙外保温系统应用高度超过本规程第3.0.6条、3.0.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7条规定时；</a:t>
            </a:r>
            <a:endParaRPr lang="SimSun" altLang="SimSun" sz="1100"/>
          </a:p>
          <a:p>
            <a:pPr marL="12700" indent="278765" algn="l" rtl="0" eaLnBrk="0">
              <a:lnSpc>
                <a:spcPct val="111000"/>
              </a:lnSpc>
              <a:spcBef>
                <a:spcPts val="396"/>
              </a:spcBef>
            </a:pP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1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外墙外保温板应用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厚度超过本规程第3.0.7条规定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时。</a:t>
            </a:r>
            <a:endParaRPr lang="SimSun" altLang="SimSun" sz="1100"/>
          </a:p>
          <a:p>
            <a:pPr marL="1449705" algn="l" rtl="0" eaLnBrk="0">
              <a:lnSpc>
                <a:spcPct val="96000"/>
              </a:lnSpc>
              <a:spcBef>
                <a:spcPts val="1151"/>
              </a:spcBef>
            </a:pP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5.2</a:t>
            </a:r>
            <a:r>
              <a:rPr sz="1100" kern="0" spc="4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构造设计</a:t>
            </a:r>
            <a:endParaRPr lang="SimHei" altLang="SimHei" sz="1100"/>
          </a:p>
          <a:p>
            <a:pPr marL="12700" algn="l" rtl="0" eaLnBrk="0">
              <a:lnSpc>
                <a:spcPct val="118000"/>
              </a:lnSpc>
              <a:spcBef>
                <a:spcPts val="1092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5.2.1</a:t>
            </a:r>
            <a:r>
              <a:rPr sz="11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膨胀珍珠岩保温板外墙保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温系统可采用涂料、装饰砂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浆、柔性面砖、陶瓷面砖、幕墙等饰面，其基本构造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应符合表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5.2.1-1、表5.2.1-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2和表5.2.1-3的规定。</a:t>
            </a:r>
            <a:endParaRPr lang="SimSun" altLang="SimSun" sz="1100"/>
          </a:p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algn="l" rtl="0" eaLnBrk="0">
              <a:lnSpc>
                <a:spcPct val="6341"/>
              </a:lnSpc>
            </a:pPr>
            <a:endParaRPr lang="Arial" altLang="Arial" sz="100"/>
          </a:p>
          <a:p>
            <a:pPr marL="890269" indent="-354965" algn="l" rtl="0" eaLnBrk="0">
              <a:lnSpc>
                <a:spcPct val="117000"/>
              </a:lnSpc>
            </a:pP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表5.2.1-1</a:t>
            </a:r>
            <a:r>
              <a:rPr sz="1000" kern="0" spc="4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涂料、装饰砂浆、柔性</a:t>
            </a:r>
            <a:r>
              <a:rPr sz="10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面砖饰面膨胀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珍珠岩保温板外墙保温系统基本构造</a:t>
            </a:r>
            <a:endParaRPr lang="SimHei" altLang="SimHei" sz="1000"/>
          </a:p>
        </p:txBody>
      </p:sp>
      <p:graphicFrame>
        <p:nvGraphicFramePr>
          <p:cNvPr id="196" name="table 196"/>
          <p:cNvGraphicFramePr>
            <a:graphicFrameLocks noGrp="1"/>
          </p:cNvGraphicFramePr>
          <p:nvPr/>
        </p:nvGraphicFramePr>
        <p:xfrm>
          <a:off x="6410373" y="3530610"/>
          <a:ext cx="3739514" cy="2234564"/>
        </p:xfrm>
        <a:graphic>
          <a:graphicData uri="http://schemas.openxmlformats.org/drawingml/2006/table">
            <a:tbl>
              <a:tblPr/>
              <a:tblGrid>
                <a:gridCol w="358775"/>
                <a:gridCol w="285750"/>
                <a:gridCol w="361950"/>
                <a:gridCol w="285750"/>
                <a:gridCol w="361950"/>
                <a:gridCol w="539750"/>
                <a:gridCol w="361315"/>
                <a:gridCol w="1184275"/>
              </a:tblGrid>
              <a:tr h="219075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345440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基</a:t>
                      </a: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300"/>
                    </a:p>
                    <a:p>
                      <a:pPr marL="437515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保温系统构造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300"/>
                    </a:p>
                    <a:p>
                      <a:pPr marL="31115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构造示意图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68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200"/>
                    </a:p>
                    <a:p>
                      <a:pPr marL="72389" algn="l" rtl="0" eaLnBrk="0">
                        <a:lnSpc>
                          <a:spcPct val="88000"/>
                        </a:lnSpc>
                      </a:pP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基墙</a:t>
                      </a:r>
                      <a:endParaRPr lang="SimSun" altLang="SimSun" sz="800"/>
                    </a:p>
                    <a:p>
                      <a:pPr marL="123189" algn="l" rtl="0" eaLnBrk="0">
                        <a:lnSpc>
                          <a:spcPts val="1116"/>
                        </a:lnSpc>
                      </a:pP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①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200"/>
                    </a:p>
                    <a:p>
                      <a:pPr marL="31115" algn="l" rtl="0" eaLnBrk="0">
                        <a:lnSpc>
                          <a:spcPct val="101000"/>
                        </a:lnSpc>
                      </a:pP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界面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层②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200"/>
                    </a:p>
                    <a:p>
                      <a:pPr marL="18415" algn="l" rtl="0" eaLnBrk="0">
                        <a:lnSpc>
                          <a:spcPct val="104000"/>
                        </a:lnSpc>
                      </a:pP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找平防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水层③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200"/>
                    </a:p>
                    <a:p>
                      <a:pPr marL="24765" indent="6350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粘结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层④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200"/>
                    </a:p>
                    <a:p>
                      <a:pPr marL="125729" indent="-107314" algn="l" rtl="0" eaLnBrk="0">
                        <a:lnSpc>
                          <a:spcPct val="104000"/>
                        </a:lnSpc>
                        <a:spcBef>
                          <a:spcPts val="2"/>
                        </a:spcBef>
                      </a:pP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保温层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⑤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8000"/>
                        </a:lnSpc>
                      </a:pPr>
                      <a:endParaRPr lang="Arial" altLang="Arial" sz="100"/>
                    </a:p>
                    <a:p>
                      <a:pPr marL="107314" algn="l" rtl="0" eaLnBrk="0">
                        <a:lnSpc>
                          <a:spcPct val="88000"/>
                        </a:lnSpc>
                        <a:spcBef>
                          <a:spcPts val="1"/>
                        </a:spcBef>
                      </a:pP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抹面层</a:t>
                      </a:r>
                      <a:endParaRPr lang="SimSun" altLang="SimSun" sz="800"/>
                    </a:p>
                    <a:p>
                      <a:pPr marL="215265" algn="l" rtl="0" eaLnBrk="0">
                        <a:lnSpc>
                          <a:spcPts val="1140"/>
                        </a:lnSpc>
                      </a:pP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⑥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200"/>
                    </a:p>
                    <a:p>
                      <a:pPr marL="125729" indent="-107314" algn="l" rtl="0" eaLnBrk="0">
                        <a:lnSpc>
                          <a:spcPct val="104000"/>
                        </a:lnSpc>
                      </a:pP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饰面层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⑦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6986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marL="15240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混凝土</a:t>
                      </a:r>
                      <a:endParaRPr lang="SimSun" altLang="SimSun" sz="800"/>
                    </a:p>
                    <a:p>
                      <a:pPr marL="27940" algn="l" rtl="0" eaLnBrk="0">
                        <a:lnSpc>
                          <a:spcPct val="100000"/>
                        </a:lnSpc>
                        <a:spcBef>
                          <a:spcPts val="6"/>
                        </a:spcBef>
                      </a:pP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墙、砌</a:t>
                      </a:r>
                      <a:endParaRPr lang="SimSun" altLang="SimSun" sz="800"/>
                    </a:p>
                    <a:p>
                      <a:pPr marL="72389" algn="l" rtl="0" eaLnBrk="0">
                        <a:lnSpc>
                          <a:spcPts val="966"/>
                        </a:lnSpc>
                        <a:spcBef>
                          <a:spcPts val="34"/>
                        </a:spcBef>
                      </a:pP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体墙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marL="31115" algn="l" rtl="0" eaLnBrk="0">
                        <a:lnSpc>
                          <a:spcPct val="102000"/>
                        </a:lnSpc>
                        <a:spcBef>
                          <a:spcPts val="7"/>
                        </a:spcBef>
                      </a:pP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界面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砂浆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marL="18415" algn="just" rtl="0" eaLnBrk="0">
                        <a:lnSpc>
                          <a:spcPct val="103000"/>
                        </a:lnSpc>
                        <a:spcBef>
                          <a:spcPts val="3"/>
                        </a:spcBef>
                      </a:pPr>
                      <a:r>
                        <a:rPr sz="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聚合物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防水砂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浆找平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31115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胶粘</a:t>
                      </a:r>
                      <a:endParaRPr lang="SimSun" altLang="SimSun" sz="800"/>
                    </a:p>
                    <a:p>
                      <a:pPr marL="88264" algn="l" rtl="0" eaLnBrk="0">
                        <a:lnSpc>
                          <a:spcPct val="100000"/>
                        </a:lnSpc>
                        <a:spcBef>
                          <a:spcPts val="84"/>
                        </a:spcBef>
                      </a:pP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剂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722"/>
                        </a:lnSpc>
                      </a:pPr>
                      <a:endParaRPr lang="Arial" altLang="Arial" sz="100"/>
                    </a:p>
                    <a:p>
                      <a:pPr marL="18415" algn="l" rtl="0" eaLnBrk="0">
                        <a:lnSpc>
                          <a:spcPct val="108000"/>
                        </a:lnSpc>
                      </a:pP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膨胀珍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珠岩保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2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温板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400"/>
                    </a:p>
                    <a:p>
                      <a:pPr marL="107314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抹面胶</a:t>
                      </a:r>
                      <a:endParaRPr lang="SimSun" altLang="SimSun" sz="800"/>
                    </a:p>
                    <a:p>
                      <a:pPr marL="24765" indent="69214" algn="l" rtl="0" eaLnBrk="0">
                        <a:lnSpc>
                          <a:spcPct val="107000"/>
                        </a:lnSpc>
                        <a:spcBef>
                          <a:spcPts val="46"/>
                        </a:spcBef>
                      </a:pP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浆复合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300g/m²+   </a:t>
                      </a: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160g/m²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800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(首层);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60g/m²+  </a:t>
                      </a: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160g/m</a:t>
                      </a:r>
                      <a:endParaRPr lang="SimSun" altLang="SimSun" sz="800"/>
                    </a:p>
                    <a:p>
                      <a:pPr marL="75564" algn="l" rtl="0" eaLnBrk="0">
                        <a:lnSpc>
                          <a:spcPct val="100000"/>
                        </a:lnSpc>
                        <a:spcBef>
                          <a:spcPts val="191"/>
                        </a:spcBef>
                      </a:pPr>
                      <a:r>
                        <a:rPr sz="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(二层及</a:t>
                      </a:r>
                      <a:endParaRPr lang="SimSun" altLang="SimSun" sz="800"/>
                    </a:p>
                    <a:p>
                      <a:pPr marL="50165" indent="82550" algn="l" rtl="0" eaLnBrk="0">
                        <a:lnSpc>
                          <a:spcPct val="101000"/>
                        </a:lnSpc>
                        <a:spcBef>
                          <a:spcPts val="161"/>
                        </a:spcBef>
                      </a:pPr>
                      <a:r>
                        <a:rPr sz="8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以上)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耐碱玻纤</a:t>
                      </a:r>
                      <a:endParaRPr lang="SimSun" altLang="SimSun" sz="800"/>
                    </a:p>
                    <a:p>
                      <a:pPr marL="132714" algn="l" rtl="0" eaLnBrk="0">
                        <a:lnSpc>
                          <a:spcPct val="100000"/>
                        </a:lnSpc>
                        <a:spcBef>
                          <a:spcPts val="84"/>
                        </a:spcBef>
                      </a:pP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网布+</a:t>
                      </a:r>
                      <a:endParaRPr lang="SimSun" altLang="SimSun" sz="800"/>
                    </a:p>
                    <a:p>
                      <a:pPr marL="158114" algn="l" rtl="0" eaLnBrk="0">
                        <a:lnSpc>
                          <a:spcPct val="100000"/>
                        </a:lnSpc>
                        <a:spcBef>
                          <a:spcPts val="52"/>
                        </a:spcBef>
                      </a:pP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锚栓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marL="18415" algn="l" rtl="0" eaLnBrk="0">
                        <a:lnSpc>
                          <a:spcPct val="106000"/>
                        </a:lnSpc>
                        <a:spcBef>
                          <a:spcPts val="1"/>
                        </a:spcBef>
                      </a:pP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涂料</a:t>
                      </a:r>
                      <a:r>
                        <a:rPr sz="8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、 </a:t>
                      </a:r>
                      <a:r>
                        <a:rPr sz="8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饰面砂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浆或柔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性饰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8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面砖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98" name="picture 19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985281" y="3997312"/>
            <a:ext cx="1136567" cy="1454184"/>
          </a:xfrm>
          <a:prstGeom prst="rect">
            <a:avLst/>
          </a:prstGeom>
        </p:spPr>
      </p:pic>
      <p:sp>
        <p:nvSpPr>
          <p:cNvPr id="200" name="textbox 200"/>
          <p:cNvSpPr/>
          <p:nvPr/>
        </p:nvSpPr>
        <p:spPr>
          <a:xfrm>
            <a:off x="2197097" y="6995035"/>
            <a:ext cx="7812405" cy="130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1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                                                                                                 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            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21</a:t>
            </a:r>
            <a:endParaRPr lang="SimSun" altLang="SimSun" sz="7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2" name="picture 2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56201" y="1736700"/>
            <a:ext cx="1028628" cy="1187443"/>
          </a:xfrm>
          <a:prstGeom prst="rect">
            <a:avLst/>
          </a:prstGeom>
        </p:spPr>
      </p:pic>
      <p:graphicFrame>
        <p:nvGraphicFramePr>
          <p:cNvPr id="204" name="table 204"/>
          <p:cNvGraphicFramePr>
            <a:graphicFrameLocks noGrp="1"/>
          </p:cNvGraphicFramePr>
          <p:nvPr/>
        </p:nvGraphicFramePr>
        <p:xfrm>
          <a:off x="2066942" y="1371568"/>
          <a:ext cx="3745864" cy="1803400"/>
        </p:xfrm>
        <a:graphic>
          <a:graphicData uri="http://schemas.openxmlformats.org/drawingml/2006/table">
            <a:tbl>
              <a:tblPr/>
              <a:tblGrid>
                <a:gridCol w="365125"/>
                <a:gridCol w="285115"/>
                <a:gridCol w="361950"/>
                <a:gridCol w="285750"/>
                <a:gridCol w="355600"/>
                <a:gridCol w="539750"/>
                <a:gridCol w="361950"/>
                <a:gridCol w="1190625"/>
              </a:tblGrid>
              <a:tr h="212725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300"/>
                    </a:p>
                    <a:p>
                      <a:pPr marL="32639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基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43815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保温系统构造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33020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构造示意图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66039" algn="l" rtl="0" eaLnBrk="0">
                        <a:lnSpc>
                          <a:spcPct val="94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基墙</a:t>
                      </a:r>
                      <a:endParaRPr lang="SimSun" altLang="SimSun" sz="900"/>
                    </a:p>
                    <a:p>
                      <a:pPr marL="123825" algn="l" rtl="0" eaLnBrk="0">
                        <a:lnSpc>
                          <a:spcPct val="93000"/>
                        </a:lnSpc>
                        <a:spcBef>
                          <a:spcPts val="9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①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6000"/>
                        </a:lnSpc>
                      </a:pPr>
                      <a:endParaRPr lang="Arial" altLang="Arial" sz="200"/>
                    </a:p>
                    <a:p>
                      <a:pPr marL="24765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界面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层②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200"/>
                    </a:p>
                    <a:p>
                      <a:pPr marL="635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找平防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水层③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200"/>
                    </a:p>
                    <a:p>
                      <a:pPr marL="2540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粘结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层④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200"/>
                    </a:p>
                    <a:p>
                      <a:pPr marL="6350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层⑤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200"/>
                    </a:p>
                    <a:p>
                      <a:pPr marL="152400" algn="l" rtl="0" eaLnBrk="0">
                        <a:lnSpc>
                          <a:spcPct val="83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抹面</a:t>
                      </a:r>
                      <a:endParaRPr lang="SimSun" altLang="SimSun" sz="900"/>
                    </a:p>
                    <a:p>
                      <a:pPr marL="152400" algn="l" rtl="0" eaLnBrk="0">
                        <a:lnSpc>
                          <a:spcPts val="115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层⑥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200"/>
                    </a:p>
                    <a:p>
                      <a:pPr marL="63500" algn="l" rtl="0" eaLnBrk="0">
                        <a:lnSpc>
                          <a:spcPct val="83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饰面</a:t>
                      </a:r>
                      <a:endParaRPr lang="SimSun" altLang="SimSun" sz="900"/>
                    </a:p>
                    <a:p>
                      <a:pPr marL="63500" algn="l" rtl="0" eaLnBrk="0">
                        <a:lnSpc>
                          <a:spcPts val="11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0"/>
                    </a:p>
                    <a:p>
                      <a:pPr marL="101600" algn="l" rtl="0" eaLnBrk="0">
                        <a:lnSpc>
                          <a:spcPts val="62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</a:t>
                      </a:r>
                      <a:endParaRPr lang="SimSun" altLang="SimSun" sz="900"/>
                    </a:p>
                    <a:p>
                      <a:pPr marL="101600" algn="l" rtl="0" eaLnBrk="0">
                        <a:lnSpc>
                          <a:spcPts val="1164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2)</a:t>
                      </a:r>
                      <a:endParaRPr lang="SimSun" altLang="SimSun" sz="900"/>
                    </a:p>
                    <a:p>
                      <a:pPr marL="101600" algn="l" rtl="0" eaLnBrk="0">
                        <a:lnSpc>
                          <a:spcPct val="90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③</a:t>
                      </a:r>
                      <a:endParaRPr lang="SimSun" altLang="SimSun" sz="900"/>
                    </a:p>
                    <a:p>
                      <a:pPr marL="101600" algn="l" rtl="0" eaLnBrk="0">
                        <a:lnSpc>
                          <a:spcPts val="135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④</a:t>
                      </a:r>
                      <a:endParaRPr lang="SimSun" altLang="SimSun" sz="900"/>
                    </a:p>
                    <a:p>
                      <a:pPr marL="101600" algn="l" rtl="0" eaLnBrk="0">
                        <a:lnSpc>
                          <a:spcPct val="87000"/>
                        </a:lnSpc>
                        <a:spcBef>
                          <a:spcPts val="10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⑤</a:t>
                      </a:r>
                      <a:endParaRPr lang="SimSun" altLang="SimSun" sz="900"/>
                    </a:p>
                    <a:p>
                      <a:pPr marL="101600" algn="l" rtl="0" eaLnBrk="0">
                        <a:lnSpc>
                          <a:spcPct val="83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⑧</a:t>
                      </a:r>
                      <a:endParaRPr lang="SimSun" altLang="SimSun" sz="900"/>
                    </a:p>
                    <a:p>
                      <a:pPr marL="101600" algn="l" rtl="0" eaLnBrk="0">
                        <a:lnSpc>
                          <a:spcPts val="1112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668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0000"/>
                        </a:lnSpc>
                      </a:pPr>
                      <a:endParaRPr lang="Arial" altLang="Arial" sz="1000"/>
                    </a:p>
                    <a:p>
                      <a:pPr marL="8889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混凝土</a:t>
                      </a:r>
                      <a:endParaRPr lang="SimSun" altLang="SimSun" sz="900"/>
                    </a:p>
                    <a:p>
                      <a:pPr marL="8889" algn="l" rtl="0" eaLnBrk="0">
                        <a:lnSpc>
                          <a:spcPct val="92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墙、砌</a:t>
                      </a:r>
                      <a:endParaRPr lang="SimSun" altLang="SimSun" sz="900"/>
                    </a:p>
                    <a:p>
                      <a:pPr marL="66039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体墙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marL="24765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界面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砂浆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012"/>
                        </a:lnSpc>
                      </a:pPr>
                      <a:endParaRPr lang="Arial" altLang="Arial" sz="100"/>
                    </a:p>
                    <a:p>
                      <a:pPr marL="6350" algn="just" rtl="0" eaLnBrk="0">
                        <a:lnSpc>
                          <a:spcPct val="93000"/>
                        </a:lnSpc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聚合物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防水砂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浆找平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774"/>
                        </a:lnSpc>
                      </a:pPr>
                      <a:endParaRPr lang="Arial" altLang="Arial" sz="100"/>
                    </a:p>
                    <a:p>
                      <a:pPr marL="25400" algn="l" rtl="0" eaLnBrk="0">
                        <a:lnSpc>
                          <a:spcPct val="95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胶粘</a:t>
                      </a:r>
                      <a:endParaRPr lang="SimSun" altLang="SimSun" sz="900"/>
                    </a:p>
                    <a:p>
                      <a:pPr marL="83185" algn="l" rtl="0" eaLnBrk="0">
                        <a:lnSpc>
                          <a:spcPct val="94000"/>
                        </a:lnSpc>
                        <a:spcBef>
                          <a:spcPts val="179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1000"/>
                    </a:p>
                    <a:p>
                      <a:pPr marL="12700" algn="just" rtl="0" eaLnBrk="0">
                        <a:lnSpc>
                          <a:spcPct val="96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膨胀珍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珠岩保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温板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759"/>
                        </a:lnSpc>
                      </a:pPr>
                      <a:endParaRPr lang="Arial" altLang="Arial" sz="100"/>
                    </a:p>
                    <a:p>
                      <a:pPr marL="38100" algn="l" rtl="0" eaLnBrk="0">
                        <a:lnSpc>
                          <a:spcPct val="96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抹面胶浆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复合丝径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0.9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、</a:t>
                      </a:r>
                      <a:endParaRPr lang="SimSun" altLang="SimSun" sz="900"/>
                    </a:p>
                    <a:p>
                      <a:pPr marL="38100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网孔尺寸</a:t>
                      </a:r>
                      <a:endParaRPr lang="SimSun" altLang="SimSun" sz="900"/>
                    </a:p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200"/>
                    </a:p>
                    <a:p>
                      <a:pPr marL="38100" algn="l" rtl="0" eaLnBrk="0">
                        <a:lnSpc>
                          <a:spcPct val="87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12.7mm×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12.7mm热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镀锌电焊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网+锚栓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0"/>
                    </a:p>
                    <a:p>
                      <a:pPr marL="6350" algn="l" rtl="0" eaLnBrk="0">
                        <a:lnSpc>
                          <a:spcPct val="96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陶瓷面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砖饰面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6" name="picture 2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965667" y="3743352"/>
            <a:ext cx="819162" cy="171449"/>
          </a:xfrm>
          <a:prstGeom prst="rect">
            <a:avLst/>
          </a:prstGeom>
        </p:spPr>
      </p:pic>
      <p:graphicFrame>
        <p:nvGraphicFramePr>
          <p:cNvPr id="208" name="table 208"/>
          <p:cNvGraphicFramePr>
            <a:graphicFrameLocks noGrp="1"/>
          </p:cNvGraphicFramePr>
          <p:nvPr/>
        </p:nvGraphicFramePr>
        <p:xfrm>
          <a:off x="2066942" y="3721117"/>
          <a:ext cx="3739515" cy="1656714"/>
        </p:xfrm>
        <a:graphic>
          <a:graphicData uri="http://schemas.openxmlformats.org/drawingml/2006/table">
            <a:tbl>
              <a:tblPr/>
              <a:tblGrid>
                <a:gridCol w="288925"/>
                <a:gridCol w="292100"/>
                <a:gridCol w="355600"/>
                <a:gridCol w="285750"/>
                <a:gridCol w="285750"/>
                <a:gridCol w="431165"/>
                <a:gridCol w="285750"/>
                <a:gridCol w="292100"/>
                <a:gridCol w="361950"/>
                <a:gridCol w="860425"/>
              </a:tblGrid>
              <a:tr h="212725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294640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基</a:t>
                      </a: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300"/>
                    </a:p>
                    <a:p>
                      <a:pPr marL="15875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保温系统构造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300"/>
                    </a:p>
                    <a:p>
                      <a:pPr marL="304800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幕</a:t>
                      </a:r>
                      <a:r>
                        <a:rPr sz="8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墙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15240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构造示意图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5115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0"/>
                    </a:p>
                    <a:p>
                      <a:pPr marL="34290" algn="l" rtl="0" eaLnBrk="0">
                        <a:lnSpc>
                          <a:spcPts val="981"/>
                        </a:lnSpc>
                        <a:spcBef>
                          <a:spcPts val="2"/>
                        </a:spcBef>
                      </a:pP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基墙</a:t>
                      </a:r>
                      <a:endParaRPr lang="SimSun" altLang="SimSun" sz="800"/>
                    </a:p>
                    <a:p>
                      <a:pPr marL="92075" algn="l" rtl="0" eaLnBrk="0">
                        <a:lnSpc>
                          <a:spcPct val="99000"/>
                        </a:lnSpc>
                        <a:spcBef>
                          <a:spcPts val="85"/>
                        </a:spcBef>
                      </a:pP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①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marL="37465" algn="l" rtl="0" eaLnBrk="0">
                        <a:lnSpc>
                          <a:spcPct val="103000"/>
                        </a:lnSpc>
                        <a:spcBef>
                          <a:spcPts val="2"/>
                        </a:spcBef>
                      </a:pP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界面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层②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marL="12700" algn="l" rtl="0" eaLnBrk="0">
                        <a:lnSpc>
                          <a:spcPct val="101000"/>
                        </a:lnSpc>
                        <a:spcBef>
                          <a:spcPts val="6"/>
                        </a:spcBef>
                      </a:pP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找平防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水层③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027"/>
                        </a:lnSpc>
                      </a:pPr>
                      <a:endParaRPr lang="Arial" altLang="Arial" sz="100"/>
                    </a:p>
                    <a:p>
                      <a:pPr marL="31115" algn="l" rtl="0" eaLnBrk="0">
                        <a:lnSpc>
                          <a:spcPct val="104000"/>
                        </a:lnSpc>
                      </a:pP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粘结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层④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027"/>
                        </a:lnSpc>
                      </a:pPr>
                      <a:endParaRPr lang="Arial" altLang="Arial" sz="100"/>
                    </a:p>
                    <a:p>
                      <a:pPr marL="62864" algn="l" rtl="0" eaLnBrk="0">
                        <a:lnSpc>
                          <a:spcPct val="104000"/>
                        </a:lnSpc>
                      </a:pP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层⑤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521"/>
                        </a:lnSpc>
                      </a:pPr>
                      <a:endParaRPr lang="Arial" altLang="Arial" sz="100"/>
                    </a:p>
                    <a:p>
                      <a:pPr marL="107314" algn="l" rtl="0" eaLnBrk="0">
                        <a:lnSpc>
                          <a:spcPct val="88000"/>
                        </a:lnSpc>
                      </a:pP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抹面</a:t>
                      </a:r>
                      <a:endParaRPr lang="SimSun" altLang="SimSun" sz="800"/>
                    </a:p>
                    <a:p>
                      <a:pPr marL="107314" algn="l" rtl="0" eaLnBrk="0">
                        <a:lnSpc>
                          <a:spcPts val="987"/>
                        </a:lnSpc>
                      </a:pP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层⑥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70485" algn="l" rtl="0" eaLnBrk="0">
                        <a:lnSpc>
                          <a:spcPct val="100000"/>
                        </a:lnSpc>
                        <a:spcBef>
                          <a:spcPts val="6"/>
                        </a:spcBef>
                      </a:pP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承力结构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210"/>
                        </a:lnSpc>
                      </a:pPr>
                      <a:endParaRPr lang="Arial" altLang="Arial" sz="100"/>
                    </a:p>
                    <a:p>
                      <a:pPr marL="69850" algn="l" rtl="0" eaLnBrk="0">
                        <a:lnSpc>
                          <a:spcPct val="88000"/>
                        </a:lnSpc>
                      </a:pP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饰面</a:t>
                      </a:r>
                      <a:endParaRPr lang="SimSun" altLang="SimSun" sz="800"/>
                    </a:p>
                    <a:p>
                      <a:pPr marL="76200" algn="l" rtl="0" eaLnBrk="0">
                        <a:lnSpc>
                          <a:spcPts val="1038"/>
                        </a:lnSpc>
                      </a:pP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层⑨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147"/>
                        </a:lnSpc>
                      </a:pPr>
                      <a:endParaRPr lang="Arial" altLang="Arial" sz="100"/>
                    </a:p>
                    <a:p>
                      <a:pPr marL="142239" algn="l" rtl="0" eaLnBrk="0">
                        <a:lnSpc>
                          <a:spcPct val="100000"/>
                        </a:lnSpc>
                      </a:pPr>
                      <a:r>
                        <a:rPr sz="6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① ②</a:t>
                      </a:r>
                      <a:r>
                        <a:rPr sz="6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6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③</a:t>
                      </a:r>
                      <a:r>
                        <a:rPr sz="6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6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④</a:t>
                      </a:r>
                      <a:r>
                        <a:rPr sz="6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6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③①</a:t>
                      </a:r>
                      <a:r>
                        <a:rPr sz="600" kern="0" spc="2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6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  </a:t>
                      </a:r>
                      <a:r>
                        <a:rPr sz="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⑧</a:t>
                      </a:r>
                      <a:r>
                        <a:rPr sz="600" kern="0" spc="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6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宿</a:t>
                      </a:r>
                      <a:endParaRPr lang="SimSun" altLang="SimSun" sz="600"/>
                    </a:p>
                  </a:txBody>
                  <a:tcPr marL="0" marR="0" marT="0" marB="0" vert="eaVert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1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88900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⑦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102235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⑧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 vert="eaVert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67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34290" algn="l" rtl="0" eaLnBrk="0">
                        <a:lnSpc>
                          <a:spcPts val="966"/>
                        </a:lnSpc>
                        <a:spcBef>
                          <a:spcPts val="6"/>
                        </a:spcBef>
                      </a:pP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混凝</a:t>
                      </a:r>
                      <a:endParaRPr lang="SimSun" altLang="SimSun" sz="800"/>
                    </a:p>
                    <a:p>
                      <a:pPr marL="15875" algn="l" rtl="0" eaLnBrk="0">
                        <a:lnSpc>
                          <a:spcPts val="849"/>
                        </a:lnSpc>
                        <a:spcBef>
                          <a:spcPts val="51"/>
                        </a:spcBef>
                      </a:pPr>
                      <a:r>
                        <a:rPr sz="7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土墙、</a:t>
                      </a:r>
                      <a:endParaRPr lang="SimSun" altLang="SimSun" sz="700"/>
                    </a:p>
                    <a:p>
                      <a:pPr marL="34290" algn="l" rtl="0" eaLnBrk="0">
                        <a:lnSpc>
                          <a:spcPts val="966"/>
                        </a:lnSpc>
                        <a:spcBef>
                          <a:spcPts val="234"/>
                        </a:spcBef>
                      </a:pP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砌体</a:t>
                      </a:r>
                      <a:endParaRPr lang="SimSun" altLang="SimSun" sz="800"/>
                    </a:p>
                    <a:p>
                      <a:pPr marL="92075" algn="l" rtl="0" eaLnBrk="0">
                        <a:lnSpc>
                          <a:spcPts val="981"/>
                        </a:lnSpc>
                        <a:spcBef>
                          <a:spcPts val="51"/>
                        </a:spcBef>
                      </a:pP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墙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325"/>
                        </a:lnSpc>
                      </a:pPr>
                      <a:endParaRPr lang="Arial" altLang="Arial" sz="100"/>
                    </a:p>
                    <a:p>
                      <a:pPr marL="37465" algn="l" rtl="0" eaLnBrk="0">
                        <a:lnSpc>
                          <a:spcPct val="107000"/>
                        </a:lnSpc>
                      </a:pP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界面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砂浆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526"/>
                        </a:lnSpc>
                      </a:pPr>
                      <a:endParaRPr lang="Arial" altLang="Arial" sz="100"/>
                    </a:p>
                    <a:p>
                      <a:pPr marL="12700" algn="just" rtl="0" eaLnBrk="0">
                        <a:lnSpc>
                          <a:spcPct val="104000"/>
                        </a:lnSpc>
                      </a:pPr>
                      <a:r>
                        <a:rPr sz="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聚合物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防水砂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浆找平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marL="31115" algn="l" rtl="0" eaLnBrk="0">
                        <a:lnSpc>
                          <a:spcPct val="93000"/>
                        </a:lnSpc>
                        <a:spcBef>
                          <a:spcPts val="4"/>
                        </a:spcBef>
                      </a:pP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胶粘</a:t>
                      </a:r>
                      <a:endParaRPr lang="SimSun" altLang="SimSun" sz="800"/>
                    </a:p>
                    <a:p>
                      <a:pPr marL="88264" algn="l" rtl="0" eaLnBrk="0">
                        <a:lnSpc>
                          <a:spcPct val="99000"/>
                        </a:lnSpc>
                        <a:spcBef>
                          <a:spcPts val="6"/>
                        </a:spcBef>
                      </a:pP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剂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877"/>
                        </a:lnSpc>
                      </a:pPr>
                      <a:endParaRPr lang="Arial" altLang="Arial" sz="100"/>
                    </a:p>
                    <a:p>
                      <a:pPr marL="18415" indent="44450" algn="just" rtl="0" eaLnBrk="0">
                        <a:lnSpc>
                          <a:spcPct val="104000"/>
                        </a:lnSpc>
                      </a:pP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膨胀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珍珠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岩保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温板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12700" indent="37465" algn="l" rtl="0" eaLnBrk="0">
                        <a:lnSpc>
                          <a:spcPct val="105000"/>
                        </a:lnSpc>
                      </a:pP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抹面胶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浆复合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160g/m²</a:t>
                      </a: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耐碱玻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纤网布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+</a:t>
                      </a:r>
                      <a:r>
                        <a:rPr sz="8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锚</a:t>
                      </a:r>
                      <a:r>
                        <a:rPr sz="8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栓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184"/>
                        </a:lnSpc>
                      </a:pPr>
                      <a:endParaRPr lang="Arial" altLang="Arial" sz="100"/>
                    </a:p>
                    <a:p>
                      <a:pPr marL="31750" algn="l" rtl="0" eaLnBrk="0">
                        <a:lnSpc>
                          <a:spcPct val="100000"/>
                        </a:lnSpc>
                      </a:pPr>
                      <a:r>
                        <a:rPr sz="8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立柱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横梁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marL="19050" indent="50800" algn="l" rtl="0" eaLnBrk="0">
                        <a:lnSpc>
                          <a:spcPct val="107000"/>
                        </a:lnSpc>
                        <a:spcBef>
                          <a:spcPts val="3"/>
                        </a:spcBef>
                      </a:pP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幕墙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饰面板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 vert="eaVert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10" name="table 210"/>
          <p:cNvGraphicFramePr>
            <a:graphicFrameLocks noGrp="1"/>
          </p:cNvGraphicFramePr>
          <p:nvPr/>
        </p:nvGraphicFramePr>
        <p:xfrm>
          <a:off x="6302328" y="3784570"/>
          <a:ext cx="3745864" cy="1651000"/>
        </p:xfrm>
        <a:graphic>
          <a:graphicData uri="http://schemas.openxmlformats.org/drawingml/2006/table">
            <a:tbl>
              <a:tblPr/>
              <a:tblGrid>
                <a:gridCol w="288925"/>
                <a:gridCol w="292100"/>
                <a:gridCol w="393700"/>
                <a:gridCol w="285750"/>
                <a:gridCol w="292100"/>
                <a:gridCol w="571500"/>
                <a:gridCol w="323215"/>
                <a:gridCol w="1298575"/>
              </a:tblGrid>
              <a:tr h="212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300"/>
                    </a:p>
                    <a:p>
                      <a:pPr marL="2857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基层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74930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保温系统构造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375284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构造示意图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marL="28575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楼板</a:t>
                      </a:r>
                      <a:endParaRPr lang="SimSun" altLang="SimSun" sz="900"/>
                    </a:p>
                    <a:p>
                      <a:pPr marL="85725" algn="l" rtl="0" eaLnBrk="0">
                        <a:lnSpc>
                          <a:spcPct val="93000"/>
                        </a:lnSpc>
                        <a:spcBef>
                          <a:spcPts val="9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①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800"/>
                    </a:p>
                    <a:p>
                      <a:pPr marL="31750" algn="l" rtl="0" eaLnBrk="0">
                        <a:lnSpc>
                          <a:spcPct val="93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找平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层②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ts val="1009"/>
                        </a:lnSpc>
                        <a:spcBef>
                          <a:spcPts val="1"/>
                        </a:spcBef>
                      </a:pPr>
                      <a:r>
                        <a:rPr sz="8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防水</a:t>
                      </a:r>
                      <a:r>
                        <a:rPr sz="8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、</a:t>
                      </a:r>
                      <a:endParaRPr lang="SimSun" altLang="SimSun" sz="800"/>
                    </a:p>
                    <a:p>
                      <a:pPr marL="82550" algn="l" rtl="0" eaLnBrk="0">
                        <a:lnSpc>
                          <a:spcPct val="87000"/>
                        </a:lnSpc>
                        <a:spcBef>
                          <a:spcPts val="91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防潮</a:t>
                      </a:r>
                      <a:endParaRPr lang="SimSun" altLang="SimSun" sz="900"/>
                    </a:p>
                    <a:p>
                      <a:pPr marL="82550" algn="l" rtl="0" eaLnBrk="0">
                        <a:lnSpc>
                          <a:spcPct val="93000"/>
                        </a:lnSpc>
                        <a:spcBef>
                          <a:spcPts val="9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层③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5400" algn="l" rtl="0" eaLnBrk="0">
                        <a:lnSpc>
                          <a:spcPct val="93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层④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1750" algn="l" rtl="0" eaLnBrk="0">
                        <a:lnSpc>
                          <a:spcPct val="93000"/>
                        </a:lnSpc>
                        <a:spcBef>
                          <a:spcPts val="4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防潮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层⑤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marL="114300" algn="l" rtl="0" eaLnBrk="0">
                        <a:lnSpc>
                          <a:spcPct val="83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保护层</a:t>
                      </a:r>
                      <a:endParaRPr lang="SimSun" altLang="SimSun" sz="900"/>
                    </a:p>
                    <a:p>
                      <a:pPr marL="228600" algn="l" rtl="0" eaLnBrk="0">
                        <a:lnSpc>
                          <a:spcPts val="1204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⑥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marL="4445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饰面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366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613"/>
                        </a:lnSpc>
                      </a:pPr>
                      <a:endParaRPr lang="Arial" altLang="Arial" sz="100"/>
                    </a:p>
                    <a:p>
                      <a:pPr marL="28575" algn="l" rtl="0" eaLnBrk="0">
                        <a:lnSpc>
                          <a:spcPct val="93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钢筋</a:t>
                      </a:r>
                      <a:endParaRPr lang="SimSun" altLang="SimSun" sz="900"/>
                    </a:p>
                    <a:p>
                      <a:pPr marL="28575" algn="l" rtl="0" eaLnBrk="0">
                        <a:lnSpc>
                          <a:spcPct val="91000"/>
                        </a:lnSpc>
                        <a:spcBef>
                          <a:spcPts val="10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混凝</a:t>
                      </a:r>
                      <a:endParaRPr lang="SimSun" altLang="SimSun" sz="900"/>
                    </a:p>
                    <a:p>
                      <a:pPr marL="28575" algn="l" rtl="0" eaLnBrk="0">
                        <a:lnSpc>
                          <a:spcPct val="94000"/>
                        </a:lnSpc>
                        <a:spcBef>
                          <a:spcPts val="9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土楼</a:t>
                      </a:r>
                      <a:endParaRPr lang="SimSun" altLang="SimSun" sz="900"/>
                    </a:p>
                    <a:p>
                      <a:pPr marL="85725" algn="l" rtl="0" eaLnBrk="0">
                        <a:lnSpc>
                          <a:spcPct val="94000"/>
                        </a:lnSpc>
                        <a:spcBef>
                          <a:spcPts val="79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板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31750" algn="l" rtl="0" eaLnBrk="0">
                        <a:lnSpc>
                          <a:spcPct val="94000"/>
                        </a:lnSpc>
                        <a:spcBef>
                          <a:spcPts val="6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水泥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砂浆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marL="2540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按工程</a:t>
                      </a:r>
                      <a:endParaRPr lang="SimSun" altLang="SimSun" sz="900"/>
                    </a:p>
                    <a:p>
                      <a:pPr marL="82550" algn="l" rtl="0" eaLnBrk="0">
                        <a:lnSpc>
                          <a:spcPct val="95000"/>
                        </a:lnSpc>
                        <a:spcBef>
                          <a:spcPts val="38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设计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518"/>
                        </a:lnSpc>
                      </a:pPr>
                      <a:endParaRPr lang="Arial" altLang="Arial" sz="100"/>
                    </a:p>
                    <a:p>
                      <a:pPr marL="25400" algn="l" rtl="0" eaLnBrk="0">
                        <a:lnSpc>
                          <a:spcPct val="95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膨胀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珍珠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岩保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温板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6000"/>
                        </a:lnSpc>
                      </a:pPr>
                      <a:endParaRPr lang="Arial" altLang="Arial" sz="1000"/>
                    </a:p>
                    <a:p>
                      <a:pPr marL="31750" algn="l" rtl="0" eaLnBrk="0">
                        <a:lnSpc>
                          <a:spcPct val="93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按工</a:t>
                      </a:r>
                      <a:endParaRPr lang="SimSun" altLang="SimSun" sz="900"/>
                    </a:p>
                    <a:p>
                      <a:pPr marL="3175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程设</a:t>
                      </a:r>
                      <a:endParaRPr lang="SimSun" altLang="SimSun" sz="900"/>
                    </a:p>
                    <a:p>
                      <a:pPr marL="88900" algn="l" rtl="0" eaLnBrk="0">
                        <a:lnSpc>
                          <a:spcPct val="95000"/>
                        </a:lnSpc>
                        <a:spcBef>
                          <a:spcPts val="3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计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600"/>
                    </a:p>
                    <a:p>
                      <a:pPr marL="63500"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4</a:t>
                      </a:r>
                      <a:r>
                        <a:rPr sz="900" kern="0" spc="-1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</a:t>
                      </a:r>
                      <a:r>
                        <a:rPr sz="900" kern="0" spc="-2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r>
                        <a:rPr sz="900" kern="0" spc="-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</a:t>
                      </a:r>
                      <a:endParaRPr lang="SimSun" altLang="SimSun" sz="900"/>
                    </a:p>
                    <a:p>
                      <a:pPr marL="82550" algn="l" rtl="0" eaLnBrk="0">
                        <a:lnSpc>
                          <a:spcPct val="96000"/>
                        </a:lnSpc>
                        <a:spcBef>
                          <a:spcPts val="19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C20细石</a:t>
                      </a:r>
                      <a:endParaRPr lang="SimSun" altLang="SimSun" sz="900"/>
                    </a:p>
                    <a:p>
                      <a:pPr marL="57150" algn="l" rtl="0" eaLnBrk="0">
                        <a:lnSpc>
                          <a:spcPct val="89000"/>
                        </a:lnSpc>
                        <a:spcBef>
                          <a:spcPts val="7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混凝土内</a:t>
                      </a:r>
                      <a:endParaRPr lang="SimSun" altLang="SimSun" sz="900"/>
                    </a:p>
                    <a:p>
                      <a:pPr marL="101600" algn="l" rtl="0" eaLnBrk="0">
                        <a:lnSpc>
                          <a:spcPct val="87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配φ4@</a:t>
                      </a:r>
                      <a:endParaRPr lang="SimSun" altLang="SimSun" sz="900"/>
                    </a:p>
                    <a:p>
                      <a:pPr marL="82550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150钢丝</a:t>
                      </a:r>
                      <a:endParaRPr lang="SimSun" altLang="SimSun" sz="900"/>
                    </a:p>
                    <a:p>
                      <a:pPr marL="171450" algn="l" rtl="0" eaLnBrk="0">
                        <a:lnSpc>
                          <a:spcPct val="95000"/>
                        </a:lnSpc>
                        <a:spcBef>
                          <a:spcPts val="53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网片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0000"/>
                        </a:lnSpc>
                      </a:pPr>
                      <a:endParaRPr lang="Arial" altLang="Arial" sz="1000"/>
                    </a:p>
                    <a:p>
                      <a:pPr marL="44450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按工</a:t>
                      </a:r>
                      <a:endParaRPr lang="SimSun" altLang="SimSun" sz="900"/>
                    </a:p>
                    <a:p>
                      <a:pPr marL="44450" algn="l" rtl="0" eaLnBrk="0">
                        <a:lnSpc>
                          <a:spcPct val="93000"/>
                        </a:lnSpc>
                        <a:spcBef>
                          <a:spcPts val="29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程设</a:t>
                      </a:r>
                      <a:endParaRPr lang="SimSun" altLang="SimSun" sz="900"/>
                    </a:p>
                    <a:p>
                      <a:pPr marL="10160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计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12" name="table 212"/>
          <p:cNvGraphicFramePr>
            <a:graphicFrameLocks noGrp="1"/>
          </p:cNvGraphicFramePr>
          <p:nvPr/>
        </p:nvGraphicFramePr>
        <p:xfrm>
          <a:off x="6308740" y="1327174"/>
          <a:ext cx="3739515" cy="1510664"/>
        </p:xfrm>
        <a:graphic>
          <a:graphicData uri="http://schemas.openxmlformats.org/drawingml/2006/table">
            <a:tbl>
              <a:tblPr/>
              <a:tblGrid>
                <a:gridCol w="327025"/>
                <a:gridCol w="323850"/>
                <a:gridCol w="323850"/>
                <a:gridCol w="323850"/>
                <a:gridCol w="717550"/>
                <a:gridCol w="355600"/>
                <a:gridCol w="1367789"/>
              </a:tblGrid>
              <a:tr h="2120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300"/>
                    </a:p>
                    <a:p>
                      <a:pPr marL="4762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基层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68516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保温系统构造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41275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构造示意图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200"/>
                    </a:p>
                    <a:p>
                      <a:pPr marL="47625" algn="l" rtl="0" eaLnBrk="0">
                        <a:lnSpc>
                          <a:spcPct val="94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楼板</a:t>
                      </a:r>
                      <a:endParaRPr lang="SimSun" altLang="SimSun" sz="900"/>
                    </a:p>
                    <a:p>
                      <a:pPr marL="104775" algn="l" rtl="0" eaLnBrk="0">
                        <a:lnSpc>
                          <a:spcPct val="94000"/>
                        </a:lnSpc>
                        <a:spcBef>
                          <a:spcPts val="7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①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300"/>
                    </a:p>
                    <a:p>
                      <a:pPr marL="43815" algn="l" rtl="0" eaLnBrk="0">
                        <a:lnSpc>
                          <a:spcPct val="92000"/>
                        </a:lnSpc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界面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层②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200"/>
                    </a:p>
                    <a:p>
                      <a:pPr marL="4381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粘结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层③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200"/>
                    </a:p>
                    <a:p>
                      <a:pPr marL="44450" algn="l" rtl="0" eaLnBrk="0">
                        <a:lnSpc>
                          <a:spcPct val="93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层④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200"/>
                    </a:p>
                    <a:p>
                      <a:pPr marL="240665" algn="l" rtl="0" eaLnBrk="0">
                        <a:lnSpc>
                          <a:spcPct val="83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抹面</a:t>
                      </a:r>
                      <a:endParaRPr lang="SimSun" altLang="SimSun" sz="900"/>
                    </a:p>
                    <a:p>
                      <a:pPr marL="240665" algn="l" rtl="0" eaLnBrk="0">
                        <a:lnSpc>
                          <a:spcPts val="115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层⑤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200"/>
                    </a:p>
                    <a:p>
                      <a:pPr marL="62864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饰面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层⑥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74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331"/>
                        </a:lnSpc>
                      </a:pPr>
                      <a:endParaRPr lang="Arial" altLang="Arial" sz="100"/>
                    </a:p>
                    <a:p>
                      <a:pPr marL="47625" algn="l" rtl="0" eaLnBrk="0">
                        <a:lnSpc>
                          <a:spcPct val="93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钢筋</a:t>
                      </a:r>
                      <a:endParaRPr lang="SimSun" altLang="SimSun" sz="900"/>
                    </a:p>
                    <a:p>
                      <a:pPr marL="4762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混凝</a:t>
                      </a:r>
                      <a:endParaRPr lang="SimSun" altLang="SimSun" sz="900"/>
                    </a:p>
                    <a:p>
                      <a:pPr marL="47625" algn="l" rtl="0" eaLnBrk="0">
                        <a:lnSpc>
                          <a:spcPct val="95000"/>
                        </a:lnSpc>
                        <a:spcBef>
                          <a:spcPts val="10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土楼</a:t>
                      </a:r>
                      <a:endParaRPr lang="SimSun" altLang="SimSun" sz="900"/>
                    </a:p>
                    <a:p>
                      <a:pPr marL="104775" algn="l" rtl="0" eaLnBrk="0">
                        <a:lnSpc>
                          <a:spcPct val="94000"/>
                        </a:lnSpc>
                        <a:spcBef>
                          <a:spcPts val="29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板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753"/>
                        </a:lnSpc>
                      </a:pPr>
                      <a:endParaRPr lang="Arial" altLang="Arial" sz="100"/>
                    </a:p>
                    <a:p>
                      <a:pPr marL="50165" indent="-6350" algn="l" rtl="0" eaLnBrk="0">
                        <a:lnSpc>
                          <a:spcPct val="91000"/>
                        </a:lnSpc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界面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砂浆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361"/>
                        </a:lnSpc>
                      </a:pPr>
                      <a:endParaRPr lang="Arial" altLang="Arial" sz="100"/>
                    </a:p>
                    <a:p>
                      <a:pPr marL="43815" algn="l" rtl="0" eaLnBrk="0">
                        <a:lnSpc>
                          <a:spcPct val="88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胶粘</a:t>
                      </a:r>
                      <a:endParaRPr lang="SimSun" altLang="SimSun" sz="900"/>
                    </a:p>
                    <a:p>
                      <a:pPr marL="100964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5000"/>
                        </a:lnSpc>
                      </a:pPr>
                      <a:endParaRPr lang="Arial" altLang="Arial" sz="1000"/>
                    </a:p>
                    <a:p>
                      <a:pPr marL="44450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膨胀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珍珠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岩保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温板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200"/>
                    </a:p>
                    <a:p>
                      <a:pPr marL="43180" indent="-31115" algn="l" rtl="0" eaLnBrk="0">
                        <a:lnSpc>
                          <a:spcPct val="95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抹面胶浆复合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丝径0.9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、</a:t>
                      </a:r>
                      <a:endParaRPr lang="SimSun" altLang="SimSun" sz="900"/>
                    </a:p>
                    <a:p>
                      <a:pPr marL="126364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网孔尺寸</a:t>
                      </a:r>
                      <a:endParaRPr lang="SimSun" altLang="SimSun" sz="900"/>
                    </a:p>
                    <a:p>
                      <a:pPr marL="183514" algn="l" rtl="0" eaLnBrk="0">
                        <a:lnSpc>
                          <a:spcPct val="79000"/>
                        </a:lnSpc>
                        <a:spcBef>
                          <a:spcPts val="209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12.7mm</a:t>
                      </a:r>
                      <a:endParaRPr lang="SimSun" altLang="SimSun" sz="900"/>
                    </a:p>
                    <a:p>
                      <a:pPr marL="126364" algn="l" rtl="0" eaLnBrk="0">
                        <a:lnSpc>
                          <a:spcPct val="71000"/>
                        </a:lnSpc>
                        <a:spcBef>
                          <a:spcPts val="25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×12.7mm</a:t>
                      </a:r>
                      <a:endParaRPr lang="SimSun" altLang="SimSun" sz="900"/>
                    </a:p>
                    <a:p>
                      <a:pPr marL="69850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热镀锌电焊</a:t>
                      </a:r>
                      <a:endParaRPr lang="SimSun" altLang="SimSun" sz="900"/>
                    </a:p>
                    <a:p>
                      <a:pPr marL="158750" algn="l" rtl="0" eaLnBrk="0">
                        <a:lnSpc>
                          <a:spcPct val="95000"/>
                        </a:lnSpc>
                        <a:spcBef>
                          <a:spcPts val="37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网+锚栓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754"/>
                        </a:lnSpc>
                      </a:pPr>
                      <a:endParaRPr lang="Arial" altLang="Arial" sz="100"/>
                    </a:p>
                    <a:p>
                      <a:pPr marL="62230" indent="-50165" algn="l" rtl="0" eaLnBrk="0">
                        <a:lnSpc>
                          <a:spcPct val="96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涂料或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吊顶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14" name="textbox 214"/>
          <p:cNvSpPr/>
          <p:nvPr/>
        </p:nvSpPr>
        <p:spPr>
          <a:xfrm>
            <a:off x="6280191" y="2878462"/>
            <a:ext cx="3765550" cy="866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59715" algn="l" rtl="0" eaLnBrk="0">
              <a:lnSpc>
                <a:spcPts val="1123"/>
              </a:lnSpc>
            </a:pP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注：找平层可根据单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体工程设计需要设置。</a:t>
            </a:r>
            <a:endParaRPr lang="SimSun" altLang="SimSun" sz="900"/>
          </a:p>
          <a:p>
            <a:pPr marL="12700" indent="280670" algn="l" rtl="0" eaLnBrk="0">
              <a:lnSpc>
                <a:spcPct val="114000"/>
              </a:lnSpc>
              <a:spcBef>
                <a:spcPts val="1178"/>
              </a:spcBef>
            </a:pPr>
            <a:r>
              <a:rPr sz="10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5.2.3</a:t>
            </a:r>
            <a:r>
              <a:rPr sz="1000" kern="0" spc="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膨胀珍珠岩保温板钢筋混凝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土结构楼面保温基本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构造应符合表5.2.3的规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定。</a:t>
            </a:r>
            <a:endParaRPr lang="SimSun" altLang="SimSun" sz="1000"/>
          </a:p>
          <a:p>
            <a:pPr algn="l" rtl="0" eaLnBrk="0">
              <a:lnSpc>
                <a:spcPct val="124000"/>
              </a:lnSpc>
            </a:pPr>
            <a:endParaRPr lang="Arial" altLang="Arial" sz="300"/>
          </a:p>
          <a:p>
            <a:pPr marL="585469" algn="l" rtl="0" eaLnBrk="0">
              <a:lnSpc>
                <a:spcPct val="95000"/>
              </a:lnSpc>
              <a:spcBef>
                <a:spcPts val="1"/>
              </a:spcBef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表5.2.3</a:t>
            </a:r>
            <a:r>
              <a:rPr sz="1000" kern="0" spc="5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膨胀珍珠岩保温板楼面保温基本构造</a:t>
            </a:r>
            <a:endParaRPr lang="SimHei" altLang="SimHei" sz="1000"/>
          </a:p>
        </p:txBody>
      </p:sp>
      <p:sp>
        <p:nvSpPr>
          <p:cNvPr id="216" name="textbox 216"/>
          <p:cNvSpPr/>
          <p:nvPr/>
        </p:nvSpPr>
        <p:spPr>
          <a:xfrm>
            <a:off x="6280192" y="5481973"/>
            <a:ext cx="3752850" cy="654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6364" algn="l" rtl="0" eaLnBrk="0">
              <a:lnSpc>
                <a:spcPts val="1123"/>
              </a:lnSpc>
            </a:pP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注：楼面找平层可根据需要确定。</a:t>
            </a:r>
            <a:endParaRPr lang="SimSun" altLang="SimSun" sz="9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115000"/>
              </a:lnSpc>
              <a:spcBef>
                <a:spcPts val="6"/>
              </a:spcBef>
            </a:pPr>
            <a:r>
              <a:rPr sz="1000" b="1" kern="0" spc="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5.2.4    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膨胀珍珠岩保温板正置式屋面保温基本构造应符合表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r>
              <a:rPr sz="10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10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.4-</a:t>
            </a:r>
            <a:r>
              <a:rPr sz="10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1和表5</a:t>
            </a:r>
            <a:r>
              <a:rPr sz="10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10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.4-</a:t>
            </a:r>
            <a:r>
              <a:rPr sz="10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的规定。</a:t>
            </a:r>
            <a:endParaRPr lang="SimSun" altLang="SimSun" sz="1000"/>
          </a:p>
        </p:txBody>
      </p:sp>
      <p:sp>
        <p:nvSpPr>
          <p:cNvPr id="218" name="textbox 218"/>
          <p:cNvSpPr/>
          <p:nvPr/>
        </p:nvSpPr>
        <p:spPr>
          <a:xfrm>
            <a:off x="2057418" y="5494298"/>
            <a:ext cx="3803650" cy="6013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80"/>
              </a:lnSpc>
            </a:pPr>
            <a:endParaRPr lang="Arial" altLang="Arial" sz="100"/>
          </a:p>
          <a:p>
            <a:pPr marL="12700" indent="1270" algn="l" rtl="0" eaLnBrk="0">
              <a:lnSpc>
                <a:spcPct val="126000"/>
              </a:lnSpc>
            </a:pPr>
            <a:r>
              <a:rPr sz="1000" b="1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5.2.2</a:t>
            </a:r>
            <a:r>
              <a:rPr sz="10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保温板用于架空或外挑板下保温系统时，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其基本构造应符合表5.2.2 的规定。当采用板上板下组合保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温时，板上保温构造同5.2.3条的规定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000"/>
          </a:p>
        </p:txBody>
      </p:sp>
      <p:pic>
        <p:nvPicPr>
          <p:cNvPr id="220" name="picture 2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699508" y="1622426"/>
            <a:ext cx="1320812" cy="1035051"/>
          </a:xfrm>
          <a:prstGeom prst="rect">
            <a:avLst/>
          </a:prstGeom>
        </p:spPr>
      </p:pic>
      <p:pic>
        <p:nvPicPr>
          <p:cNvPr id="222" name="picture 2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762989" y="4251348"/>
            <a:ext cx="1250918" cy="907995"/>
          </a:xfrm>
          <a:prstGeom prst="rect">
            <a:avLst/>
          </a:prstGeom>
        </p:spPr>
      </p:pic>
      <p:pic>
        <p:nvPicPr>
          <p:cNvPr id="224" name="picture 2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972080" y="3952842"/>
            <a:ext cx="812750" cy="1397009"/>
          </a:xfrm>
          <a:prstGeom prst="rect">
            <a:avLst/>
          </a:prstGeom>
        </p:spPr>
      </p:pic>
      <p:sp>
        <p:nvSpPr>
          <p:cNvPr id="226" name="textbox 226"/>
          <p:cNvSpPr/>
          <p:nvPr/>
        </p:nvSpPr>
        <p:spPr>
          <a:xfrm>
            <a:off x="2660702" y="953508"/>
            <a:ext cx="2576829" cy="374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656"/>
              </a:lnSpc>
            </a:pPr>
            <a:endParaRPr lang="Arial" altLang="Arial" sz="100"/>
          </a:p>
          <a:p>
            <a:pPr marL="589915" indent="-577215" algn="l" rtl="0" eaLnBrk="0">
              <a:lnSpc>
                <a:spcPct val="114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表5.2.1-2</a:t>
            </a:r>
            <a:r>
              <a:rPr sz="1000" kern="0" spc="4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陶瓷面砖饰面膨胀珍珠岩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保温板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外墙外保温系统基本构造</a:t>
            </a:r>
            <a:endParaRPr lang="SimHei" altLang="SimHei" sz="1000"/>
          </a:p>
        </p:txBody>
      </p:sp>
      <p:sp>
        <p:nvSpPr>
          <p:cNvPr id="228" name="textbox 228"/>
          <p:cNvSpPr/>
          <p:nvPr/>
        </p:nvSpPr>
        <p:spPr>
          <a:xfrm>
            <a:off x="2774946" y="3302984"/>
            <a:ext cx="2326639" cy="361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74"/>
              </a:lnSpc>
            </a:pPr>
            <a:endParaRPr lang="Arial" altLang="Arial" sz="100"/>
          </a:p>
          <a:p>
            <a:pPr marL="476250" indent="-463550" algn="l" rtl="0" eaLnBrk="0">
              <a:lnSpc>
                <a:spcPct val="110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表5.2.1-3</a:t>
            </a:r>
            <a:r>
              <a:rPr sz="1000" kern="0" spc="5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幕墙饰面膨胀珍珠岩保温板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外墙外保温系统基本构造</a:t>
            </a:r>
            <a:endParaRPr lang="SimHei" altLang="SimHei" sz="1000"/>
          </a:p>
        </p:txBody>
      </p:sp>
      <p:sp>
        <p:nvSpPr>
          <p:cNvPr id="230" name="textbox 230"/>
          <p:cNvSpPr/>
          <p:nvPr/>
        </p:nvSpPr>
        <p:spPr>
          <a:xfrm>
            <a:off x="6408970" y="1110437"/>
            <a:ext cx="3518534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0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表5.2.2</a:t>
            </a:r>
            <a:r>
              <a:rPr sz="1000" kern="0" spc="4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架空或外挑板下膨胀珍珠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岩保温板保温系统基本构造</a:t>
            </a:r>
            <a:endParaRPr lang="SimHei" altLang="SimHei" sz="1000"/>
          </a:p>
        </p:txBody>
      </p:sp>
      <p:sp>
        <p:nvSpPr>
          <p:cNvPr id="232" name="textbox 232"/>
          <p:cNvSpPr/>
          <p:nvPr/>
        </p:nvSpPr>
        <p:spPr>
          <a:xfrm>
            <a:off x="9779025" y="7158231"/>
            <a:ext cx="121920" cy="121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94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23</a:t>
            </a:r>
            <a:endParaRPr lang="SimSun" altLang="SimSun" sz="800"/>
          </a:p>
        </p:txBody>
      </p:sp>
      <p:sp>
        <p:nvSpPr>
          <p:cNvPr id="234" name="textbox 234"/>
          <p:cNvSpPr/>
          <p:nvPr/>
        </p:nvSpPr>
        <p:spPr>
          <a:xfrm>
            <a:off x="2146334" y="7024898"/>
            <a:ext cx="121920" cy="121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9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22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" name="textbox 236"/>
          <p:cNvSpPr/>
          <p:nvPr/>
        </p:nvSpPr>
        <p:spPr>
          <a:xfrm>
            <a:off x="6229321" y="1056481"/>
            <a:ext cx="3816350" cy="5796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48"/>
              </a:lnSpc>
            </a:pPr>
            <a:endParaRPr lang="Arial" altLang="Arial" sz="100"/>
          </a:p>
          <a:p>
            <a:pPr marL="12700" indent="273050" algn="l" rtl="0" eaLnBrk="0">
              <a:lnSpc>
                <a:spcPct val="107000"/>
              </a:lnSpc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 外墙外保温系统应设置系统变形缝，水平与垂直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变形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缝的间距不宜大于6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;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缝宽不大于20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mm;</a:t>
            </a:r>
            <a:endParaRPr lang="Arial" altLang="Arial" sz="1100"/>
          </a:p>
          <a:p>
            <a:pPr marL="12700" indent="273050" algn="l" rtl="0" eaLnBrk="0">
              <a:lnSpc>
                <a:spcPct val="115000"/>
              </a:lnSpc>
              <a:spcBef>
                <a:spcPts val="465"/>
              </a:spcBef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  系统变形缝、系统与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门窗框的接口处、墙身变形缝及勒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脚、阳台、雨篷、女儿墙等保温系统收头部位，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应采用普通型耐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碱玻纤网布翻包；翻包时，耐碱玻纤网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布预埋在基层和压入抹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面层中的宽度均不应小于100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mm;</a:t>
            </a:r>
            <a:endParaRPr lang="SimSun" altLang="SimSun" sz="1100"/>
          </a:p>
          <a:p>
            <a:pPr marL="12700" indent="273050" algn="l" rtl="0" eaLnBrk="0">
              <a:lnSpc>
                <a:spcPct val="112000"/>
              </a:lnSpc>
              <a:spcBef>
                <a:spcPts val="402"/>
              </a:spcBef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  外墙外保温系统接缝处应采用硅酮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建筑密封胶封缝，  且封缝深度不小于10mm。</a:t>
            </a:r>
            <a:endParaRPr lang="SimSun" altLang="SimSun" sz="1100"/>
          </a:p>
          <a:p>
            <a:pPr marL="12700" indent="1905" algn="l" rtl="0" eaLnBrk="0">
              <a:lnSpc>
                <a:spcPct val="110000"/>
              </a:lnSpc>
              <a:spcBef>
                <a:spcPts val="397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5.2.7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膨胀珍珠岩保温板外墙外保温系统安全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性设计，应符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合下列规定：</a:t>
            </a:r>
            <a:endParaRPr lang="SimSun" altLang="SimSun" sz="1100"/>
          </a:p>
          <a:p>
            <a:pPr marL="12700" indent="273050" algn="l" rtl="0" eaLnBrk="0">
              <a:lnSpc>
                <a:spcPct val="114000"/>
              </a:lnSpc>
              <a:spcBef>
                <a:spcPts val="397"/>
              </a:spcBef>
            </a:pP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1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保温层与墙体之间应采用粘结、锚固、承托相结合的连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接方式；保温板的粘贴应采用满粘法，有效粘结面积不小于 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80%;</a:t>
            </a:r>
            <a:endParaRPr lang="SimSun" altLang="SimSun" sz="1100"/>
          </a:p>
          <a:p>
            <a:pPr marL="285750" algn="l" rtl="0" eaLnBrk="0">
              <a:lnSpc>
                <a:spcPct val="95000"/>
              </a:lnSpc>
              <a:spcBef>
                <a:spcPts val="426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 外墙外保温系统的抹面层设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计，应符合下列规定：</a:t>
            </a:r>
            <a:endParaRPr lang="SimSun" altLang="SimSun" sz="1100"/>
          </a:p>
          <a:p>
            <a:pPr marL="12700" indent="273050" algn="l" rtl="0" eaLnBrk="0">
              <a:lnSpc>
                <a:spcPct val="120000"/>
              </a:lnSpc>
              <a:spcBef>
                <a:spcPts val="381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1)涂料、装饰砂浆、柔性面砖、敞开式幕墙饰面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系统的首层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外墙及对抗撞击有特殊要求的部位，抹面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层内应分层压入一道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加强型耐碱玻纤网布和一道普通型耐碱玻纤网布，加强型耐碱  玻纤网布置于普通型耐碱玻纤网布内侧，抹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面层厚度不宜小于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,</a:t>
            </a:r>
            <a:r>
              <a:rPr sz="11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且应满足10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J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抗冲击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要求；二层及以上部位抹面层内应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分层压入二道普通型耐碱玻纤网布，抹面层厚6m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m～8mm;</a:t>
            </a:r>
            <a:r>
              <a:rPr sz="11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封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闭式幕墙饰面的抹面层内应压入一道普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通型耐碱玻纤网布，抹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面层厚宜控制在5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～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。普通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型耐碱玻纤网布的搭接长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度不少于100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mm,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加强型耐碱玻纤网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布应平接；</a:t>
            </a:r>
            <a:endParaRPr lang="SimSun" altLang="SimSun" sz="1100"/>
          </a:p>
          <a:p>
            <a:pPr marL="12700" indent="273050" algn="l" rtl="0" eaLnBrk="0">
              <a:lnSpc>
                <a:spcPct val="111000"/>
              </a:lnSpc>
              <a:spcBef>
                <a:spcPts val="505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2)陶瓷面砖饰面的抹面层内应压入一道丝径0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.9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、网孔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尺寸为12.7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×12.7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热镀锌电焊网，抹面层厚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~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8mm,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热镀锌电焊网应平接；</a:t>
            </a:r>
            <a:endParaRPr lang="SimSun" altLang="SimSun" sz="1100"/>
          </a:p>
          <a:p>
            <a:pPr algn="l" rtl="0" eaLnBrk="0">
              <a:lnSpc>
                <a:spcPct val="104000"/>
              </a:lnSpc>
            </a:pPr>
            <a:endParaRPr lang="Arial" altLang="Arial" sz="400"/>
          </a:p>
          <a:p>
            <a:pPr marL="12700" indent="273050" algn="l" rtl="0" eaLnBrk="0">
              <a:lnSpc>
                <a:spcPct val="106000"/>
              </a:lnSpc>
              <a:spcBef>
                <a:spcPts val="3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3)外墙阳角、阴角处耐碱玻纤网布或热镀锌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电焊网应交错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搭接、包转，搭接宽度每边不少于200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mm;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涂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料、装饰砂浆饰面</a:t>
            </a:r>
            <a:endParaRPr lang="SimSun" altLang="SimSun" sz="1100"/>
          </a:p>
        </p:txBody>
      </p:sp>
      <p:sp>
        <p:nvSpPr>
          <p:cNvPr id="238" name="textbox 238"/>
          <p:cNvSpPr/>
          <p:nvPr/>
        </p:nvSpPr>
        <p:spPr>
          <a:xfrm>
            <a:off x="2044700" y="4790335"/>
            <a:ext cx="3816984" cy="2056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7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5.2.5     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基层墙体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处理应符合下列要求：</a:t>
            </a:r>
            <a:endParaRPr lang="SimSun" altLang="SimSun" sz="1100"/>
          </a:p>
          <a:p>
            <a:pPr marL="291465" algn="l" rtl="0" eaLnBrk="0">
              <a:lnSpc>
                <a:spcPct val="94000"/>
              </a:lnSpc>
              <a:spcBef>
                <a:spcPts val="451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  除烧结类砖砌体外，基层墙体表面应采用界面剂处理；</a:t>
            </a:r>
            <a:endParaRPr lang="SimSun" altLang="SimSun" sz="1100"/>
          </a:p>
          <a:p>
            <a:pPr marL="12700" indent="278765" algn="l" rtl="0" eaLnBrk="0">
              <a:lnSpc>
                <a:spcPct val="112000"/>
              </a:lnSpc>
              <a:spcBef>
                <a:spcPts val="373"/>
              </a:spcBef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 基层墙体的外侧应设置防水找平层，并符合《建筑外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墙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防水工程技术规程》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JGJ/T   235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的规定。找平防水层宜采用聚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合物水泥防水砂浆。</a:t>
            </a:r>
            <a:endParaRPr lang="SimSun" altLang="SimSun" sz="1100"/>
          </a:p>
          <a:p>
            <a:pPr marL="14604" algn="l" rtl="0" eaLnBrk="0">
              <a:lnSpc>
                <a:spcPct val="94000"/>
              </a:lnSpc>
              <a:spcBef>
                <a:spcPts val="452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5.2.6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膨胀珍珠岩保温板外墙外保温系统设计应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符合下列要</a:t>
            </a:r>
            <a:endParaRPr lang="SimSun" altLang="SimSun" sz="1100"/>
          </a:p>
          <a:p>
            <a:pPr marL="12700" algn="l" rtl="0" eaLnBrk="0">
              <a:lnSpc>
                <a:spcPts val="1245"/>
              </a:lnSpc>
              <a:spcBef>
                <a:spcPts val="265"/>
              </a:spcBef>
            </a:pP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求：</a:t>
            </a:r>
            <a:endParaRPr lang="SimSun" altLang="SimSun" sz="1000"/>
          </a:p>
          <a:p>
            <a:pPr algn="l" rtl="0" eaLnBrk="0">
              <a:lnSpc>
                <a:spcPct val="105000"/>
              </a:lnSpc>
            </a:pPr>
            <a:endParaRPr lang="Arial" altLang="Arial" sz="400"/>
          </a:p>
          <a:p>
            <a:pPr marL="12700" indent="278765" algn="l" rtl="0" eaLnBrk="0">
              <a:lnSpc>
                <a:spcPct val="118000"/>
              </a:lnSpc>
              <a:spcBef>
                <a:spcPts val="5"/>
              </a:spcBef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  外墙外保温系统设计应包括门窗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框外侧洞口、女儿墙、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檐口、勒脚、装饰线条、系统变形缝、墙身变形缝、腰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线、凸窗、空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调机搁板以及雨篷、阳台等热桥部位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endParaRPr lang="SimSun" altLang="SimSun" sz="1100"/>
          </a:p>
        </p:txBody>
      </p:sp>
      <p:graphicFrame>
        <p:nvGraphicFramePr>
          <p:cNvPr id="240" name="table 240"/>
          <p:cNvGraphicFramePr>
            <a:graphicFrameLocks noGrp="1"/>
          </p:cNvGraphicFramePr>
          <p:nvPr/>
        </p:nvGraphicFramePr>
        <p:xfrm>
          <a:off x="2073248" y="3060730"/>
          <a:ext cx="3740149" cy="1618614"/>
        </p:xfrm>
        <a:graphic>
          <a:graphicData uri="http://schemas.openxmlformats.org/drawingml/2006/table">
            <a:tbl>
              <a:tblPr/>
              <a:tblGrid>
                <a:gridCol w="257175"/>
                <a:gridCol w="285750"/>
                <a:gridCol w="285750"/>
                <a:gridCol w="292100"/>
                <a:gridCol w="285750"/>
                <a:gridCol w="285750"/>
                <a:gridCol w="285750"/>
                <a:gridCol w="292100"/>
                <a:gridCol w="285750"/>
                <a:gridCol w="285750"/>
                <a:gridCol w="898525"/>
              </a:tblGrid>
              <a:tr h="5359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360"/>
                        </a:lnSpc>
                      </a:pPr>
                      <a:endParaRPr lang="Arial" altLang="Arial" sz="100"/>
                    </a:p>
                    <a:p>
                      <a:pPr marL="15875" algn="l" rtl="0" eaLnBrk="0">
                        <a:lnSpc>
                          <a:spcPct val="87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基层</a:t>
                      </a:r>
                      <a:endParaRPr lang="SimSun" altLang="SimSun" sz="900"/>
                    </a:p>
                    <a:p>
                      <a:pPr marL="73025" algn="l" rtl="0" eaLnBrk="0">
                        <a:lnSpc>
                          <a:spcPct val="93000"/>
                        </a:lnSpc>
                        <a:spcBef>
                          <a:spcPts val="9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①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900"/>
                    </a:p>
                    <a:p>
                      <a:pPr marL="25400" algn="l" rtl="0" eaLnBrk="0">
                        <a:lnSpc>
                          <a:spcPct val="90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找平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层②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094"/>
                        </a:lnSpc>
                      </a:pPr>
                      <a:endParaRPr lang="Arial" altLang="Arial" sz="100"/>
                    </a:p>
                    <a:p>
                      <a:pPr marL="24765" algn="l" rtl="0" eaLnBrk="0">
                        <a:lnSpc>
                          <a:spcPct val="93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粘结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层③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403"/>
                        </a:lnSpc>
                      </a:pPr>
                      <a:endParaRPr lang="Arial" altLang="Arial" sz="100"/>
                    </a:p>
                    <a:p>
                      <a:pPr marL="31750" algn="l" rtl="0" eaLnBrk="0">
                        <a:lnSpc>
                          <a:spcPct val="90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层④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403"/>
                        </a:lnSpc>
                      </a:pPr>
                      <a:endParaRPr lang="Arial" altLang="Arial" sz="100"/>
                    </a:p>
                    <a:p>
                      <a:pPr marL="24765" algn="l" rtl="0" eaLnBrk="0">
                        <a:lnSpc>
                          <a:spcPct val="90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找平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层⑤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094"/>
                        </a:lnSpc>
                      </a:pPr>
                      <a:endParaRPr lang="Arial" altLang="Arial" sz="100"/>
                    </a:p>
                    <a:p>
                      <a:pPr marL="25400" algn="l" rtl="0" eaLnBrk="0">
                        <a:lnSpc>
                          <a:spcPct val="93000"/>
                        </a:lnSpc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防水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层⑥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712"/>
                        </a:lnSpc>
                      </a:pPr>
                      <a:endParaRPr lang="Arial" altLang="Arial" sz="100"/>
                    </a:p>
                    <a:p>
                      <a:pPr marL="25400" algn="l" rtl="0" eaLnBrk="0">
                        <a:lnSpc>
                          <a:spcPct val="90000"/>
                        </a:lnSpc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隔离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96433"/>
                        </a:lnSpc>
                      </a:pPr>
                      <a:endParaRPr lang="Arial" altLang="Arial" sz="100"/>
                    </a:p>
                    <a:p>
                      <a:pPr marL="31750" algn="l" rtl="0" eaLnBrk="0">
                        <a:lnSpc>
                          <a:spcPct val="95000"/>
                        </a:lnSpc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保护</a:t>
                      </a:r>
                      <a:endParaRPr lang="SimSun" altLang="SimSun" sz="900"/>
                    </a:p>
                    <a:p>
                      <a:pPr algn="r" rtl="0" eaLnBrk="0">
                        <a:lnSpc>
                          <a:spcPct val="88000"/>
                        </a:lnSpc>
                        <a:spcBef>
                          <a:spcPts val="69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层(持</a:t>
                      </a:r>
                      <a:endParaRPr lang="SimSun" altLang="SimSun" sz="900"/>
                    </a:p>
                    <a:p>
                      <a:pPr algn="r" rtl="0" eaLnBrk="0">
                        <a:lnSpc>
                          <a:spcPct val="94000"/>
                        </a:lnSpc>
                        <a:spcBef>
                          <a:spcPts val="9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钉层)</a:t>
                      </a:r>
                      <a:endParaRPr lang="SimSun" altLang="SimSun" sz="900"/>
                    </a:p>
                    <a:p>
                      <a:pPr marL="88900" algn="l" rtl="0" eaLnBrk="0">
                        <a:lnSpc>
                          <a:spcPct val="90000"/>
                        </a:lnSpc>
                        <a:spcBef>
                          <a:spcPts val="1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900"/>
                    </a:p>
                    <a:p>
                      <a:pPr marL="25400" algn="l" rtl="0" eaLnBrk="0">
                        <a:lnSpc>
                          <a:spcPct val="95000"/>
                        </a:lnSpc>
                        <a:spcBef>
                          <a:spcPts val="6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结合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层⑨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marL="57150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瓦面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层⑨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984"/>
                        </a:lnSpc>
                      </a:pPr>
                      <a:endParaRPr lang="Arial" altLang="Arial" sz="100"/>
                    </a:p>
                    <a:p>
                      <a:pPr marL="177800" algn="l" rtl="0" eaLnBrk="0">
                        <a:lnSpc>
                          <a:spcPct val="95000"/>
                        </a:lnSpc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构造示意图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26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124"/>
                        </a:lnSpc>
                      </a:pPr>
                      <a:endParaRPr lang="Arial" altLang="Arial" sz="100"/>
                    </a:p>
                    <a:p>
                      <a:pPr marL="15875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钢筋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混凝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土屋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面板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334"/>
                        </a:lnSpc>
                      </a:pPr>
                      <a:endParaRPr lang="Arial" altLang="Arial" sz="100"/>
                    </a:p>
                    <a:p>
                      <a:pPr marL="25400" algn="l" rtl="0" eaLnBrk="0">
                        <a:lnSpc>
                          <a:spcPct val="96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水泥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砂浆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1000"/>
                    </a:p>
                    <a:p>
                      <a:pPr marL="24765" algn="l" rtl="0" eaLnBrk="0">
                        <a:lnSpc>
                          <a:spcPct val="88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胶粘</a:t>
                      </a:r>
                      <a:endParaRPr lang="SimSun" altLang="SimSun" sz="900"/>
                    </a:p>
                    <a:p>
                      <a:pPr marL="82550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剂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400"/>
                    </a:p>
                    <a:p>
                      <a:pPr marL="31750" algn="l" rtl="0" eaLnBrk="0">
                        <a:lnSpc>
                          <a:spcPct val="95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膨胀</a:t>
                      </a:r>
                      <a:endParaRPr lang="SimSun" altLang="SimSun" sz="900"/>
                    </a:p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200"/>
                    </a:p>
                    <a:p>
                      <a:pPr marL="12064" algn="just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9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(辅助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锚栓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锚固)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0"/>
                    </a:p>
                    <a:p>
                      <a:pPr marL="24765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水泥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砂浆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1000"/>
                    </a:p>
                    <a:p>
                      <a:pPr marL="25400" algn="l" rtl="0" eaLnBrk="0">
                        <a:lnSpc>
                          <a:spcPct val="93000"/>
                        </a:lnSpc>
                        <a:spcBef>
                          <a:spcPts val="2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防水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材料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marL="25400" algn="l" rtl="0" eaLnBrk="0">
                        <a:lnSpc>
                          <a:spcPct val="95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按工</a:t>
                      </a:r>
                      <a:endParaRPr lang="SimSun" altLang="SimSun" sz="900"/>
                    </a:p>
                    <a:p>
                      <a:pPr marL="25400" algn="l" rtl="0" eaLnBrk="0">
                        <a:lnSpc>
                          <a:spcPct val="93000"/>
                        </a:lnSpc>
                        <a:spcBef>
                          <a:spcPts val="29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程设</a:t>
                      </a:r>
                      <a:endParaRPr lang="SimSun" altLang="SimSun" sz="900"/>
                    </a:p>
                    <a:p>
                      <a:pPr marL="8255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计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1000"/>
                        </a:lnSpc>
                      </a:pPr>
                      <a:endParaRPr lang="Arial" altLang="Arial" sz="1000"/>
                    </a:p>
                    <a:p>
                      <a:pPr marL="31750" algn="l" rtl="0" eaLnBrk="0">
                        <a:lnSpc>
                          <a:spcPct val="8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配筋</a:t>
                      </a:r>
                      <a:endParaRPr lang="SimSun" altLang="SimSun" sz="900"/>
                    </a:p>
                    <a:p>
                      <a:pPr marL="31750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细石</a:t>
                      </a:r>
                      <a:endParaRPr lang="SimSun" altLang="SimSun" sz="900"/>
                    </a:p>
                    <a:p>
                      <a:pPr marL="31750" algn="l" rtl="0" eaLnBrk="0">
                        <a:lnSpc>
                          <a:spcPct val="95000"/>
                        </a:lnSpc>
                        <a:spcBef>
                          <a:spcPts val="10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混凝</a:t>
                      </a:r>
                      <a:endParaRPr lang="SimSun" altLang="SimSun" sz="900"/>
                    </a:p>
                    <a:p>
                      <a:pPr marL="88900" algn="l" rtl="0" eaLnBrk="0">
                        <a:lnSpc>
                          <a:spcPts val="1111"/>
                        </a:lnSpc>
                        <a:spcBef>
                          <a:spcPts val="150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土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marL="12700" indent="10795" algn="l" rtl="0" eaLnBrk="0">
                        <a:lnSpc>
                          <a:spcPct val="105000"/>
                        </a:lnSpc>
                        <a:spcBef>
                          <a:spcPts val="3"/>
                        </a:spcBef>
                      </a:pPr>
                      <a:r>
                        <a:rPr sz="8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按工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程设  </a:t>
                      </a:r>
                      <a:r>
                        <a:rPr sz="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计选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用挂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7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瓦条、</a:t>
                      </a:r>
                      <a:r>
                        <a:rPr sz="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顺水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条等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marL="57150" algn="just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按工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程设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计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42" name="table 242"/>
          <p:cNvGraphicFramePr>
            <a:graphicFrameLocks noGrp="1"/>
          </p:cNvGraphicFramePr>
          <p:nvPr/>
        </p:nvGraphicFramePr>
        <p:xfrm>
          <a:off x="2079660" y="1263646"/>
          <a:ext cx="3739514" cy="1473200"/>
        </p:xfrm>
        <a:graphic>
          <a:graphicData uri="http://schemas.openxmlformats.org/drawingml/2006/table">
            <a:tbl>
              <a:tblPr/>
              <a:tblGrid>
                <a:gridCol w="364490"/>
                <a:gridCol w="425450"/>
                <a:gridCol w="292100"/>
                <a:gridCol w="285750"/>
                <a:gridCol w="285750"/>
                <a:gridCol w="292100"/>
                <a:gridCol w="393700"/>
                <a:gridCol w="1400175"/>
              </a:tblGrid>
              <a:tr h="4286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66039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基层</a:t>
                      </a:r>
                      <a:endParaRPr lang="SimSun" altLang="SimSun" sz="900"/>
                    </a:p>
                    <a:p>
                      <a:pPr marL="123825" algn="l" rtl="0" eaLnBrk="0">
                        <a:lnSpc>
                          <a:spcPct val="93000"/>
                        </a:lnSpc>
                        <a:spcBef>
                          <a:spcPts val="9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①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95250" algn="l" rtl="0" eaLnBrk="0">
                        <a:lnSpc>
                          <a:spcPct val="83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找坡</a:t>
                      </a:r>
                      <a:endParaRPr lang="SimSun" altLang="SimSun" sz="900"/>
                    </a:p>
                    <a:p>
                      <a:pPr marL="95250" algn="l" rtl="0" eaLnBrk="0">
                        <a:lnSpc>
                          <a:spcPts val="11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层②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32384" algn="l" rtl="0" eaLnBrk="0">
                        <a:lnSpc>
                          <a:spcPct val="95000"/>
                        </a:lnSpc>
                        <a:spcBef>
                          <a:spcPts val="6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层③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600"/>
                    </a:p>
                    <a:p>
                      <a:pPr marL="25400" algn="l" rtl="0" eaLnBrk="0">
                        <a:lnSpc>
                          <a:spcPct val="90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找平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层④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600"/>
                    </a:p>
                    <a:p>
                      <a:pPr marL="25400" algn="l" rtl="0" eaLnBrk="0">
                        <a:lnSpc>
                          <a:spcPct val="93000"/>
                        </a:lnSpc>
                        <a:spcBef>
                          <a:spcPts val="7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防水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层⑤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38100" indent="-6350" algn="l" rtl="0" eaLnBrk="0">
                        <a:lnSpc>
                          <a:spcPct val="95000"/>
                        </a:lnSpc>
                        <a:spcBef>
                          <a:spcPts val="6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隔离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层⑥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25400" algn="l" rtl="0" eaLnBrk="0">
                        <a:lnSpc>
                          <a:spcPct val="93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保护层</a:t>
                      </a:r>
                      <a:endParaRPr lang="SimSun" altLang="SimSun" sz="900"/>
                    </a:p>
                    <a:p>
                      <a:pPr marL="25400" algn="l" rtl="0" eaLnBrk="0">
                        <a:lnSpc>
                          <a:spcPct val="94000"/>
                        </a:lnSpc>
                        <a:spcBef>
                          <a:spcPts val="9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或面层</a:t>
                      </a:r>
                      <a:endParaRPr lang="SimSun" altLang="SimSun" sz="900"/>
                    </a:p>
                    <a:p>
                      <a:pPr marL="139700" algn="l" rtl="0" eaLnBrk="0">
                        <a:lnSpc>
                          <a:spcPct val="94000"/>
                        </a:lnSpc>
                        <a:spcBef>
                          <a:spcPts val="1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⑦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marL="413384" algn="l" rtl="0" eaLnBrk="0">
                        <a:lnSpc>
                          <a:spcPct val="95000"/>
                        </a:lnSpc>
                        <a:spcBef>
                          <a:spcPts val="6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构造示意图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4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010"/>
                        </a:lnSpc>
                      </a:pPr>
                      <a:endParaRPr lang="Arial" altLang="Arial" sz="100"/>
                    </a:p>
                    <a:p>
                      <a:pPr marL="66039" algn="l" rtl="0" eaLnBrk="0">
                        <a:lnSpc>
                          <a:spcPct val="94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钢筋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混凝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土屋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面板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874"/>
                        </a:lnSpc>
                      </a:pPr>
                      <a:endParaRPr lang="Arial" altLang="Arial" sz="100"/>
                    </a:p>
                    <a:p>
                      <a:pPr marL="38100" algn="l" rtl="0" eaLnBrk="0">
                        <a:lnSpc>
                          <a:spcPct val="95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轻骨料</a:t>
                      </a:r>
                      <a:endParaRPr lang="SimSun" altLang="SimSun" sz="900"/>
                    </a:p>
                    <a:p>
                      <a:pPr marL="38100" algn="l" rtl="0" eaLnBrk="0">
                        <a:lnSpc>
                          <a:spcPct val="95000"/>
                        </a:lnSpc>
                        <a:spcBef>
                          <a:spcPts val="38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混凝土</a:t>
                      </a:r>
                      <a:endParaRPr lang="SimSun" altLang="SimSun" sz="900"/>
                    </a:p>
                    <a:p>
                      <a:pPr marL="69850" algn="l" rtl="0" eaLnBrk="0">
                        <a:lnSpc>
                          <a:spcPct val="88000"/>
                        </a:lnSpc>
                        <a:spcBef>
                          <a:spcPts val="16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(结构</a:t>
                      </a:r>
                      <a:endParaRPr lang="SimSun" altLang="SimSun" sz="900"/>
                    </a:p>
                    <a:p>
                      <a:pPr marL="3810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找坡时</a:t>
                      </a:r>
                      <a:endParaRPr lang="SimSun" altLang="SimSun" sz="900"/>
                    </a:p>
                    <a:p>
                      <a:pPr marL="95250" algn="l" rtl="0" eaLnBrk="0">
                        <a:lnSpc>
                          <a:spcPct val="92000"/>
                        </a:lnSpc>
                        <a:spcBef>
                          <a:spcPts val="2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无此</a:t>
                      </a:r>
                      <a:endParaRPr lang="SimSun" altLang="SimSun" sz="900"/>
                    </a:p>
                    <a:p>
                      <a:pPr marL="127000" algn="l" rtl="0" eaLnBrk="0">
                        <a:lnSpc>
                          <a:spcPct val="94000"/>
                        </a:lnSpc>
                        <a:spcBef>
                          <a:spcPts val="9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</a:t>
                      </a:r>
                      <a:r>
                        <a:rPr sz="9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4000"/>
                        </a:lnSpc>
                      </a:pPr>
                      <a:endParaRPr lang="Arial" altLang="Arial" sz="1000"/>
                    </a:p>
                    <a:p>
                      <a:pPr marL="32384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膨胀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珍珠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岩保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温板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marL="25400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水泥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砂浆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037"/>
                        </a:lnSpc>
                      </a:pPr>
                      <a:endParaRPr lang="Arial" altLang="Arial" sz="100"/>
                    </a:p>
                    <a:p>
                      <a:pPr marL="25400" algn="l" rtl="0" eaLnBrk="0">
                        <a:lnSpc>
                          <a:spcPct val="91000"/>
                        </a:lnSpc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防水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材料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31750" algn="l" rtl="0" eaLnBrk="0">
                        <a:lnSpc>
                          <a:spcPct val="88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按工</a:t>
                      </a:r>
                      <a:endParaRPr lang="SimSun" altLang="SimSun" sz="900"/>
                    </a:p>
                    <a:p>
                      <a:pPr marL="31750" algn="l" rtl="0" eaLnBrk="0">
                        <a:lnSpc>
                          <a:spcPct val="92000"/>
                        </a:lnSpc>
                        <a:spcBef>
                          <a:spcPts val="10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程设</a:t>
                      </a:r>
                      <a:endParaRPr lang="SimSun" altLang="SimSun" sz="900"/>
                    </a:p>
                    <a:p>
                      <a:pPr marL="8890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计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076"/>
                        </a:lnSpc>
                      </a:pPr>
                      <a:endParaRPr lang="Arial" altLang="Arial" sz="100"/>
                    </a:p>
                    <a:p>
                      <a:pPr marL="25400" algn="l" rtl="0" eaLnBrk="0">
                        <a:lnSpc>
                          <a:spcPct val="93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按工程</a:t>
                      </a:r>
                      <a:endParaRPr lang="SimSun" altLang="SimSun" sz="900"/>
                    </a:p>
                    <a:p>
                      <a:pPr marL="8255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设计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"/>
                    </a:p>
                    <a:p>
                      <a:pPr marL="19050" algn="l" rtl="0" eaLnBrk="0">
                        <a:lnSpc>
                          <a:spcPct val="93000"/>
                        </a:lnSpc>
                      </a:pPr>
                      <a:r>
                        <a:rPr sz="9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白@的4向②</a:t>
                      </a:r>
                      <a:endParaRPr lang="SimSun" altLang="SimSun" sz="900"/>
                    </a:p>
                  </a:txBody>
                  <a:tcPr marL="0" marR="0" marT="0" marB="0" vert="eaVert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44" name="textbox 244"/>
          <p:cNvSpPr/>
          <p:nvPr/>
        </p:nvSpPr>
        <p:spPr>
          <a:xfrm>
            <a:off x="2139922" y="7082073"/>
            <a:ext cx="7710169" cy="158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047"/>
              </a:lnSpc>
            </a:pPr>
            <a:r>
              <a:rPr sz="1200" kern="0" spc="0" baseline="16637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24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                                             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                                                    </a:t>
            </a:r>
            <a:r>
              <a:rPr sz="1200" kern="0" spc="-10" baseline="-5065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25</a:t>
            </a:r>
            <a:endParaRPr lang="SimSun" altLang="SimSun" sz="1200" baseline="-5065"/>
          </a:p>
        </p:txBody>
      </p:sp>
      <p:sp>
        <p:nvSpPr>
          <p:cNvPr id="246" name="textbox 246"/>
          <p:cNvSpPr/>
          <p:nvPr/>
        </p:nvSpPr>
        <p:spPr>
          <a:xfrm>
            <a:off x="2268989" y="1034522"/>
            <a:ext cx="3353434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74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1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表5.</a:t>
            </a:r>
            <a:r>
              <a:rPr sz="11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2.4-1</a:t>
            </a:r>
            <a:r>
              <a:rPr sz="1100" kern="0" spc="5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膨胀珍珠岩保温板正置式平屋面保温基本构</a:t>
            </a:r>
            <a:r>
              <a:rPr sz="11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造</a:t>
            </a:r>
            <a:endParaRPr lang="SimHei" altLang="SimHei" sz="1100"/>
          </a:p>
        </p:txBody>
      </p:sp>
      <p:sp>
        <p:nvSpPr>
          <p:cNvPr id="248" name="textbox 248"/>
          <p:cNvSpPr/>
          <p:nvPr/>
        </p:nvSpPr>
        <p:spPr>
          <a:xfrm>
            <a:off x="2262576" y="2844236"/>
            <a:ext cx="3347084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77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1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表5.</a:t>
            </a:r>
            <a:r>
              <a:rPr sz="11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2.4-2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1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膨胀珍珠岩保温板正置式坡屋面保温基本构</a:t>
            </a:r>
            <a:r>
              <a:rPr sz="11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造</a:t>
            </a:r>
            <a:endParaRPr lang="SimHei" altLang="SimHei" sz="11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0" name="textbox 250"/>
          <p:cNvSpPr/>
          <p:nvPr/>
        </p:nvSpPr>
        <p:spPr>
          <a:xfrm>
            <a:off x="6254756" y="1075120"/>
            <a:ext cx="3777615" cy="33458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517"/>
              </a:lnSpc>
            </a:pPr>
            <a:endParaRPr lang="Arial" altLang="Arial" sz="100"/>
          </a:p>
          <a:p>
            <a:pPr marL="12700" indent="278765" algn="l" rtl="0" eaLnBrk="0">
              <a:lnSpc>
                <a:spcPct val="98000"/>
              </a:lnSpc>
            </a:pP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2)封闭式幕墙饰面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外墙外保温系统，锚栓数量不少于6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个/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m²;</a:t>
            </a:r>
            <a:endParaRPr lang="Times New Roman" altLang="Times New Roman" sz="1200"/>
          </a:p>
          <a:p>
            <a:pPr marL="12700" indent="278765" algn="l" rtl="0" eaLnBrk="0">
              <a:lnSpc>
                <a:spcPct val="106000"/>
              </a:lnSpc>
              <a:spcBef>
                <a:spcPts val="645"/>
              </a:spcBef>
            </a:pP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3)陶瓷面砖饰面的膨胀珍珠岩保温板外墙外保温系统应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用高度不应超过6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m,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锚栓数量每平方米不少于10个；</a:t>
            </a:r>
            <a:endParaRPr lang="SimSun" altLang="SimSun" sz="1100"/>
          </a:p>
          <a:p>
            <a:pPr marL="12700" indent="278765" algn="l" rtl="0" eaLnBrk="0">
              <a:lnSpc>
                <a:spcPct val="108000"/>
              </a:lnSpc>
              <a:spcBef>
                <a:spcPts val="572"/>
              </a:spcBef>
            </a:pP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4)保温系统收头和墙身阳角80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～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处的锚栓应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加密，间距不大于300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endParaRPr lang="Times New Roman" altLang="Times New Roman" sz="1100"/>
          </a:p>
          <a:p>
            <a:pPr marL="12700" indent="278765" algn="l" rtl="0" eaLnBrk="0">
              <a:lnSpc>
                <a:spcPct val="110000"/>
              </a:lnSpc>
              <a:spcBef>
                <a:spcPts val="438"/>
              </a:spcBef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  涂料、装饰砂浆、柔性面砖饰面膨胀珍珠岩保温板外墙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外保温系统应符合以下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规定(构造做法见图5.2.7-4):</a:t>
            </a:r>
            <a:endParaRPr lang="SimSun" altLang="SimSun" sz="1100"/>
          </a:p>
          <a:p>
            <a:pPr marL="12700" indent="278765" algn="l" rtl="0" eaLnBrk="0">
              <a:lnSpc>
                <a:spcPct val="112000"/>
              </a:lnSpc>
              <a:spcBef>
                <a:spcPts val="407"/>
              </a:spcBef>
            </a:pP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1)建筑高度60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 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以下每两层、高度60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</a:t>
            </a: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至100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每层应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在楼层板标高处设一道经防腐处理的金属托架(或现浇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混凝土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挑板);</a:t>
            </a:r>
            <a:endParaRPr lang="SimSun" altLang="SimSun" sz="1100"/>
          </a:p>
          <a:p>
            <a:pPr marL="12700" indent="278765" algn="l" rtl="0" eaLnBrk="0">
              <a:lnSpc>
                <a:spcPct val="112000"/>
              </a:lnSpc>
              <a:spcBef>
                <a:spcPts val="544"/>
              </a:spcBef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2)面砖饰面外墙外保温系统应每层设一道托架(或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现浇混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凝土挑板);托架具体规格尺寸应根据保温层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厚度确定；</a:t>
            </a:r>
            <a:endParaRPr lang="SimSun" altLang="SimSun" sz="1100"/>
          </a:p>
          <a:p>
            <a:pPr marL="12700" indent="278765" algn="l" rtl="0" eaLnBrk="0">
              <a:lnSpc>
                <a:spcPct val="109000"/>
              </a:lnSpc>
              <a:spcBef>
                <a:spcPts val="316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3)托架应采用凸缘锚栓固定于基层墙体，锚栓距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托架端部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不大于120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其余锚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栓间距不大于500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;</a:t>
            </a:r>
            <a:endParaRPr lang="Times New Roman" altLang="Times New Roman" sz="1100"/>
          </a:p>
          <a:p>
            <a:pPr algn="l" rtl="0" eaLnBrk="0">
              <a:lnSpc>
                <a:spcPct val="101000"/>
              </a:lnSpc>
            </a:pPr>
            <a:endParaRPr lang="Arial" altLang="Arial" sz="400"/>
          </a:p>
          <a:p>
            <a:pPr algn="r" rtl="0" eaLnBrk="0">
              <a:lnSpc>
                <a:spcPct val="92000"/>
              </a:lnSpc>
              <a:spcBef>
                <a:spcPts val="1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4)现浇混凝土挑板厚度不小于70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mm,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悬挑不小于30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100"/>
          </a:p>
        </p:txBody>
      </p:sp>
      <p:sp>
        <p:nvSpPr>
          <p:cNvPr id="252" name="textbox 252"/>
          <p:cNvSpPr/>
          <p:nvPr/>
        </p:nvSpPr>
        <p:spPr>
          <a:xfrm>
            <a:off x="1962196" y="4795080"/>
            <a:ext cx="3822700" cy="20459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14"/>
              </a:lnSpc>
            </a:pPr>
            <a:endParaRPr lang="Arial" altLang="Arial" sz="100"/>
          </a:p>
          <a:p>
            <a:pPr marL="1072514" algn="l" rtl="0" eaLnBrk="0">
              <a:lnSpc>
                <a:spcPct val="100000"/>
              </a:lnSpc>
            </a:pP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图5.2.7—2  外墙阴阳角做法示意图</a:t>
            </a:r>
            <a:endParaRPr lang="SimSun" altLang="SimSun" sz="800"/>
          </a:p>
          <a:p>
            <a:pPr marL="12700" indent="278765" algn="l" rtl="0" eaLnBrk="0">
              <a:lnSpc>
                <a:spcPct val="112000"/>
              </a:lnSpc>
              <a:spcBef>
                <a:spcPts val="450"/>
              </a:spcBef>
            </a:pP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  膨胀珍珠岩保温板外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墙保温系统应采用锚栓锚固加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强，其设置应符合下列要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求：</a:t>
            </a:r>
            <a:endParaRPr lang="SimSun" altLang="SimSun" sz="1100"/>
          </a:p>
          <a:p>
            <a:pPr algn="l" rtl="0" eaLnBrk="0">
              <a:lnSpc>
                <a:spcPct val="100000"/>
              </a:lnSpc>
            </a:pPr>
            <a:endParaRPr lang="Arial" altLang="Arial" sz="300"/>
          </a:p>
          <a:p>
            <a:pPr marL="12700" indent="285115" algn="l" rtl="0" eaLnBrk="0">
              <a:lnSpc>
                <a:spcPct val="121000"/>
              </a:lnSpc>
              <a:spcBef>
                <a:spcPts val="3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1)膨胀珍珠岩保温板外墙外保温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系统所用锚栓的材料、规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格及单个锚栓抗拉承载力标准值应符合本规程第4.2.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6条的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规定，系统抗风荷载安全系数为1.5。锚栓数量应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经抗风荷载 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计算核定，且不应少于下列规定：建筑高度60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 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以下的墙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面每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平方米不少于8个、高度60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至100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</a:t>
            </a:r>
            <a:r>
              <a:rPr sz="11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墙面每平方米不少于10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个，并应锚固在首层加强型耐碱玻纤网布或热镀锌电焊网上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且每块板不少于1个锚栓；</a:t>
            </a:r>
            <a:endParaRPr lang="SimSun" altLang="SimSun" sz="1100"/>
          </a:p>
        </p:txBody>
      </p:sp>
      <p:pic>
        <p:nvPicPr>
          <p:cNvPr id="254" name="picture 2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565355" y="1508150"/>
            <a:ext cx="2616296" cy="1593794"/>
          </a:xfrm>
          <a:prstGeom prst="rect">
            <a:avLst/>
          </a:prstGeom>
        </p:spPr>
      </p:pic>
      <p:pic>
        <p:nvPicPr>
          <p:cNvPr id="256" name="picture 25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578073" y="3279749"/>
            <a:ext cx="2559120" cy="1454184"/>
          </a:xfrm>
          <a:prstGeom prst="rect">
            <a:avLst/>
          </a:prstGeom>
        </p:spPr>
      </p:pic>
      <p:sp>
        <p:nvSpPr>
          <p:cNvPr id="258" name="textbox 258"/>
          <p:cNvSpPr/>
          <p:nvPr/>
        </p:nvSpPr>
        <p:spPr>
          <a:xfrm>
            <a:off x="6604010" y="5829792"/>
            <a:ext cx="3060700" cy="5232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38"/>
              </a:lnSpc>
            </a:pPr>
            <a:endParaRPr lang="Arial" altLang="Arial" sz="100"/>
          </a:p>
          <a:p>
            <a:pPr marL="742315" algn="l" rtl="0" eaLnBrk="0">
              <a:lnSpc>
                <a:spcPct val="97000"/>
              </a:lnSpc>
            </a:pPr>
            <a:r>
              <a:rPr sz="8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1一膨胀螺丝</a:t>
            </a:r>
            <a:r>
              <a:rPr sz="800" kern="0" spc="-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8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M8,L≥100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     </a:t>
            </a:r>
            <a:r>
              <a:rPr sz="8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长</a:t>
            </a:r>
            <a:r>
              <a:rPr sz="800" kern="0" spc="-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8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；</a:t>
            </a:r>
            <a:endParaRPr lang="FangSong" altLang="FangSong" sz="800"/>
          </a:p>
          <a:p>
            <a:pPr marL="12700" algn="l" rtl="0" eaLnBrk="0">
              <a:lnSpc>
                <a:spcPct val="100000"/>
              </a:lnSpc>
              <a:spcBef>
                <a:spcPts val="570"/>
              </a:spcBef>
            </a:pPr>
            <a:r>
              <a:rPr sz="8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2—承托架(边长同保温</a:t>
            </a:r>
            <a:r>
              <a:rPr sz="8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板厚度)厚度≥4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8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8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厚；3-防水找平层</a:t>
            </a:r>
            <a:endParaRPr lang="SimSun" altLang="SimSun" sz="800"/>
          </a:p>
          <a:p>
            <a:pPr algn="l" rtl="0" eaLnBrk="0">
              <a:lnSpc>
                <a:spcPct val="103000"/>
              </a:lnSpc>
            </a:pPr>
            <a:endParaRPr lang="Arial" altLang="Arial" sz="400"/>
          </a:p>
          <a:p>
            <a:pPr marL="1129664" algn="l" rtl="0" eaLnBrk="0">
              <a:lnSpc>
                <a:spcPct val="100000"/>
              </a:lnSpc>
              <a:spcBef>
                <a:spcPts val="1"/>
              </a:spcBef>
            </a:pPr>
            <a:r>
              <a:rPr sz="8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8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8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承托架示意图</a:t>
            </a:r>
            <a:endParaRPr lang="SimSun" altLang="SimSun" sz="800"/>
          </a:p>
        </p:txBody>
      </p:sp>
      <p:sp>
        <p:nvSpPr>
          <p:cNvPr id="260" name="textbox 260"/>
          <p:cNvSpPr/>
          <p:nvPr/>
        </p:nvSpPr>
        <p:spPr>
          <a:xfrm>
            <a:off x="1962196" y="1049708"/>
            <a:ext cx="3754120" cy="373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53"/>
              </a:lnSpc>
            </a:pPr>
            <a:endParaRPr lang="Arial" altLang="Arial" sz="100"/>
          </a:p>
          <a:p>
            <a:pPr marL="12700" algn="l" rtl="0" eaLnBrk="0">
              <a:lnSpc>
                <a:spcPct val="104000"/>
              </a:lnSpc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的首层墙体阳角及门窗洞口，应采用带耐碱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玻纤网布(两边网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布宽度不小于150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)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的专用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护角条加强，见图5.2.7-2;</a:t>
            </a:r>
            <a:endParaRPr lang="SimSun" altLang="SimSun" sz="1100"/>
          </a:p>
        </p:txBody>
      </p:sp>
      <p:pic>
        <p:nvPicPr>
          <p:cNvPr id="262" name="picture 26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683491" y="4454562"/>
            <a:ext cx="901665" cy="1320776"/>
          </a:xfrm>
          <a:prstGeom prst="rect">
            <a:avLst/>
          </a:prstGeom>
        </p:spPr>
      </p:pic>
      <p:sp>
        <p:nvSpPr>
          <p:cNvPr id="264" name="textbox 264"/>
          <p:cNvSpPr/>
          <p:nvPr/>
        </p:nvSpPr>
        <p:spPr>
          <a:xfrm>
            <a:off x="9753589" y="7134721"/>
            <a:ext cx="128270" cy="125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72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27</a:t>
            </a:r>
            <a:endParaRPr lang="SimSun" altLang="SimSun" sz="800"/>
          </a:p>
        </p:txBody>
      </p:sp>
      <p:sp>
        <p:nvSpPr>
          <p:cNvPr id="266" name="textbox 266"/>
          <p:cNvSpPr/>
          <p:nvPr/>
        </p:nvSpPr>
        <p:spPr>
          <a:xfrm>
            <a:off x="2057418" y="7083974"/>
            <a:ext cx="128270" cy="1003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589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26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textbox 268"/>
          <p:cNvSpPr/>
          <p:nvPr/>
        </p:nvSpPr>
        <p:spPr>
          <a:xfrm>
            <a:off x="2057417" y="2369610"/>
            <a:ext cx="3783329" cy="4472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53"/>
              </a:lnSpc>
            </a:pPr>
            <a:endParaRPr lang="Arial" altLang="Arial" sz="100"/>
          </a:p>
          <a:p>
            <a:pPr marL="735965" algn="l" rtl="0" eaLnBrk="0">
              <a:lnSpc>
                <a:spcPct val="94000"/>
              </a:lnSpc>
            </a:pP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1—基层墙体；2—粘贴层；3—膨胀珍珠岩保温板；</a:t>
            </a:r>
            <a:endParaRPr lang="SimSun" altLang="SimSun" sz="900"/>
          </a:p>
          <a:p>
            <a:pPr marL="621665" algn="l" rtl="0" eaLnBrk="0">
              <a:lnSpc>
                <a:spcPct val="95000"/>
              </a:lnSpc>
              <a:spcBef>
                <a:spcPts val="380"/>
              </a:spcBef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4—抹面砂浆层；5—外饰面层(面砖或涂料);6—悬</a:t>
            </a: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挑。</a:t>
            </a:r>
            <a:endParaRPr lang="SimSun" altLang="SimSun" sz="900"/>
          </a:p>
          <a:p>
            <a:pPr marL="1504314" algn="l" rtl="0" eaLnBrk="0">
              <a:lnSpc>
                <a:spcPct val="94000"/>
              </a:lnSpc>
              <a:spcBef>
                <a:spcPts val="379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900" kern="0" spc="2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悬挑板示意图</a:t>
            </a:r>
            <a:endParaRPr lang="SimSun" altLang="SimSun" sz="900"/>
          </a:p>
          <a:p>
            <a:pPr marL="482600" algn="l" rtl="0" eaLnBrk="0">
              <a:lnSpc>
                <a:spcPct val="94000"/>
              </a:lnSpc>
              <a:spcBef>
                <a:spcPts val="435"/>
              </a:spcBef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图5.2.7-4</a:t>
            </a:r>
            <a:r>
              <a:rPr sz="900" kern="0" spc="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膨胀珍珠岩保温板外墙外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保温系统承托构造</a:t>
            </a:r>
            <a:endParaRPr lang="SimSun" altLang="SimSun" sz="900"/>
          </a:p>
          <a:p>
            <a:pPr marL="12700" indent="285750" algn="l" rtl="0" eaLnBrk="0">
              <a:lnSpc>
                <a:spcPct val="113000"/>
              </a:lnSpc>
              <a:spcBef>
                <a:spcPts val="46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r>
              <a:rPr sz="11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膨胀珍珠岩保温板外墙外保温系统，应结合建筑及楼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层高度、承托架位置及外立面设计要求，设置水平、竖向系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统变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形缝；不同保温系统、不同装饰墙面的交接处应设置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系统变形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缝。系统变形缝间距不宜大于6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m,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变形缝宽不大于20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;</a:t>
            </a:r>
            <a:endParaRPr lang="Times New Roman" altLang="Times New Roman" sz="1100"/>
          </a:p>
          <a:p>
            <a:pPr marL="12700" indent="285750" algn="l" rtl="0" eaLnBrk="0">
              <a:lnSpc>
                <a:spcPct val="108000"/>
              </a:lnSpc>
              <a:spcBef>
                <a:spcPts val="464"/>
              </a:spcBef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  用于架空或外挑板下的膨胀珍珠岩保温板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保温系统构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造应符合下列规定：</a:t>
            </a:r>
            <a:endParaRPr lang="SimSun" altLang="SimSun" sz="1100"/>
          </a:p>
          <a:p>
            <a:pPr marL="348615" algn="l" rtl="0" eaLnBrk="0">
              <a:lnSpc>
                <a:spcPct val="94000"/>
              </a:lnSpc>
              <a:spcBef>
                <a:spcPts val="651"/>
              </a:spcBef>
            </a:pP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1)膨胀珍珠岩保温板与基层应满粘，不应有空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腔；</a:t>
            </a:r>
            <a:endParaRPr lang="SimSun" altLang="SimSun" sz="1100"/>
          </a:p>
          <a:p>
            <a:pPr marL="12700" indent="335915" algn="l" rtl="0" eaLnBrk="0">
              <a:lnSpc>
                <a:spcPct val="102000"/>
              </a:lnSpc>
              <a:spcBef>
                <a:spcPts val="401"/>
              </a:spcBef>
            </a:pP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2)保温系统锚栓锚入混凝土基层的有效锚固深度不应小 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于30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,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每平方米数量不少于8个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endParaRPr lang="SimSun" altLang="SimSun" sz="1100"/>
          </a:p>
          <a:p>
            <a:pPr marL="12700" indent="335915" algn="l" rtl="0" eaLnBrk="0">
              <a:lnSpc>
                <a:spcPct val="104000"/>
              </a:lnSpc>
              <a:spcBef>
                <a:spcPts val="602"/>
              </a:spcBef>
            </a:pP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3)保温系统抹面层内应设一道热镀锌电焊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网(丝径0.9±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0.04    mm),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抹面层厚度6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～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8mm,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热镀锌电焊网采用平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接。</a:t>
            </a:r>
            <a:endParaRPr lang="SimSun" altLang="SimSun" sz="1100"/>
          </a:p>
          <a:p>
            <a:pPr marL="12700" indent="285750" algn="l" rtl="0" eaLnBrk="0">
              <a:lnSpc>
                <a:spcPct val="116000"/>
              </a:lnSpc>
              <a:spcBef>
                <a:spcPts val="543"/>
              </a:spcBef>
            </a:pP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  设计采用膨胀珍珠岩保温板外墙外保温系统的建筑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物，出人口门顶及人员经常活动区域的上部宜设出挑不小于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1.5m</a:t>
            </a:r>
            <a:r>
              <a:rPr sz="1100" kern="0" spc="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的防护篷；除上述部分外，建筑物周边宜设宽度不小于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2.0m 的绿化阻隔带。</a:t>
            </a:r>
            <a:endParaRPr lang="SimSun" altLang="SimSun" sz="1100"/>
          </a:p>
          <a:p>
            <a:pPr marL="12700" indent="1905" algn="l" rtl="0" eaLnBrk="0">
              <a:lnSpc>
                <a:spcPct val="110000"/>
              </a:lnSpc>
              <a:spcBef>
                <a:spcPts val="396"/>
              </a:spcBef>
            </a:pPr>
            <a:r>
              <a:rPr sz="11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5.2.8</a:t>
            </a:r>
            <a:r>
              <a:rPr sz="11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外墙外保温系统防撞击、防踩踏设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计，应符合下列规定：</a:t>
            </a:r>
            <a:endParaRPr lang="SimSun" altLang="SimSun" sz="1100"/>
          </a:p>
          <a:p>
            <a:pPr algn="l" rtl="0" eaLnBrk="0">
              <a:lnSpc>
                <a:spcPct val="123000"/>
              </a:lnSpc>
            </a:pPr>
            <a:endParaRPr lang="Arial" altLang="Arial" sz="300"/>
          </a:p>
          <a:p>
            <a:pPr marL="300354" algn="l" rtl="0" eaLnBrk="0">
              <a:lnSpc>
                <a:spcPct val="95000"/>
              </a:lnSpc>
              <a:spcBef>
                <a:spcPts val="4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建筑首层外墙外保温系统或外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走廊、外平台等与人体</a:t>
            </a:r>
            <a:endParaRPr lang="SimSun" altLang="SimSun" sz="1100"/>
          </a:p>
        </p:txBody>
      </p:sp>
      <p:sp>
        <p:nvSpPr>
          <p:cNvPr id="270" name="textbox 270"/>
          <p:cNvSpPr/>
          <p:nvPr/>
        </p:nvSpPr>
        <p:spPr>
          <a:xfrm>
            <a:off x="6242039" y="979905"/>
            <a:ext cx="3776979" cy="2111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610"/>
              </a:lnSpc>
            </a:pPr>
            <a:endParaRPr lang="Arial" altLang="Arial" sz="100"/>
          </a:p>
          <a:p>
            <a:pPr marL="12700" algn="l" rtl="0" eaLnBrk="0">
              <a:lnSpc>
                <a:spcPct val="108000"/>
              </a:lnSpc>
            </a:pP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易碰撞的部位，其防碰撞设计应符合本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规程5.2.7条2款1)的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规定；</a:t>
            </a:r>
            <a:endParaRPr lang="SimSun" altLang="SimSun" sz="1100"/>
          </a:p>
          <a:p>
            <a:pPr marL="12700" indent="278765" algn="l" rtl="0" eaLnBrk="0">
              <a:lnSpc>
                <a:spcPct val="112000"/>
              </a:lnSpc>
              <a:spcBef>
                <a:spcPts val="485"/>
              </a:spcBef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 外墙阳角、各楼层外门窗洞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口阳角，应符合本规程5.2.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7条2款3)的规定；</a:t>
            </a:r>
            <a:endParaRPr lang="SimSun" altLang="SimSun" sz="1100"/>
          </a:p>
          <a:p>
            <a:pPr marL="12700" indent="278765" algn="l" rtl="0" eaLnBrk="0">
              <a:lnSpc>
                <a:spcPct val="109000"/>
              </a:lnSpc>
              <a:spcBef>
                <a:spcPts val="440"/>
              </a:spcBef>
            </a:pP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3  外窗台保温的防踩踏设计应满足抹面层厚度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不小于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15mm</a:t>
            </a:r>
            <a:r>
              <a:rPr sz="1100" kern="0" spc="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要求。</a:t>
            </a:r>
            <a:endParaRPr lang="SimSun" altLang="SimSun" sz="1100"/>
          </a:p>
          <a:p>
            <a:pPr marL="12700" algn="l" rtl="0" eaLnBrk="0">
              <a:lnSpc>
                <a:spcPct val="111000"/>
              </a:lnSpc>
              <a:spcBef>
                <a:spcPts val="461"/>
              </a:spcBef>
            </a:pP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5.2.9   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膨胀珍珠岩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保温板外墙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外保温系统防水密封设计应符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合以下规定：</a:t>
            </a:r>
            <a:endParaRPr lang="SimSun" altLang="SimSun" sz="1100"/>
          </a:p>
          <a:p>
            <a:pPr algn="l" rtl="0" eaLnBrk="0">
              <a:lnSpc>
                <a:spcPct val="132000"/>
              </a:lnSpc>
            </a:pPr>
            <a:endParaRPr lang="Arial" altLang="Arial" sz="300"/>
          </a:p>
          <a:p>
            <a:pPr marL="12700" indent="278765" algn="l" rtl="0" eaLnBrk="0">
              <a:lnSpc>
                <a:spcPct val="111000"/>
              </a:lnSpc>
              <a:spcBef>
                <a:spcPts val="3"/>
              </a:spcBef>
            </a:pP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1</a:t>
            </a:r>
            <a:r>
              <a:rPr sz="1100" kern="0" spc="4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系统变形缝应采用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硅酮建筑密封胶防水密封，封缝深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度不小于10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mm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11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背衬聚乙烯泡沫棒。保温系统变形缝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的设置</a:t>
            </a:r>
            <a:endParaRPr lang="SimSun" altLang="SimSun" sz="1100"/>
          </a:p>
        </p:txBody>
      </p:sp>
      <p:sp>
        <p:nvSpPr>
          <p:cNvPr id="272" name="textbox 272"/>
          <p:cNvSpPr/>
          <p:nvPr/>
        </p:nvSpPr>
        <p:spPr>
          <a:xfrm>
            <a:off x="6242039" y="4782442"/>
            <a:ext cx="3816984" cy="20148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76"/>
              </a:lnSpc>
            </a:pPr>
            <a:endParaRPr lang="Arial" altLang="Arial" sz="100"/>
          </a:p>
          <a:p>
            <a:pPr marL="793115" algn="l" rtl="0" eaLnBrk="0">
              <a:lnSpc>
                <a:spcPct val="100000"/>
              </a:lnSpc>
            </a:pP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8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明缝做法         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暗缝做法</a:t>
            </a:r>
            <a:endParaRPr lang="SimSun" altLang="SimSun" sz="800"/>
          </a:p>
          <a:p>
            <a:pPr marL="1091564" algn="l" rtl="0" eaLnBrk="0">
              <a:lnSpc>
                <a:spcPct val="95000"/>
              </a:lnSpc>
              <a:spcBef>
                <a:spcPts val="488"/>
              </a:spcBef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1、聚乙烯泡沫棒  2、硅酮建筑密封胶</a:t>
            </a:r>
            <a:endParaRPr lang="SimSun" altLang="SimSun" sz="800"/>
          </a:p>
          <a:p>
            <a:pPr marL="863600" algn="l" rtl="0" eaLnBrk="0">
              <a:lnSpc>
                <a:spcPct val="95000"/>
              </a:lnSpc>
              <a:spcBef>
                <a:spcPts val="488"/>
              </a:spcBef>
            </a:pP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图5.2.9-</a:t>
            </a:r>
            <a:r>
              <a:rPr sz="800" kern="0" spc="-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800" kern="0" spc="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系统变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形缝部位防水构造示意图</a:t>
            </a:r>
            <a:endParaRPr lang="SimSun" altLang="SimSun" sz="800"/>
          </a:p>
          <a:p>
            <a:pPr algn="l" rtl="0" eaLnBrk="0">
              <a:lnSpc>
                <a:spcPct val="124000"/>
              </a:lnSpc>
            </a:pPr>
            <a:endParaRPr lang="Arial" altLang="Arial" sz="300"/>
          </a:p>
          <a:p>
            <a:pPr marL="12700" indent="278765" algn="l" rtl="0" eaLnBrk="0">
              <a:lnSpc>
                <a:spcPct val="124000"/>
              </a:lnSpc>
            </a:pP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100" kern="0" spc="5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外墙勒脚部位外保温构造按照图5.2.9-2的做法。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外墙散水坡上600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mm</a:t>
            </a:r>
            <a:r>
              <a:rPr sz="1100" kern="0" spc="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高度处应沿建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筑交圈设一道经防腐处理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的金属托架(规格根据保温层厚度);外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保温系统第一排膨胀珍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珠岩保温板应敷设在托架上；托架下口应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设置不小于20mm</a:t>
            </a:r>
            <a:r>
              <a:rPr sz="1100" kern="0" spc="4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宽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的防水带；以下范围内，宜采用吸水率低的保温材料，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当选择有 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机保温材料时，其燃烧性能应不低于B1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级。外保温系统与室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外地面散水间应预留不小于20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mm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的缝隙，缝隙内用硅酮建筑</a:t>
            </a:r>
            <a:endParaRPr lang="SimSun" altLang="SimSun" sz="1100"/>
          </a:p>
        </p:txBody>
      </p:sp>
      <p:pic>
        <p:nvPicPr>
          <p:cNvPr id="274" name="picture 2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060700" y="1025490"/>
            <a:ext cx="1860508" cy="1282734"/>
          </a:xfrm>
          <a:prstGeom prst="rect">
            <a:avLst/>
          </a:prstGeom>
        </p:spPr>
      </p:pic>
      <p:pic>
        <p:nvPicPr>
          <p:cNvPr id="276" name="picture 27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527793" y="3362335"/>
            <a:ext cx="1492232" cy="1358892"/>
          </a:xfrm>
          <a:prstGeom prst="rect">
            <a:avLst/>
          </a:prstGeom>
        </p:spPr>
      </p:pic>
      <p:pic>
        <p:nvPicPr>
          <p:cNvPr id="278" name="picture 27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255034" y="3324218"/>
            <a:ext cx="1460492" cy="1371598"/>
          </a:xfrm>
          <a:prstGeom prst="rect">
            <a:avLst/>
          </a:prstGeom>
        </p:spPr>
      </p:pic>
      <p:sp>
        <p:nvSpPr>
          <p:cNvPr id="280" name="textbox 280"/>
          <p:cNvSpPr/>
          <p:nvPr/>
        </p:nvSpPr>
        <p:spPr>
          <a:xfrm>
            <a:off x="6242039" y="3114437"/>
            <a:ext cx="963294" cy="1854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5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如图5.2.9-1;</a:t>
            </a:r>
            <a:endParaRPr lang="SimSun" altLang="SimSun" sz="1100"/>
          </a:p>
        </p:txBody>
      </p:sp>
      <p:sp>
        <p:nvSpPr>
          <p:cNvPr id="282" name="textbox 282"/>
          <p:cNvSpPr/>
          <p:nvPr/>
        </p:nvSpPr>
        <p:spPr>
          <a:xfrm>
            <a:off x="2159051" y="7075720"/>
            <a:ext cx="121920" cy="121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94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28</a:t>
            </a:r>
            <a:endParaRPr lang="SimSun" altLang="SimSun" sz="800"/>
          </a:p>
        </p:txBody>
      </p:sp>
      <p:sp>
        <p:nvSpPr>
          <p:cNvPr id="284" name="textbox 284"/>
          <p:cNvSpPr/>
          <p:nvPr/>
        </p:nvSpPr>
        <p:spPr>
          <a:xfrm>
            <a:off x="9747284" y="7037603"/>
            <a:ext cx="121920" cy="958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554"/>
              </a:lnSpc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29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textbox 286"/>
          <p:cNvSpPr/>
          <p:nvPr/>
        </p:nvSpPr>
        <p:spPr>
          <a:xfrm>
            <a:off x="5016448" y="2146862"/>
            <a:ext cx="3765550" cy="2973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86"/>
              </a:lnSpc>
            </a:pPr>
            <a:endParaRPr lang="Arial" altLang="Arial" sz="100"/>
          </a:p>
          <a:p>
            <a:pPr marL="1289050" algn="l" rtl="0" eaLnBrk="0">
              <a:lnSpc>
                <a:spcPct val="94000"/>
              </a:lnSpc>
            </a:pP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顶部采用防锈金属板封顶</a:t>
            </a:r>
            <a:endParaRPr lang="SimSun" altLang="SimSun" sz="800"/>
          </a:p>
          <a:p>
            <a:pPr marL="635000" algn="l" rtl="0" eaLnBrk="0">
              <a:lnSpc>
                <a:spcPct val="95000"/>
              </a:lnSpc>
              <a:spcBef>
                <a:spcPts val="394"/>
              </a:spcBef>
            </a:pP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1-预埋避雷带支架见个体工程设计；2—防水密封胶嵌缝</a:t>
            </a:r>
            <a:endParaRPr lang="SimSun" altLang="SimSun" sz="800"/>
          </a:p>
          <a:p>
            <a:pPr marL="971550" algn="l" rtl="0" eaLnBrk="0">
              <a:lnSpc>
                <a:spcPct val="95000"/>
              </a:lnSpc>
              <a:spcBef>
                <a:spcPts val="438"/>
              </a:spcBef>
            </a:pP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图5.2.9-3</a:t>
            </a:r>
            <a:r>
              <a:rPr sz="800" kern="0" spc="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女儿墙部位保温构造示意图</a:t>
            </a:r>
            <a:endParaRPr lang="SimSun" altLang="SimSun" sz="800"/>
          </a:p>
          <a:p>
            <a:pPr marL="12700" indent="266700" algn="l" rtl="0" eaLnBrk="0">
              <a:lnSpc>
                <a:spcPct val="115000"/>
              </a:lnSpc>
              <a:spcBef>
                <a:spcPts val="367"/>
              </a:spcBef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  凸出外墙线条、挑板与墙面相交处，墙面保温抗裂层内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的耐碱玻纤网布应沿出挑构件向外延伸搭接100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mm,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或设系统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变形缝；</a:t>
            </a:r>
            <a:endParaRPr lang="SimSun" altLang="SimSun" sz="1100"/>
          </a:p>
          <a:p>
            <a:pPr marL="14604" indent="264159" algn="l" rtl="0" eaLnBrk="0">
              <a:lnSpc>
                <a:spcPct val="110000"/>
              </a:lnSpc>
              <a:spcBef>
                <a:spcPts val="429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  外门窗框与墙体间缝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隙应采用弹性发泡材料封填密实。  </a:t>
            </a: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5.2.10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门窗洞口部位外保温构造应符合以下规定：</a:t>
            </a:r>
            <a:endParaRPr lang="SimSun" altLang="SimSun" sz="1100"/>
          </a:p>
          <a:p>
            <a:pPr marL="12700" indent="298450" algn="l" rtl="0" eaLnBrk="0">
              <a:lnSpc>
                <a:spcPct val="115000"/>
              </a:lnSpc>
              <a:spcBef>
                <a:spcPts val="428"/>
              </a:spcBef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  外门窗框洞口四周外墙体的保温层厚度不应小于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25mm; 可采用其他无机保温材料；保温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层与门窗框间应预留不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小于10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宽的缝，缝口应预贴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并覆包翻包网，缝内应采用硅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酮建筑密封胶防水封缝；</a:t>
            </a:r>
            <a:endParaRPr lang="SimSun" altLang="SimSun" sz="1100"/>
          </a:p>
          <a:p>
            <a:pPr algn="l" rtl="0" eaLnBrk="0">
              <a:lnSpc>
                <a:spcPct val="141000"/>
              </a:lnSpc>
            </a:pPr>
            <a:endParaRPr lang="Arial" altLang="Arial" sz="200"/>
          </a:p>
          <a:p>
            <a:pPr marL="12700" indent="268604" algn="l" rtl="0" eaLnBrk="0">
              <a:lnSpc>
                <a:spcPct val="115000"/>
              </a:lnSpc>
              <a:spcBef>
                <a:spcPts val="1"/>
              </a:spcBef>
            </a:pPr>
            <a:r>
              <a:rPr sz="1100" b="1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门窗洞口侧边和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转角部位应增设一层普通型耐碱玻纤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网布，门洞口上角及窗洞口四角，应按45°方向加贴一层尺寸为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300mm×400mm  的普通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型耐碱玻纤网布增强，见图5.2.10-2;</a:t>
            </a:r>
            <a:endParaRPr lang="SimSun" altLang="SimSun" sz="1100"/>
          </a:p>
        </p:txBody>
      </p:sp>
      <p:sp>
        <p:nvSpPr>
          <p:cNvPr id="288" name="textbox 288"/>
          <p:cNvSpPr/>
          <p:nvPr/>
        </p:nvSpPr>
        <p:spPr>
          <a:xfrm>
            <a:off x="793781" y="2826308"/>
            <a:ext cx="3771265" cy="19646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86"/>
              </a:lnSpc>
            </a:pPr>
            <a:endParaRPr lang="Arial" altLang="Arial" sz="100"/>
          </a:p>
          <a:p>
            <a:pPr marL="456565" algn="l" rtl="0" eaLnBrk="0">
              <a:lnSpc>
                <a:spcPct val="94000"/>
              </a:lnSpc>
            </a:pP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1-基层墙体；2-找平层、粘结层；3—锚栓；4-膨胀珍珠岩保温板；</a:t>
            </a:r>
            <a:endParaRPr lang="SimSun" altLang="SimSun" sz="800"/>
          </a:p>
          <a:p>
            <a:pPr marL="259715" algn="l" rtl="0" eaLnBrk="0">
              <a:lnSpc>
                <a:spcPct val="94000"/>
              </a:lnSpc>
              <a:spcBef>
                <a:spcPts val="548"/>
              </a:spcBef>
            </a:pP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5-抹面胶浆；6—增强网；7一其它防水性能好的保温材料；8一增强网翻</a:t>
            </a:r>
            <a:r>
              <a:rPr sz="8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包；</a:t>
            </a:r>
            <a:endParaRPr lang="SimSun" altLang="SimSun" sz="800"/>
          </a:p>
          <a:p>
            <a:pPr marL="570865" algn="l" rtl="0" eaLnBrk="0">
              <a:lnSpc>
                <a:spcPct val="94000"/>
              </a:lnSpc>
              <a:spcBef>
                <a:spcPts val="548"/>
              </a:spcBef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9-聚乙烯棒；10—防水密封材料；11-散水见</a:t>
            </a: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个体工程设计；</a:t>
            </a:r>
            <a:endParaRPr lang="SimSun" altLang="SimSun" sz="800"/>
          </a:p>
          <a:p>
            <a:pPr marL="1313814" algn="l" rtl="0" eaLnBrk="0">
              <a:lnSpc>
                <a:spcPct val="95000"/>
              </a:lnSpc>
              <a:spcBef>
                <a:spcPts val="544"/>
              </a:spcBef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12一防腐专用托架及锚栓。</a:t>
            </a:r>
            <a:endParaRPr lang="SimSun" altLang="SimSun" sz="800"/>
          </a:p>
          <a:p>
            <a:pPr marL="1116964" algn="l" rtl="0" eaLnBrk="0">
              <a:lnSpc>
                <a:spcPct val="94000"/>
              </a:lnSpc>
              <a:spcBef>
                <a:spcPts val="492"/>
              </a:spcBef>
            </a:pP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图5</a:t>
            </a:r>
            <a:r>
              <a:rPr sz="8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.2</a:t>
            </a:r>
            <a:r>
              <a:rPr sz="8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.9-2</a:t>
            </a:r>
            <a:r>
              <a:rPr sz="800" kern="0" spc="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勒脚部位构造示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意图</a:t>
            </a:r>
            <a:endParaRPr lang="SimSun" altLang="SimSun" sz="800"/>
          </a:p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12700" indent="273050" algn="l" rtl="0" eaLnBrk="0">
              <a:lnSpc>
                <a:spcPct val="122000"/>
              </a:lnSpc>
              <a:spcBef>
                <a:spcPts val="1"/>
              </a:spcBef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  女儿墙部位的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顶部保温层收头处，应按保温、防护层总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厚度采用出挑或不出挑压顶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做法，压顶板两侧应采用硅酮建筑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密封胶封缝，压顶板宜选用混凝土板或防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腐金属板；当避雷网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埋件穿过保温层时，应采用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硅酮建筑密封胶对接口进行防水封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缝。女儿墙部位保温构造如图5.2.9-3;</a:t>
            </a:r>
            <a:endParaRPr lang="SimSun" altLang="SimSun" sz="1100"/>
          </a:p>
        </p:txBody>
      </p:sp>
      <p:pic>
        <p:nvPicPr>
          <p:cNvPr id="290" name="picture 2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95397" y="4829150"/>
            <a:ext cx="1758874" cy="1473243"/>
          </a:xfrm>
          <a:prstGeom prst="rect">
            <a:avLst/>
          </a:prstGeom>
        </p:spPr>
      </p:pic>
      <p:pic>
        <p:nvPicPr>
          <p:cNvPr id="292" name="picture 29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98558" y="923921"/>
            <a:ext cx="1536690" cy="1631987"/>
          </a:xfrm>
          <a:prstGeom prst="rect">
            <a:avLst/>
          </a:prstGeom>
        </p:spPr>
      </p:pic>
      <p:pic>
        <p:nvPicPr>
          <p:cNvPr id="294" name="picture 29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762211" y="974743"/>
            <a:ext cx="1536690" cy="1593794"/>
          </a:xfrm>
          <a:prstGeom prst="rect">
            <a:avLst/>
          </a:prstGeom>
        </p:spPr>
      </p:pic>
      <p:pic>
        <p:nvPicPr>
          <p:cNvPr id="296" name="picture 29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736883" y="4886325"/>
            <a:ext cx="1663652" cy="1428773"/>
          </a:xfrm>
          <a:prstGeom prst="rect">
            <a:avLst/>
          </a:prstGeom>
        </p:spPr>
      </p:pic>
      <p:pic>
        <p:nvPicPr>
          <p:cNvPr id="298" name="picture 29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905486" y="5152991"/>
            <a:ext cx="1981165" cy="1193795"/>
          </a:xfrm>
          <a:prstGeom prst="rect">
            <a:avLst/>
          </a:prstGeom>
        </p:spPr>
      </p:pic>
      <p:pic>
        <p:nvPicPr>
          <p:cNvPr id="300" name="picture 30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6121365" y="777882"/>
            <a:ext cx="1562126" cy="1308070"/>
          </a:xfrm>
          <a:prstGeom prst="rect">
            <a:avLst/>
          </a:prstGeom>
        </p:spPr>
      </p:pic>
      <p:sp>
        <p:nvSpPr>
          <p:cNvPr id="302" name="textbox 302"/>
          <p:cNvSpPr/>
          <p:nvPr/>
        </p:nvSpPr>
        <p:spPr>
          <a:xfrm>
            <a:off x="876285" y="6363302"/>
            <a:ext cx="3050539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951"/>
              </a:lnSpc>
            </a:pPr>
            <a:r>
              <a:rPr sz="1200" kern="0" spc="20" baseline="479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</a:t>
            </a:r>
            <a:r>
              <a:rPr sz="7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20" baseline="479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顶部采用混凝</a:t>
            </a:r>
            <a:r>
              <a:rPr sz="1200" kern="0" spc="10" baseline="479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土板压顶</a:t>
            </a:r>
            <a:r>
              <a:rPr sz="7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</a:t>
            </a:r>
            <a:r>
              <a:rPr sz="1200" kern="0" spc="10" baseline="-38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7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10" baseline="-38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整体现浇钢筋混凝土</a:t>
            </a:r>
            <a:endParaRPr lang="SimSun" altLang="SimSun" sz="1200" baseline="-3890"/>
          </a:p>
          <a:p>
            <a:pPr algn="l" rtl="0" eaLnBrk="0">
              <a:lnSpc>
                <a:spcPct val="151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200"/>
          </a:p>
          <a:p>
            <a:pPr marL="12700" algn="l" rtl="0" eaLnBrk="0">
              <a:lnSpc>
                <a:spcPct val="78000"/>
              </a:lnSpc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30</a:t>
            </a:r>
            <a:endParaRPr lang="SimSun" altLang="SimSun" sz="800"/>
          </a:p>
        </p:txBody>
      </p:sp>
      <p:sp>
        <p:nvSpPr>
          <p:cNvPr id="304" name="textbox 304"/>
          <p:cNvSpPr/>
          <p:nvPr/>
        </p:nvSpPr>
        <p:spPr>
          <a:xfrm>
            <a:off x="6000725" y="6433107"/>
            <a:ext cx="1800860" cy="1409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8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图5.2.10-2</a:t>
            </a:r>
            <a:r>
              <a:rPr sz="800" kern="0" spc="3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门窗洞口网布加强示意图</a:t>
            </a:r>
            <a:endParaRPr lang="SimSun" altLang="SimSun" sz="800"/>
          </a:p>
        </p:txBody>
      </p:sp>
      <p:sp>
        <p:nvSpPr>
          <p:cNvPr id="306" name="textbox 306"/>
          <p:cNvSpPr/>
          <p:nvPr/>
        </p:nvSpPr>
        <p:spPr>
          <a:xfrm>
            <a:off x="831827" y="694599"/>
            <a:ext cx="1104900" cy="1847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6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密封胶嵌缝防水；</a:t>
            </a:r>
            <a:endParaRPr lang="SimSun" altLang="SimSun" sz="1100"/>
          </a:p>
        </p:txBody>
      </p:sp>
      <p:sp>
        <p:nvSpPr>
          <p:cNvPr id="308" name="textbox 308"/>
          <p:cNvSpPr/>
          <p:nvPr/>
        </p:nvSpPr>
        <p:spPr>
          <a:xfrm>
            <a:off x="3302031" y="2668275"/>
            <a:ext cx="567690" cy="1416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9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(b)有地下室</a:t>
            </a:r>
            <a:endParaRPr lang="SimSun" altLang="SimSun" sz="800"/>
          </a:p>
        </p:txBody>
      </p:sp>
      <p:sp>
        <p:nvSpPr>
          <p:cNvPr id="310" name="textbox 310"/>
          <p:cNvSpPr/>
          <p:nvPr/>
        </p:nvSpPr>
        <p:spPr>
          <a:xfrm>
            <a:off x="1536745" y="2642864"/>
            <a:ext cx="560705" cy="1416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9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(a)无地下室</a:t>
            </a:r>
            <a:endParaRPr lang="SimSun" altLang="SimSun" sz="800"/>
          </a:p>
        </p:txBody>
      </p:sp>
      <p:sp>
        <p:nvSpPr>
          <p:cNvPr id="312" name="textbox 312"/>
          <p:cNvSpPr/>
          <p:nvPr/>
        </p:nvSpPr>
        <p:spPr>
          <a:xfrm>
            <a:off x="8528000" y="6814925"/>
            <a:ext cx="121285" cy="121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31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textbox 314"/>
          <p:cNvSpPr/>
          <p:nvPr/>
        </p:nvSpPr>
        <p:spPr>
          <a:xfrm>
            <a:off x="5016448" y="3664499"/>
            <a:ext cx="3803650" cy="28778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86"/>
              </a:lnSpc>
            </a:pPr>
            <a:endParaRPr lang="Arial" altLang="Arial" sz="100"/>
          </a:p>
          <a:p>
            <a:pPr marL="285750" algn="l" rtl="0" eaLnBrk="0">
              <a:lnSpc>
                <a:spcPct val="94000"/>
              </a:lnSpc>
            </a:pP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1保温层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2保护层(抹面层和饰面层)</a:t>
            </a:r>
            <a:r>
              <a:rPr sz="800" kern="0" spc="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3盖缝板4硅酮建筑密封胶嵌</a:t>
            </a:r>
            <a:r>
              <a:rPr sz="8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填</a:t>
            </a:r>
            <a:endParaRPr lang="SimSun" altLang="SimSun" sz="800"/>
          </a:p>
          <a:p>
            <a:pPr marL="1047750" algn="l" rtl="0" eaLnBrk="0">
              <a:lnSpc>
                <a:spcPct val="95000"/>
              </a:lnSpc>
              <a:spcBef>
                <a:spcPts val="544"/>
              </a:spcBef>
            </a:pP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图5.2.11</a:t>
            </a:r>
            <a:r>
              <a:rPr sz="800" kern="0" spc="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墙体变形缝部位构造示意图</a:t>
            </a:r>
            <a:endParaRPr lang="SimSun" altLang="SimSun" sz="800"/>
          </a:p>
          <a:p>
            <a:pPr marL="12700" algn="l" rtl="0" eaLnBrk="0">
              <a:lnSpc>
                <a:spcPct val="110000"/>
              </a:lnSpc>
              <a:spcBef>
                <a:spcPts val="392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5.2.12  当楼面板、架空或外挑板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采用板上保温时，其构造应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符合本规程5.2.3条的规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定，结构设计应综合考虑保温系统对</a:t>
            </a:r>
            <a:endParaRPr lang="SimSun" altLang="SimSun" sz="1100"/>
          </a:p>
          <a:p>
            <a:pPr marL="12700" algn="l" rtl="0" eaLnBrk="0">
              <a:lnSpc>
                <a:spcPct val="95000"/>
              </a:lnSpc>
              <a:spcBef>
                <a:spcPts val="604"/>
              </a:spcBef>
            </a:pPr>
            <a:r>
              <a:rPr sz="11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建筑标高的影响。</a:t>
            </a:r>
            <a:endParaRPr lang="SimSun" altLang="SimSun" sz="1100"/>
          </a:p>
          <a:p>
            <a:pPr marL="12700" algn="l" rtl="0" eaLnBrk="0">
              <a:lnSpc>
                <a:spcPct val="94000"/>
              </a:lnSpc>
              <a:spcBef>
                <a:spcPts val="252"/>
              </a:spcBef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5.2.13</a:t>
            </a:r>
            <a:r>
              <a:rPr sz="11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膨胀珍珠岩保温板屋面保温构造应符合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下列规定：</a:t>
            </a:r>
            <a:endParaRPr lang="SimSun" altLang="SimSun" sz="1100"/>
          </a:p>
          <a:p>
            <a:pPr marL="330200" algn="l" rtl="0" eaLnBrk="0">
              <a:lnSpc>
                <a:spcPct val="94000"/>
              </a:lnSpc>
              <a:spcBef>
                <a:spcPts val="409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  平屋面膨胀珍珠岩保温板应满粘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，粘贴后不应有空腔；</a:t>
            </a:r>
            <a:endParaRPr lang="SimSun" altLang="SimSun" sz="1100"/>
          </a:p>
          <a:p>
            <a:pPr marL="12700" indent="317500" algn="l" rtl="0" eaLnBrk="0">
              <a:lnSpc>
                <a:spcPct val="118000"/>
              </a:lnSpc>
              <a:spcBef>
                <a:spcPts val="436"/>
              </a:spcBef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坡屋面膨胀珍珠岩保温板应满粘，有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效粘结面积不小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于80%,可采用锚栓作保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温板防滑移固定，当采用时每平方米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不少于4个；</a:t>
            </a:r>
            <a:endParaRPr lang="SimSun" altLang="SimSun" sz="1100"/>
          </a:p>
          <a:p>
            <a:pPr marL="330200" algn="l" rtl="0" eaLnBrk="0">
              <a:lnSpc>
                <a:spcPct val="94000"/>
              </a:lnSpc>
              <a:spcBef>
                <a:spcPts val="451"/>
              </a:spcBef>
            </a:pP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  保温板面宜设0.2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厚塑料薄膜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隔离，防水、防潮。</a:t>
            </a:r>
            <a:endParaRPr lang="SimSun" altLang="SimSun" sz="1100"/>
          </a:p>
          <a:p>
            <a:pPr marL="12700" algn="l" rtl="0" eaLnBrk="0">
              <a:lnSpc>
                <a:spcPct val="118000"/>
              </a:lnSpc>
              <a:spcBef>
                <a:spcPts val="393"/>
              </a:spcBef>
            </a:pP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5.2.14</a:t>
            </a:r>
            <a:r>
              <a:rPr sz="1100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幕墙饰面膨胀珍珠岩保温板外墙外保温系统构造应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符合下列规定：</a:t>
            </a:r>
            <a:endParaRPr lang="SimSun" altLang="SimSun" sz="1100"/>
          </a:p>
          <a:p>
            <a:pPr marL="330200" algn="l" rtl="0" eaLnBrk="0">
              <a:lnSpc>
                <a:spcPct val="94000"/>
              </a:lnSpc>
              <a:spcBef>
                <a:spcPts val="252"/>
              </a:spcBef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  幕墙饰面层与保温系统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之间的空腔应按建筑设计防火</a:t>
            </a:r>
            <a:endParaRPr lang="SimSun" altLang="SimSun" sz="1100"/>
          </a:p>
        </p:txBody>
      </p:sp>
      <p:sp>
        <p:nvSpPr>
          <p:cNvPr id="316" name="textbox 316"/>
          <p:cNvSpPr/>
          <p:nvPr/>
        </p:nvSpPr>
        <p:spPr>
          <a:xfrm>
            <a:off x="5016448" y="725868"/>
            <a:ext cx="3752850" cy="12515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650"/>
              </a:lnSpc>
            </a:pPr>
            <a:endParaRPr lang="Arial" altLang="Arial" sz="100"/>
          </a:p>
          <a:p>
            <a:pPr marL="12700" indent="273050" algn="l" rtl="0" eaLnBrk="0">
              <a:lnSpc>
                <a:spcPct val="115000"/>
              </a:lnSpc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  凸窗非透明部位的外侧面、底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板保温，应分别满足本规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程外墙面、架空板的构造做法和相关安全、技术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要求，其传热系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数不应大于2.0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W/(m²·K)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100"/>
          </a:p>
          <a:p>
            <a:pPr algn="l" rtl="0" eaLnBrk="0">
              <a:lnSpc>
                <a:spcPct val="100000"/>
              </a:lnSpc>
            </a:pPr>
            <a:endParaRPr lang="Arial" altLang="Arial" sz="400"/>
          </a:p>
          <a:p>
            <a:pPr marL="12700" indent="1905" algn="l" rtl="0" eaLnBrk="0">
              <a:lnSpc>
                <a:spcPct val="117000"/>
              </a:lnSpc>
              <a:spcBef>
                <a:spcPts val="4"/>
              </a:spcBef>
            </a:pP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5.2.11</a:t>
            </a:r>
            <a:r>
              <a:rPr sz="1100" kern="0" spc="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外保温系统应在墙身变形缝处断开，缝中嵌填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级不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燃保温材料，缝口设变形缝金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属盖板，并应有防坠落及防止生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物侵害等措施。变形缝的设置如图5.2.11。</a:t>
            </a:r>
            <a:endParaRPr lang="SimSun" altLang="SimSun" sz="1100"/>
          </a:p>
        </p:txBody>
      </p:sp>
      <p:pic>
        <p:nvPicPr>
          <p:cNvPr id="318" name="picture 3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708630" y="2028853"/>
            <a:ext cx="2413028" cy="1612853"/>
          </a:xfrm>
          <a:prstGeom prst="rect">
            <a:avLst/>
          </a:prstGeom>
        </p:spPr>
      </p:pic>
      <p:pic>
        <p:nvPicPr>
          <p:cNvPr id="320" name="picture 3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012942" y="3648060"/>
            <a:ext cx="1523973" cy="2127278"/>
          </a:xfrm>
          <a:prstGeom prst="rect">
            <a:avLst/>
          </a:prstGeom>
        </p:spPr>
      </p:pic>
      <p:pic>
        <p:nvPicPr>
          <p:cNvPr id="322" name="picture 3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057400" y="1165252"/>
            <a:ext cx="1447774" cy="1955752"/>
          </a:xfrm>
          <a:prstGeom prst="rect">
            <a:avLst/>
          </a:prstGeom>
        </p:spPr>
      </p:pic>
      <p:sp>
        <p:nvSpPr>
          <p:cNvPr id="324" name="textbox 324"/>
          <p:cNvSpPr/>
          <p:nvPr/>
        </p:nvSpPr>
        <p:spPr>
          <a:xfrm>
            <a:off x="1130316" y="5785425"/>
            <a:ext cx="3276600" cy="770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8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1—基层墙体；2—防水找平层、粘结层；3一膨胀珍珠岩保温板；4—</a:t>
            </a: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抹面层；</a:t>
            </a:r>
            <a:endParaRPr lang="SimSun" altLang="SimSun" sz="800"/>
          </a:p>
          <a:p>
            <a:pPr marL="354965" algn="l" rtl="0" eaLnBrk="0">
              <a:lnSpc>
                <a:spcPct val="94000"/>
              </a:lnSpc>
              <a:spcBef>
                <a:spcPts val="198"/>
              </a:spcBef>
            </a:pP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5—外饰面层(幕墙板);6—钢龙骨；</a:t>
            </a:r>
            <a:r>
              <a:rPr sz="8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7—其它防火保温材料；</a:t>
            </a:r>
            <a:endParaRPr lang="SimSun" altLang="SimSun" sz="800"/>
          </a:p>
          <a:p>
            <a:pPr marL="348615" algn="l" rtl="0" eaLnBrk="0">
              <a:lnSpc>
                <a:spcPct val="95000"/>
              </a:lnSpc>
              <a:spcBef>
                <a:spcPts val="193"/>
              </a:spcBef>
            </a:pPr>
            <a:r>
              <a:rPr sz="8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8-聚乙烯棒及密封胶；9—增强网；10—翻包网；11—锚</a:t>
            </a: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栓。</a:t>
            </a:r>
            <a:endParaRPr lang="SimSun" altLang="SimSun" sz="800"/>
          </a:p>
          <a:p>
            <a:pPr marL="837564" algn="l" rtl="0" eaLnBrk="0">
              <a:lnSpc>
                <a:spcPct val="94000"/>
              </a:lnSpc>
              <a:spcBef>
                <a:spcPts val="492"/>
              </a:spcBef>
            </a:pP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 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幕墙式建筑门窗细部构造示意图</a:t>
            </a:r>
            <a:endParaRPr lang="SimSun" altLang="SimSun" sz="800"/>
          </a:p>
          <a:p>
            <a:pPr algn="l" rtl="0" eaLnBrk="0">
              <a:lnSpc>
                <a:spcPct val="124000"/>
              </a:lnSpc>
            </a:pPr>
            <a:endParaRPr lang="Arial" altLang="Arial" sz="300"/>
          </a:p>
          <a:p>
            <a:pPr marL="882014" algn="l" rtl="0" eaLnBrk="0">
              <a:lnSpc>
                <a:spcPct val="95000"/>
              </a:lnSpc>
              <a:spcBef>
                <a:spcPts val="4"/>
              </a:spcBef>
            </a:pP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图5.2.</a:t>
            </a:r>
            <a:r>
              <a:rPr sz="8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10-3</a:t>
            </a:r>
            <a:r>
              <a:rPr sz="800" kern="0" spc="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门窗洞口保温构造</a:t>
            </a:r>
            <a:endParaRPr lang="SimSun" altLang="SimSun" sz="800"/>
          </a:p>
        </p:txBody>
      </p:sp>
      <p:sp>
        <p:nvSpPr>
          <p:cNvPr id="326" name="textbox 326"/>
          <p:cNvSpPr/>
          <p:nvPr/>
        </p:nvSpPr>
        <p:spPr>
          <a:xfrm>
            <a:off x="927048" y="3200972"/>
            <a:ext cx="3689984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86"/>
              </a:lnSpc>
            </a:pPr>
            <a:endParaRPr lang="Arial" altLang="Arial" sz="100"/>
          </a:p>
          <a:p>
            <a:pPr marL="247650" algn="l" rtl="0" eaLnBrk="0">
              <a:lnSpc>
                <a:spcPct val="94000"/>
              </a:lnSpc>
            </a:pP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1一基层墙体；2—防水找平层、粘结层；3—膨胀珍珠岩保温板；4—抹面</a:t>
            </a:r>
            <a:r>
              <a:rPr sz="8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层；</a:t>
            </a:r>
            <a:endParaRPr lang="SimSun" altLang="SimSun" sz="800"/>
          </a:p>
          <a:p>
            <a:pPr marL="12700" algn="l" rtl="0" eaLnBrk="0">
              <a:lnSpc>
                <a:spcPct val="94000"/>
              </a:lnSpc>
              <a:spcBef>
                <a:spcPts val="148"/>
              </a:spcBef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5—增强网；6—其它防火保温材料；7—增强网翻包；8—聚乙烯</a:t>
            </a: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棒及密封胶；9—错栓。</a:t>
            </a:r>
            <a:endParaRPr lang="SimSun" altLang="SimSun" sz="800"/>
          </a:p>
          <a:p>
            <a:pPr algn="l" rtl="0" eaLnBrk="0">
              <a:lnSpc>
                <a:spcPct val="103000"/>
              </a:lnSpc>
            </a:pPr>
            <a:endParaRPr lang="Arial" altLang="Arial" sz="400"/>
          </a:p>
          <a:p>
            <a:pPr marL="1022350" algn="l" rtl="0" eaLnBrk="0">
              <a:lnSpc>
                <a:spcPct val="94000"/>
              </a:lnSpc>
              <a:spcBef>
                <a:spcPts val="3"/>
              </a:spcBef>
            </a:pP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 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非幕墙式建筑门窗细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部构造示意图</a:t>
            </a:r>
            <a:endParaRPr lang="SimSun" altLang="SimSun" sz="800"/>
          </a:p>
        </p:txBody>
      </p:sp>
      <p:sp>
        <p:nvSpPr>
          <p:cNvPr id="328" name="textbox 328"/>
          <p:cNvSpPr/>
          <p:nvPr/>
        </p:nvSpPr>
        <p:spPr>
          <a:xfrm>
            <a:off x="895308" y="763985"/>
            <a:ext cx="3745229" cy="400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41"/>
              </a:lnSpc>
            </a:pPr>
            <a:endParaRPr lang="Arial" altLang="Arial" sz="100"/>
          </a:p>
          <a:p>
            <a:pPr marL="12700" indent="266700" algn="l" rtl="0" eaLnBrk="0">
              <a:lnSpc>
                <a:spcPct val="112000"/>
              </a:lnSpc>
            </a:pP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  门窗洞口阳角部位应在抹面层内设带网布塑料护角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条；门窗洞口上沿应设置滴水线。图5.2.10-3;</a:t>
            </a:r>
            <a:endParaRPr lang="SimSun" altLang="SimSun" sz="1100"/>
          </a:p>
        </p:txBody>
      </p:sp>
      <p:sp>
        <p:nvSpPr>
          <p:cNvPr id="330" name="textbox 330"/>
          <p:cNvSpPr/>
          <p:nvPr/>
        </p:nvSpPr>
        <p:spPr>
          <a:xfrm>
            <a:off x="965201" y="6777290"/>
            <a:ext cx="7728584" cy="139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3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200" kern="0" spc="-20" baseline="-4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32</a:t>
            </a:r>
            <a:r>
              <a:rPr sz="7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                                                                                              </a:t>
            </a:r>
            <a:r>
              <a:rPr sz="1200" kern="0" spc="-20" baseline="4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33</a:t>
            </a:r>
            <a:endParaRPr lang="SimSun" altLang="SimSun" sz="1200" baseline="434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textbox 332"/>
          <p:cNvSpPr/>
          <p:nvPr/>
        </p:nvSpPr>
        <p:spPr>
          <a:xfrm>
            <a:off x="787369" y="707229"/>
            <a:ext cx="3829050" cy="4240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6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规范的规定，设置层间</a:t>
            </a: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水平防火封堵带；</a:t>
            </a:r>
            <a:endParaRPr lang="SimSun" altLang="SimSun" sz="1100"/>
          </a:p>
          <a:p>
            <a:pPr marL="12700" indent="294004" algn="l" rtl="0" eaLnBrk="0">
              <a:lnSpc>
                <a:spcPct val="110000"/>
              </a:lnSpc>
              <a:spcBef>
                <a:spcPts val="447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100" kern="0" spc="4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幕墙饰面金属预埋件与龙骨连接件之间应设置隔热垫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片以阻断热桥。</a:t>
            </a:r>
            <a:endParaRPr lang="SimSun" altLang="SimSun" sz="1100"/>
          </a:p>
          <a:p>
            <a:pPr marL="12700" indent="1905" algn="l" rtl="0" eaLnBrk="0">
              <a:lnSpc>
                <a:spcPct val="110000"/>
              </a:lnSpc>
              <a:spcBef>
                <a:spcPts val="538"/>
              </a:spcBef>
            </a:pPr>
            <a:r>
              <a:rPr sz="11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5.2.15</a:t>
            </a:r>
            <a:r>
              <a:rPr sz="1100" kern="0" spc="4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各种穿墙管道和构件应预埋，宜采用预埋套管方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式，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保温板与穿墙管道和构件之间应采用硅酮建筑密封胶封缝。</a:t>
            </a:r>
            <a:endParaRPr lang="SimSun" altLang="SimSun" sz="1100"/>
          </a:p>
          <a:p>
            <a:pPr marL="1409700" algn="l" rtl="0" eaLnBrk="0">
              <a:lnSpc>
                <a:spcPct val="96000"/>
              </a:lnSpc>
              <a:spcBef>
                <a:spcPts val="1235"/>
              </a:spcBef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5.</a:t>
            </a: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</a:t>
            </a:r>
            <a:r>
              <a:rPr sz="1100" kern="0" spc="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热工设计</a:t>
            </a:r>
            <a:endParaRPr lang="SimHei" altLang="SimHei" sz="1100"/>
          </a:p>
          <a:p>
            <a:pPr marL="12700" indent="1905" algn="l" rtl="0" eaLnBrk="0">
              <a:lnSpc>
                <a:spcPct val="118000"/>
              </a:lnSpc>
              <a:spcBef>
                <a:spcPts val="1134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5.3.1</a:t>
            </a:r>
            <a:r>
              <a:rPr sz="1100" kern="0" spc="5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采用膨胀珍珠岩保温板保温系统的建筑，其外墙、屋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面、楼层板、架空或外挑楼板、内隔墙等围护结构的传热系数、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热惰性指标等热工参数应符合现行国家和地方节能设计标准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的规定。</a:t>
            </a:r>
            <a:endParaRPr lang="SimSun" altLang="SimSun" sz="1100"/>
          </a:p>
          <a:p>
            <a:pPr marL="12700" indent="1905" algn="l" rtl="0" eaLnBrk="0">
              <a:lnSpc>
                <a:spcPct val="110000"/>
              </a:lnSpc>
              <a:spcBef>
                <a:spcPts val="597"/>
              </a:spcBef>
            </a:pPr>
            <a:r>
              <a:rPr sz="11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5.3.2</a:t>
            </a:r>
            <a:r>
              <a:rPr sz="11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膨胀珍珠岩保温板保温系统的热工设计计算应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符合下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列规定：</a:t>
            </a:r>
            <a:endParaRPr lang="SimSun" altLang="SimSun" sz="1100"/>
          </a:p>
          <a:p>
            <a:pPr marL="12700" indent="292100" algn="l" rtl="0" eaLnBrk="0">
              <a:lnSpc>
                <a:spcPct val="115000"/>
              </a:lnSpc>
              <a:spcBef>
                <a:spcPts val="488"/>
              </a:spcBef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100" kern="0" spc="4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外墙热工计算时应验算建筑各朝向外墙的平均传热系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数，外墙平均传热系数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应按《民用建筑热工设计规范》GB</a:t>
            </a:r>
            <a:r>
              <a:rPr sz="1100" kern="0" spc="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50176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和节能设计标准规定的方法计算；</a:t>
            </a:r>
            <a:endParaRPr lang="SimSun" altLang="SimSun" sz="1100"/>
          </a:p>
          <a:p>
            <a:pPr marL="12700" indent="292100" algn="l" rtl="0" eaLnBrk="0">
              <a:lnSpc>
                <a:spcPct val="118000"/>
              </a:lnSpc>
              <a:spcBef>
                <a:spcPts val="528"/>
              </a:spcBef>
            </a:pP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100" kern="0" spc="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保温系统保温层厚度应经热工计算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确定，计算时材料的导热系数、蓄热系数及修正系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数应按表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5.3.2的规定取值；</a:t>
            </a:r>
            <a:endParaRPr lang="SimSun" altLang="SimSun" sz="1100"/>
          </a:p>
          <a:p>
            <a:pPr marL="782955" algn="l" rtl="0" eaLnBrk="0">
              <a:lnSpc>
                <a:spcPct val="95000"/>
              </a:lnSpc>
              <a:spcBef>
                <a:spcPts val="282"/>
              </a:spcBef>
            </a:pPr>
            <a:r>
              <a:rPr sz="11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表5.3.2</a:t>
            </a: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1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膨胀珍珠岩保温板热工计算</a:t>
            </a:r>
            <a:r>
              <a:rPr sz="11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值</a:t>
            </a:r>
            <a:endParaRPr lang="SimHei" altLang="SimHei" sz="1100"/>
          </a:p>
        </p:txBody>
      </p:sp>
      <p:graphicFrame>
        <p:nvGraphicFramePr>
          <p:cNvPr id="334" name="table 334"/>
          <p:cNvGraphicFramePr>
            <a:graphicFrameLocks noGrp="1"/>
          </p:cNvGraphicFramePr>
          <p:nvPr/>
        </p:nvGraphicFramePr>
        <p:xfrm>
          <a:off x="809612" y="5003777"/>
          <a:ext cx="3740150" cy="1301750"/>
        </p:xfrm>
        <a:graphic>
          <a:graphicData uri="http://schemas.openxmlformats.org/drawingml/2006/table">
            <a:tbl>
              <a:tblPr/>
              <a:tblGrid>
                <a:gridCol w="1508125"/>
                <a:gridCol w="1301750"/>
                <a:gridCol w="930275"/>
              </a:tblGrid>
              <a:tr h="212725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marL="511175" algn="l" rtl="0" eaLnBrk="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9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性能项目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812800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热工计算值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4445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外墙、架空或外挑楼板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158114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屋面、楼面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200"/>
                    </a:p>
                    <a:p>
                      <a:pPr marL="390525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9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干密度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kg</a:t>
                      </a:r>
                      <a:r>
                        <a:rPr sz="9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/m³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869314" algn="l" rtl="0" eaLnBrk="0">
                        <a:lnSpc>
                          <a:spcPct val="82000"/>
                        </a:lnSpc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231～260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300"/>
                    </a:p>
                    <a:p>
                      <a:pPr marL="92075" algn="l" rtl="0" eaLnBrk="0">
                        <a:lnSpc>
                          <a:spcPct val="99000"/>
                        </a:lnSpc>
                      </a:pP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导热系数，λ[W/(m·</a:t>
                      </a:r>
                      <a:r>
                        <a:rPr sz="9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K)]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958214" algn="l" rtl="0" eaLnBrk="0">
                        <a:lnSpc>
                          <a:spcPct val="82000"/>
                        </a:lnSpc>
                        <a:spcBef>
                          <a:spcPts val="3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0.068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60325" algn="l" rtl="0" eaLnBrk="0">
                        <a:lnSpc>
                          <a:spcPct val="99000"/>
                        </a:lnSpc>
                      </a:pP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蓄热系数，S[W/(m²·K)]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989964" algn="l" rtl="0" eaLnBrk="0">
                        <a:lnSpc>
                          <a:spcPct val="82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1.20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90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511175" algn="l" rtl="0" eaLnBrk="0">
                        <a:lnSpc>
                          <a:spcPct val="99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修正系数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527050" algn="l" rtl="0" eaLnBrk="0">
                        <a:lnSpc>
                          <a:spcPct val="82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1.25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342265" algn="l" rtl="0" eaLnBrk="0">
                        <a:lnSpc>
                          <a:spcPct val="82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1.30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36" name="textbox 336"/>
          <p:cNvSpPr/>
          <p:nvPr/>
        </p:nvSpPr>
        <p:spPr>
          <a:xfrm>
            <a:off x="4991119" y="707229"/>
            <a:ext cx="3752215" cy="832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89"/>
              </a:lnSpc>
            </a:pPr>
            <a:endParaRPr lang="Arial" altLang="Arial" sz="100"/>
          </a:p>
          <a:p>
            <a:pPr marL="12700" algn="l" rtl="0" eaLnBrk="0">
              <a:lnSpc>
                <a:spcPct val="112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夏季自然通风条件下，东西向外墙与屋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面内表面最高温度不得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大于夏季室外设计计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算温度；</a:t>
            </a:r>
            <a:endParaRPr lang="SimSun" altLang="SimSun" sz="11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12700" indent="285750" algn="l" rtl="0" eaLnBrk="0">
              <a:lnSpc>
                <a:spcPct val="114000"/>
              </a:lnSpc>
              <a:spcBef>
                <a:spcPts val="2"/>
              </a:spcBef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100" kern="0" spc="4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外墙采用内外组合保温时，外保温层热阻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应大于内保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温层热阻。</a:t>
            </a:r>
            <a:endParaRPr lang="SimSun" altLang="SimSun" sz="1100"/>
          </a:p>
        </p:txBody>
      </p:sp>
      <p:pic>
        <p:nvPicPr>
          <p:cNvPr id="338" name="picture 3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474212" y="2073246"/>
            <a:ext cx="1193743" cy="768386"/>
          </a:xfrm>
          <a:prstGeom prst="rect">
            <a:avLst/>
          </a:prstGeom>
        </p:spPr>
      </p:pic>
      <p:graphicFrame>
        <p:nvGraphicFramePr>
          <p:cNvPr id="340" name="table 340"/>
          <p:cNvGraphicFramePr>
            <a:graphicFrameLocks noGrp="1"/>
          </p:cNvGraphicFramePr>
          <p:nvPr/>
        </p:nvGraphicFramePr>
        <p:xfrm>
          <a:off x="9486931" y="5883259"/>
          <a:ext cx="1180465" cy="762000"/>
        </p:xfrm>
        <a:graphic>
          <a:graphicData uri="http://schemas.openxmlformats.org/drawingml/2006/table">
            <a:tbl>
              <a:tblPr/>
              <a:tblGrid>
                <a:gridCol w="1180464"/>
              </a:tblGrid>
              <a:tr h="3778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1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42" name="textbox 342"/>
          <p:cNvSpPr/>
          <p:nvPr/>
        </p:nvSpPr>
        <p:spPr>
          <a:xfrm>
            <a:off x="895308" y="6775389"/>
            <a:ext cx="7748269" cy="119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96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7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34                                                         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                                                                          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35</a:t>
            </a:r>
            <a:endParaRPr lang="SimSun" altLang="SimSun" sz="700"/>
          </a:p>
        </p:txBody>
      </p:sp>
      <p:sp>
        <p:nvSpPr>
          <p:cNvPr id="344" name="textbox 344"/>
          <p:cNvSpPr/>
          <p:nvPr/>
        </p:nvSpPr>
        <p:spPr>
          <a:xfrm>
            <a:off x="1079553" y="6358795"/>
            <a:ext cx="3536950" cy="1847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7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  冬季墙体内表面温度不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得低于室内空气的露点温度。</a:t>
            </a:r>
            <a:endParaRPr lang="SimSun" altLang="SimSun" sz="1100"/>
          </a:p>
        </p:txBody>
      </p:sp>
      <p:pic>
        <p:nvPicPr>
          <p:cNvPr id="346" name="picture 3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474212" y="3978253"/>
            <a:ext cx="1193742" cy="387369"/>
          </a:xfrm>
          <a:prstGeom prst="rect">
            <a:avLst/>
          </a:prstGeom>
        </p:spPr>
      </p:pic>
      <p:pic>
        <p:nvPicPr>
          <p:cNvPr id="348" name="picture 34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474212" y="3216296"/>
            <a:ext cx="1193743" cy="387293"/>
          </a:xfrm>
          <a:prstGeom prst="rect">
            <a:avLst/>
          </a:prstGeom>
        </p:spPr>
      </p:pic>
      <p:pic>
        <p:nvPicPr>
          <p:cNvPr id="350" name="picture 35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9480518" y="5121302"/>
            <a:ext cx="1181133" cy="387292"/>
          </a:xfrm>
          <a:prstGeom prst="rect">
            <a:avLst/>
          </a:prstGeom>
        </p:spPr>
      </p:pic>
      <p:pic>
        <p:nvPicPr>
          <p:cNvPr id="352" name="picture 35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9480518" y="1311290"/>
            <a:ext cx="1181133" cy="38101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textbox 354"/>
          <p:cNvSpPr/>
          <p:nvPr/>
        </p:nvSpPr>
        <p:spPr>
          <a:xfrm>
            <a:off x="4965684" y="763985"/>
            <a:ext cx="3786504" cy="5810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32"/>
              </a:lnSpc>
            </a:pPr>
            <a:endParaRPr lang="Arial" altLang="Arial" sz="100"/>
          </a:p>
          <a:p>
            <a:pPr marL="12700" algn="l" rtl="0" eaLnBrk="0">
              <a:lnSpc>
                <a:spcPct val="114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墙面进行验收，外墙外保温基层墙面应按本规程要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求进行界面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及防水处理。</a:t>
            </a:r>
            <a:endParaRPr lang="SimSun" altLang="SimSun" sz="1100"/>
          </a:p>
          <a:p>
            <a:pPr marL="12700" indent="1905" algn="l" rtl="0" eaLnBrk="0">
              <a:lnSpc>
                <a:spcPct val="118000"/>
              </a:lnSpc>
              <a:spcBef>
                <a:spcPts val="270"/>
              </a:spcBef>
            </a:pPr>
            <a:r>
              <a:rPr sz="11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6.1.8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膨胀珍珠岩保温板建筑保温工程施工应加强过程质量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控制，按规定进行施工过程的工序交接，以及隐蔽工程、检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验批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和分项工程验收，做好施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工记录和现场实体检验，并保存相关 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记录及影像资料。</a:t>
            </a:r>
            <a:endParaRPr lang="SimSun" altLang="SimSun" sz="1100"/>
          </a:p>
          <a:p>
            <a:pPr marL="12700" indent="1905" algn="l" rtl="0" eaLnBrk="0">
              <a:lnSpc>
                <a:spcPct val="112000"/>
              </a:lnSpc>
              <a:spcBef>
                <a:spcPts val="386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6.1.9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施工过程中膨胀珍珠岩保温板不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应长期裸露，对已安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装好的膨胀珍珠岩保温板应及时进行抹面层施工。</a:t>
            </a:r>
            <a:endParaRPr lang="SimSun" altLang="SimSun" sz="1100"/>
          </a:p>
          <a:p>
            <a:pPr marL="12700" indent="1905" algn="l" rtl="0" eaLnBrk="0">
              <a:lnSpc>
                <a:spcPct val="112000"/>
              </a:lnSpc>
              <a:spcBef>
                <a:spcPts val="293"/>
              </a:spcBef>
            </a:pPr>
            <a:r>
              <a:rPr sz="11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6.1.10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基层及环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境温度低于5℃、5级及以上大风和雨雪天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不应进行膨胀珍珠岩保温板室外保温工程施工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100"/>
          </a:p>
          <a:p>
            <a:pPr marL="12700" indent="1905" algn="l" rtl="0" eaLnBrk="0">
              <a:lnSpc>
                <a:spcPct val="112000"/>
              </a:lnSpc>
              <a:spcBef>
                <a:spcPts val="344"/>
              </a:spcBef>
            </a:pPr>
            <a:r>
              <a:rPr sz="11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6.1.11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施工单位应对施工过程或施工结束后的半成品或成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品采取可靠的保护措施。</a:t>
            </a:r>
            <a:endParaRPr lang="SimSun" altLang="SimSun" sz="1100"/>
          </a:p>
          <a:p>
            <a:pPr marL="12700" indent="1905" algn="l" rtl="0" eaLnBrk="0">
              <a:lnSpc>
                <a:spcPct val="118000"/>
              </a:lnSpc>
              <a:spcBef>
                <a:spcPts val="285"/>
              </a:spcBef>
            </a:pPr>
            <a:r>
              <a:rPr sz="11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6.1.12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膨胀珍珠岩保温板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建筑保温工程施工应按相关规定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开展安全、文明、绿色施工。并应有防火、防扬尘和废弃物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污染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等技术及环保管理措施。</a:t>
            </a:r>
            <a:endParaRPr lang="SimSun" altLang="SimSun" sz="1100"/>
          </a:p>
          <a:p>
            <a:pPr marL="1454150" algn="l" rtl="0" eaLnBrk="0">
              <a:lnSpc>
                <a:spcPct val="96000"/>
              </a:lnSpc>
              <a:spcBef>
                <a:spcPts val="1043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6</a:t>
            </a:r>
            <a:r>
              <a:rPr sz="11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.2</a:t>
            </a:r>
            <a:r>
              <a:rPr sz="1100" kern="0" spc="5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施工准备</a:t>
            </a:r>
            <a:endParaRPr lang="SimHei" altLang="SimHei" sz="1100"/>
          </a:p>
          <a:p>
            <a:pPr marL="12700" indent="1905" algn="l" rtl="0" eaLnBrk="0">
              <a:lnSpc>
                <a:spcPct val="115000"/>
              </a:lnSpc>
              <a:spcBef>
                <a:spcPts val="1203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6.2.1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膨胀珍珠岩保温板建筑保温工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程施工前，应依据相关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施工质量验收规范，对基层进行验收并合格，且应满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足下列要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求：</a:t>
            </a:r>
            <a:endParaRPr lang="SimSun" altLang="SimSun" sz="1100"/>
          </a:p>
          <a:p>
            <a:pPr marL="12700" indent="311150" algn="l" rtl="0" eaLnBrk="0">
              <a:lnSpc>
                <a:spcPct val="117000"/>
              </a:lnSpc>
              <a:spcBef>
                <a:spcPts val="392"/>
              </a:spcBef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  外门窗洞口尺寸、位置符合设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计要求；门窗框或辅框应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安装完毕，门窗框与墙体间的缝隙采用发泡聚氨酯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等弹性密封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材料填实；</a:t>
            </a:r>
            <a:endParaRPr lang="SimSun" altLang="SimSun" sz="1100"/>
          </a:p>
          <a:p>
            <a:pPr marL="12700" indent="311150" algn="l" rtl="0" eaLnBrk="0">
              <a:lnSpc>
                <a:spcPct val="115000"/>
              </a:lnSpc>
              <a:spcBef>
                <a:spcPts val="265"/>
              </a:spcBef>
            </a:pP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 墙体找平层、防水层不得有脱层、空鼓、裂</a:t>
            </a: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缝现象，表面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清除干净；</a:t>
            </a:r>
            <a:endParaRPr lang="SimSun" altLang="SimSun" sz="1100"/>
          </a:p>
          <a:p>
            <a:pPr marL="12700" indent="311150" algn="l" rtl="0" eaLnBrk="0">
              <a:lnSpc>
                <a:spcPct val="110000"/>
              </a:lnSpc>
              <a:spcBef>
                <a:spcPts val="254"/>
              </a:spcBef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  伸出外保温系统的预埋管件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、连接件安装完毕，并按保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温层厚度预留间隙；</a:t>
            </a:r>
            <a:endParaRPr lang="SimSun" altLang="SimSun" sz="11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algn="r" rtl="0" eaLnBrk="0">
              <a:lnSpc>
                <a:spcPct val="95000"/>
              </a:lnSpc>
              <a:spcBef>
                <a:spcPts val="3"/>
              </a:spcBef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100" kern="0" spc="4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外墙外保温墙体基层应做防水层，基层与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找平、防水层</a:t>
            </a:r>
            <a:endParaRPr lang="SimSun" altLang="SimSun" sz="1100"/>
          </a:p>
        </p:txBody>
      </p:sp>
      <p:sp>
        <p:nvSpPr>
          <p:cNvPr id="356" name="textbox 356"/>
          <p:cNvSpPr/>
          <p:nvPr/>
        </p:nvSpPr>
        <p:spPr>
          <a:xfrm>
            <a:off x="774651" y="1403407"/>
            <a:ext cx="3823334" cy="5120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16"/>
              </a:lnSpc>
            </a:pPr>
            <a:endParaRPr lang="Arial" altLang="Arial" sz="100"/>
          </a:p>
          <a:p>
            <a:pPr marL="1517650" algn="l" rtl="0" eaLnBrk="0">
              <a:lnSpc>
                <a:spcPct val="99000"/>
              </a:lnSpc>
            </a:pP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</a:t>
            </a:r>
            <a:endParaRPr lang="SimSun" altLang="SimSun" sz="13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481455" algn="l" rtl="0" eaLnBrk="0">
              <a:lnSpc>
                <a:spcPct val="95000"/>
              </a:lnSpc>
              <a:spcBef>
                <a:spcPts val="333"/>
              </a:spcBef>
            </a:pP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6.1</a:t>
            </a:r>
            <a:r>
              <a:rPr sz="1100" kern="0" spc="4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一般规定</a:t>
            </a:r>
            <a:endParaRPr lang="SimHei" altLang="SimHei" sz="1100"/>
          </a:p>
          <a:p>
            <a:pPr marL="12700" indent="1905" algn="l" rtl="0" eaLnBrk="0">
              <a:lnSpc>
                <a:spcPct val="110000"/>
              </a:lnSpc>
              <a:spcBef>
                <a:spcPts val="1211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6.1.1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膨胀珍珠岩保温板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建筑保温工程施工应符合本规程、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设计及现行国家、地方相关技术标准规定要求。</a:t>
            </a:r>
            <a:endParaRPr lang="SimSun" altLang="SimSun" sz="1100"/>
          </a:p>
          <a:p>
            <a:pPr marL="12700" indent="1905" algn="l" rtl="0" eaLnBrk="0">
              <a:lnSpc>
                <a:spcPct val="117000"/>
              </a:lnSpc>
              <a:spcBef>
                <a:spcPts val="373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6.1.2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施工单位应在施工前编制《膨胀珍珠岩保温板建筑保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温工程施工专项施工技术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方案》,并应按规定履行审批程序。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超过本规程3.0.6条、3.0.7条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规定要求的工程项目专项施工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技术方案应按相关规定组织专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家评审。</a:t>
            </a:r>
            <a:endParaRPr lang="SimSun" altLang="SimSun" sz="1100"/>
          </a:p>
          <a:p>
            <a:pPr marL="12700" indent="1905" algn="l" rtl="0" eaLnBrk="0">
              <a:lnSpc>
                <a:spcPct val="112000"/>
              </a:lnSpc>
              <a:spcBef>
                <a:spcPts val="415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6.1.3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膨胀珍珠岩保温板建筑保温工程应由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具备相应资质的 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专业队伍施工。施工现场应建立完善的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质量管理体系和相关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制度，具有相应的施工技术标准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100"/>
          </a:p>
          <a:p>
            <a:pPr marL="12700" indent="1905" algn="l" rtl="0" eaLnBrk="0">
              <a:lnSpc>
                <a:spcPct val="113000"/>
              </a:lnSpc>
              <a:spcBef>
                <a:spcPts val="385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6.1.4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施工单位应对膨胀珍珠岩保温板建筑保温工程施工作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业人员进行现场技术安全交底和操作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培训，考核合格后方可上  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岗作业。</a:t>
            </a:r>
            <a:endParaRPr lang="SimSun" altLang="SimSun" sz="1100"/>
          </a:p>
          <a:p>
            <a:pPr marL="12700" indent="1905" algn="l" rtl="0" eaLnBrk="0">
              <a:lnSpc>
                <a:spcPct val="116000"/>
              </a:lnSpc>
              <a:spcBef>
                <a:spcPts val="428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6.1.5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膨胀珍珠岩保温板建筑保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温工程所采用的系统组成材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料及构配件的品种、规格、技术性能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指标等应符合本规程、设计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和相应产品标准的要求，进入施工现场后，应组织验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收且形成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相应的进场验收记录，并按本规程规定取样复验合格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。严禁使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用不合格材料或产品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100"/>
          </a:p>
          <a:p>
            <a:pPr marL="12700" indent="1905" algn="l" rtl="0" eaLnBrk="0">
              <a:lnSpc>
                <a:spcPct val="115000"/>
              </a:lnSpc>
              <a:spcBef>
                <a:spcPts val="646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6.1.6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施工前，应按本规程和设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计要求的保温系统组成材料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及构配件、构造做法、施工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工艺等制作膨胀珍珠岩保温板建筑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保温工程样板墙，并应经相关责任主体单位验收合格。</a:t>
            </a:r>
            <a:endParaRPr lang="SimSun" altLang="SimSun" sz="11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4604" algn="l" rtl="0" eaLnBrk="0">
              <a:lnSpc>
                <a:spcPct val="94000"/>
              </a:lnSpc>
              <a:spcBef>
                <a:spcPts val="2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6.1.7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膨胀珍珠岩保温板建筑保温工程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施工前应对保温基层</a:t>
            </a:r>
            <a:endParaRPr lang="SimSun" altLang="SimSun" sz="1100"/>
          </a:p>
        </p:txBody>
      </p:sp>
      <p:sp>
        <p:nvSpPr>
          <p:cNvPr id="358" name="textbox 358"/>
          <p:cNvSpPr/>
          <p:nvPr/>
        </p:nvSpPr>
        <p:spPr>
          <a:xfrm>
            <a:off x="876285" y="6737272"/>
            <a:ext cx="115570" cy="1136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65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36</a:t>
            </a:r>
            <a:endParaRPr lang="SimSun" altLang="SimSun" sz="700"/>
          </a:p>
        </p:txBody>
      </p:sp>
      <p:sp>
        <p:nvSpPr>
          <p:cNvPr id="360" name="textbox 360"/>
          <p:cNvSpPr/>
          <p:nvPr/>
        </p:nvSpPr>
        <p:spPr>
          <a:xfrm>
            <a:off x="8521693" y="6813430"/>
            <a:ext cx="115570" cy="1136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65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37</a:t>
            </a:r>
            <a:endParaRPr lang="SimSun" altLang="SimSun" sz="700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4984797" y="708001"/>
            <a:ext cx="3809933" cy="4895886"/>
            <a:chExt cx="3809933" cy="4895886"/>
          </a:xfrm>
        </p:grpSpPr>
        <p:pic>
          <p:nvPicPr>
            <p:cNvPr id="362" name="picture 36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09933" cy="4895886"/>
            </a:xfrm>
            <a:prstGeom prst="rect">
              <a:avLst/>
            </a:prstGeom>
          </p:spPr>
        </p:pic>
        <p:sp>
          <p:nvSpPr>
            <p:cNvPr id="364" name="textbox 364"/>
            <p:cNvSpPr/>
            <p:nvPr/>
          </p:nvSpPr>
          <p:spPr>
            <a:xfrm>
              <a:off x="272964" y="92464"/>
              <a:ext cx="3420745" cy="47371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895"/>
                </a:lnSpc>
              </a:pPr>
              <a:endParaRPr lang="Arial" altLang="Arial" sz="100"/>
            </a:p>
            <a:p>
              <a:pPr marL="1104900" algn="l" rtl="0" eaLnBrk="0">
                <a:lnSpc>
                  <a:spcPct val="95000"/>
                </a:lnSpc>
              </a:pPr>
              <a:r>
                <a:rPr sz="700" kern="0" spc="-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基层验收及表面处理</a:t>
              </a:r>
              <a:endParaRPr lang="SimSun" altLang="SimSun" sz="700"/>
            </a:p>
            <a:p>
              <a:pPr marL="2216150" algn="l" rtl="0" eaLnBrk="0">
                <a:lnSpc>
                  <a:spcPct val="94000"/>
                </a:lnSpc>
                <a:spcBef>
                  <a:spcPts val="306"/>
                </a:spcBef>
              </a:pPr>
              <a:r>
                <a:rPr sz="700" kern="0" spc="-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材料与工具准备</a:t>
              </a:r>
              <a:endParaRPr lang="SimSun" altLang="SimSun" sz="700"/>
            </a:p>
            <a:p>
              <a:pPr marL="545465" algn="l" rtl="0" eaLnBrk="0">
                <a:lnSpc>
                  <a:spcPct val="94000"/>
                </a:lnSpc>
                <a:spcBef>
                  <a:spcPts val="861"/>
                </a:spcBef>
              </a:pPr>
              <a:r>
                <a:rPr sz="700" kern="0" spc="-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挂基准线、弹控制线、设置系统变形缝、安装托架</a:t>
              </a:r>
              <a:endParaRPr lang="SimSun" altLang="SimSun" sz="700"/>
            </a:p>
            <a:p>
              <a:pPr algn="l" rtl="0" eaLnBrk="0">
                <a:lnSpc>
                  <a:spcPct val="149000"/>
                </a:lnSpc>
              </a:pPr>
              <a:endParaRPr lang="Arial" altLang="Arial" sz="1000"/>
            </a:p>
            <a:p>
              <a:pPr marL="901700" algn="l" rtl="0" eaLnBrk="0">
                <a:lnSpc>
                  <a:spcPct val="83000"/>
                </a:lnSpc>
                <a:spcBef>
                  <a:spcPts val="221"/>
                </a:spcBef>
              </a:pPr>
              <a:r>
                <a:rPr sz="700" kern="0" spc="-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预排膨胀珍珠岩保温板、预粘翻包网</a:t>
              </a:r>
              <a:endParaRPr lang="SimSun" altLang="SimSun" sz="700"/>
            </a:p>
            <a:p>
              <a:pPr marL="1460500" algn="l" rtl="0" eaLnBrk="0">
                <a:lnSpc>
                  <a:spcPts val="924"/>
                </a:lnSpc>
              </a:pPr>
              <a:r>
                <a:rPr sz="700" kern="0" spc="-1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土</a:t>
              </a:r>
              <a:endParaRPr lang="STXinwei" altLang="STXinwei" sz="700"/>
            </a:p>
            <a:p>
              <a:pPr marL="825500" algn="l" rtl="0" eaLnBrk="0">
                <a:lnSpc>
                  <a:spcPct val="94000"/>
                </a:lnSpc>
                <a:spcBef>
                  <a:spcPts val="630"/>
                </a:spcBef>
              </a:pPr>
              <a:r>
                <a:rPr sz="700" kern="0" spc="-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涂抹胶祜剂、粘贴膨胀珍珠岩保温板</a:t>
              </a:r>
              <a:endParaRPr lang="SimSun" altLang="SimSun" sz="700"/>
            </a:p>
            <a:p>
              <a:pPr marL="901700" algn="l" rtl="0" eaLnBrk="0">
                <a:lnSpc>
                  <a:spcPct val="94000"/>
                </a:lnSpc>
                <a:spcBef>
                  <a:spcPts val="761"/>
                </a:spcBef>
              </a:pPr>
              <a:r>
                <a:rPr sz="700" kern="0" spc="-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钻孔、每块板至少安装一个锚栓</a:t>
              </a:r>
              <a:endParaRPr lang="SimSun" altLang="SimSun" sz="700"/>
            </a:p>
            <a:p>
              <a:pPr marL="545465" algn="l" rtl="0" eaLnBrk="0">
                <a:lnSpc>
                  <a:spcPct val="94000"/>
                </a:lnSpc>
                <a:spcBef>
                  <a:spcPts val="1061"/>
                </a:spcBef>
              </a:pPr>
              <a:r>
                <a:rPr sz="700" kern="0" spc="-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膨胀珍珠岩保温板拼接缝处打磨找平、清理污染物</a:t>
              </a:r>
              <a:endParaRPr lang="SimSun" altLang="SimSun" sz="700"/>
            </a:p>
            <a:p>
              <a:pPr marL="209550" algn="l" rtl="0" eaLnBrk="0">
                <a:lnSpc>
                  <a:spcPct val="95000"/>
                </a:lnSpc>
                <a:spcBef>
                  <a:spcPts val="907"/>
                </a:spcBef>
              </a:pPr>
              <a:r>
                <a:rPr sz="700" kern="0" spc="-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配制抹面胶浆</a:t>
              </a:r>
              <a:endParaRPr lang="SimSun" altLang="SimSun" sz="700"/>
            </a:p>
            <a:p>
              <a:pPr marL="1130300" algn="l" rtl="0" eaLnBrk="0">
                <a:lnSpc>
                  <a:spcPct val="95000"/>
                </a:lnSpc>
                <a:spcBef>
                  <a:spcPts val="2"/>
                </a:spcBef>
              </a:pPr>
              <a:r>
                <a:rPr sz="700" kern="0" spc="-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抹第一层抹面胶浆</a:t>
              </a:r>
              <a:endParaRPr lang="SimSun" altLang="SimSun" sz="700"/>
            </a:p>
            <a:p>
              <a:pPr marL="545465" algn="l" rtl="0" eaLnBrk="0">
                <a:lnSpc>
                  <a:spcPct val="94000"/>
                </a:lnSpc>
                <a:spcBef>
                  <a:spcPts val="1206"/>
                </a:spcBef>
              </a:pPr>
              <a:r>
                <a:rPr sz="700" kern="0" spc="-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覆包翻包网、压铺洞口</a:t>
              </a:r>
              <a:r>
                <a:rPr sz="700" kern="0" spc="-6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加强网、第一道耐碱玻纤网布</a:t>
              </a:r>
              <a:endParaRPr lang="SimSun" altLang="SimSun" sz="700"/>
            </a:p>
            <a:p>
              <a:pPr marL="1111250" algn="l" rtl="0" eaLnBrk="0">
                <a:lnSpc>
                  <a:spcPct val="95000"/>
                </a:lnSpc>
                <a:spcBef>
                  <a:spcPts val="1107"/>
                </a:spcBef>
              </a:pPr>
              <a:r>
                <a:rPr sz="700" kern="0" spc="-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钻孔、安装剩余锚栓</a:t>
              </a:r>
              <a:endParaRPr lang="SimSun" altLang="SimSun" sz="700"/>
            </a:p>
            <a:p>
              <a:pPr marL="247650" algn="l" rtl="0" eaLnBrk="0">
                <a:lnSpc>
                  <a:spcPct val="95000"/>
                </a:lnSpc>
                <a:spcBef>
                  <a:spcPts val="452"/>
                </a:spcBef>
              </a:pPr>
              <a:r>
                <a:rPr sz="700" kern="0" spc="-5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配制抹面胶浆</a:t>
              </a:r>
              <a:r>
                <a:rPr sz="700" kern="0" spc="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              </a:t>
              </a:r>
              <a:endParaRPr lang="SimSun" altLang="SimSun" sz="700"/>
            </a:p>
            <a:p>
              <a:pPr marL="1130300" algn="l" rtl="0" eaLnBrk="0">
                <a:lnSpc>
                  <a:spcPct val="95000"/>
                </a:lnSpc>
                <a:spcBef>
                  <a:spcPts val="252"/>
                </a:spcBef>
              </a:pPr>
              <a:r>
                <a:rPr sz="700" kern="0" spc="-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抹第二层抹面砂浆</a:t>
              </a:r>
              <a:endParaRPr lang="SimSun" altLang="SimSun" sz="700"/>
            </a:p>
            <a:p>
              <a:pPr marL="825500" algn="l" rtl="0" eaLnBrk="0">
                <a:lnSpc>
                  <a:spcPct val="95000"/>
                </a:lnSpc>
                <a:spcBef>
                  <a:spcPts val="952"/>
                </a:spcBef>
              </a:pPr>
              <a:r>
                <a:rPr sz="700" kern="0" spc="-6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补洞及整修、细部及系统防水处理</a:t>
              </a:r>
              <a:endParaRPr lang="SimSun" altLang="SimSun" sz="7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marL="984250" algn="l" rtl="0" eaLnBrk="0">
                <a:lnSpc>
                  <a:spcPct val="94000"/>
                </a:lnSpc>
                <a:spcBef>
                  <a:spcPts val="220"/>
                </a:spcBef>
              </a:pPr>
              <a:r>
                <a:rPr sz="700" kern="0" spc="-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压铺第“道耐碱玻纤网布</a:t>
              </a:r>
              <a:endParaRPr lang="SimSun" altLang="SimSun" sz="700"/>
            </a:p>
            <a:p>
              <a:pPr marL="1130300" algn="l" rtl="0" eaLnBrk="0">
                <a:lnSpc>
                  <a:spcPct val="95000"/>
                </a:lnSpc>
                <a:spcBef>
                  <a:spcPts val="1307"/>
                </a:spcBef>
              </a:pPr>
              <a:r>
                <a:rPr sz="700" kern="0" spc="-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抹第三层抹面胶浆</a:t>
              </a:r>
              <a:endParaRPr lang="SimSun" altLang="SimSun" sz="700"/>
            </a:p>
            <a:p>
              <a:pPr algn="l" rtl="0" eaLnBrk="0">
                <a:lnSpc>
                  <a:spcPct val="178000"/>
                </a:lnSpc>
              </a:pPr>
              <a:endParaRPr lang="Arial" altLang="Arial" sz="1000"/>
            </a:p>
            <a:p>
              <a:pPr marL="793750" algn="l" rtl="0" eaLnBrk="0">
                <a:lnSpc>
                  <a:spcPct val="83000"/>
                </a:lnSpc>
                <a:spcBef>
                  <a:spcPts val="218"/>
                </a:spcBef>
              </a:pPr>
              <a:r>
                <a:rPr sz="700" kern="0" spc="-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柔性耐水腻子、弹</a:t>
              </a:r>
              <a:endParaRPr lang="SimSun" altLang="SimSun" sz="700"/>
            </a:p>
            <a:p>
              <a:pPr marL="901700" algn="l" rtl="0" eaLnBrk="0">
                <a:lnSpc>
                  <a:spcPts val="854"/>
                </a:lnSpc>
              </a:pPr>
              <a:r>
                <a:rPr sz="700" kern="0" spc="-6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性底涂施工</a:t>
              </a:r>
              <a:endParaRPr lang="SimSun" altLang="SimSun" sz="700"/>
            </a:p>
            <a:p>
              <a:pPr marL="825500" algn="l" rtl="0" eaLnBrk="0">
                <a:lnSpc>
                  <a:spcPct val="95000"/>
                </a:lnSpc>
                <a:spcBef>
                  <a:spcPts val="1346"/>
                </a:spcBef>
              </a:pPr>
              <a:r>
                <a:rPr sz="700" kern="0" spc="-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涂料面层施工</a:t>
              </a:r>
              <a:endParaRPr lang="SimSun" altLang="SimSun" sz="7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marL="12700" algn="l" rtl="0" eaLnBrk="0">
                <a:lnSpc>
                  <a:spcPts val="849"/>
                </a:lnSpc>
                <a:spcBef>
                  <a:spcPts val="218"/>
                </a:spcBef>
              </a:pPr>
              <a:r>
                <a:rPr sz="700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清理面层</a:t>
              </a:r>
              <a:r>
                <a:rPr sz="700" kern="0" spc="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          </a:t>
              </a:r>
              <a:r>
                <a:rPr sz="1000" kern="0" spc="0" baseline="5689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清理面层</a:t>
              </a:r>
              <a:r>
                <a:rPr sz="600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                  </a:t>
              </a:r>
              <a:r>
                <a:rPr sz="1000" kern="0" spc="0" baseline="-4728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清理面层</a:t>
              </a:r>
              <a:r>
                <a:rPr sz="600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        </a:t>
              </a:r>
              <a:r>
                <a:rPr sz="6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</a:t>
              </a:r>
              <a:r>
                <a:rPr sz="7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安装幕墙饰面板</a:t>
              </a:r>
              <a:endParaRPr lang="SimSun" altLang="SimSun" sz="700"/>
            </a:p>
            <a:p>
              <a:pPr algn="l" rtl="0" eaLnBrk="0">
                <a:lnSpc>
                  <a:spcPct val="106000"/>
                </a:lnSpc>
              </a:pPr>
              <a:endParaRPr lang="Arial" altLang="Arial" sz="900"/>
            </a:p>
            <a:p>
              <a:pPr marL="1416050" algn="l" rtl="0" eaLnBrk="0">
                <a:lnSpc>
                  <a:spcPct val="95000"/>
                </a:lnSpc>
                <a:spcBef>
                  <a:spcPts val="4"/>
                </a:spcBef>
              </a:pPr>
              <a:r>
                <a:rPr sz="700" kern="0" spc="-6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保温系统验收</a:t>
              </a:r>
              <a:endParaRPr lang="SimSun" altLang="SimSun" sz="700"/>
            </a:p>
          </p:txBody>
        </p:sp>
        <p:pic>
          <p:nvPicPr>
            <p:cNvPr id="366" name="picture 36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1692195" y="2489236"/>
              <a:ext cx="88916" cy="107922"/>
            </a:xfrm>
            <a:prstGeom prst="rect">
              <a:avLst/>
            </a:prstGeom>
          </p:spPr>
        </p:pic>
      </p:grpSp>
      <p:sp>
        <p:nvSpPr>
          <p:cNvPr id="368" name="textbox 368"/>
          <p:cNvSpPr/>
          <p:nvPr/>
        </p:nvSpPr>
        <p:spPr>
          <a:xfrm>
            <a:off x="755628" y="719935"/>
            <a:ext cx="3764279" cy="4178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6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的拉伸粘结强度不应低于0.30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MPa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100"/>
          </a:p>
          <a:p>
            <a:pPr marL="12700" indent="1905" algn="l" rtl="0" eaLnBrk="0">
              <a:lnSpc>
                <a:spcPct val="108000"/>
              </a:lnSpc>
              <a:spcBef>
                <a:spcPts val="399"/>
              </a:spcBef>
            </a:pP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6.2.2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应按设计要求对屋面、楼面的基层进行隔气、防潮、防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水处理。</a:t>
            </a:r>
            <a:endParaRPr lang="SimSun" altLang="SimSun" sz="1100"/>
          </a:p>
          <a:p>
            <a:pPr marL="12700" indent="1905" algn="l" rtl="0" eaLnBrk="0">
              <a:lnSpc>
                <a:spcPct val="110000"/>
              </a:lnSpc>
              <a:spcBef>
                <a:spcPts val="488"/>
              </a:spcBef>
            </a:pPr>
            <a:r>
              <a:rPr sz="11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6.2.3</a:t>
            </a:r>
            <a:r>
              <a:rPr sz="1100" kern="0" spc="5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膨胀珍珠岩保温板建筑保温工程施工所用的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施工工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具、测量工具、作业机具及安全防护用品应配置齐全。</a:t>
            </a:r>
            <a:endParaRPr lang="SimSun" altLang="SimSun" sz="1100"/>
          </a:p>
          <a:p>
            <a:pPr marL="12700" indent="1905" algn="l" rtl="0" eaLnBrk="0">
              <a:lnSpc>
                <a:spcPct val="110000"/>
              </a:lnSpc>
              <a:spcBef>
                <a:spcPts val="454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6.2.4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进入施工现场的各类材料、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产品及构配件应按施工计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划安排分批进场，现场堆放、贮存应符合下列要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求：</a:t>
            </a:r>
            <a:endParaRPr lang="SimSun" altLang="SimSun" sz="1100"/>
          </a:p>
          <a:p>
            <a:pPr marL="298450" algn="l" rtl="0" eaLnBrk="0">
              <a:lnSpc>
                <a:spcPct val="94000"/>
              </a:lnSpc>
              <a:spcBef>
                <a:spcPts val="352"/>
              </a:spcBef>
            </a:pP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  材料应按型号、规格分类标识和整齐堆放；</a:t>
            </a:r>
            <a:endParaRPr lang="SimSun" altLang="SimSun" sz="1100"/>
          </a:p>
          <a:p>
            <a:pPr marL="12700" indent="287654" algn="l" rtl="0" eaLnBrk="0">
              <a:lnSpc>
                <a:spcPct val="113000"/>
              </a:lnSpc>
              <a:spcBef>
                <a:spcPts val="346"/>
              </a:spcBef>
            </a:pPr>
            <a:r>
              <a:rPr sz="11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应贮存在阴凉、通风、干燥的室内场所，</a:t>
            </a: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并注意防雨、防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冻、防潮；</a:t>
            </a:r>
            <a:endParaRPr lang="SimSun" altLang="SimSun" sz="1000"/>
          </a:p>
          <a:p>
            <a:pPr marL="300354" algn="l" rtl="0" eaLnBrk="0">
              <a:lnSpc>
                <a:spcPct val="94000"/>
              </a:lnSpc>
              <a:spcBef>
                <a:spcPts val="566"/>
              </a:spcBef>
            </a:pPr>
            <a:r>
              <a:rPr sz="1100" b="1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严禁与腐蚀介质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接触；</a:t>
            </a:r>
            <a:endParaRPr lang="SimSun" altLang="SimSun" sz="1100"/>
          </a:p>
          <a:p>
            <a:pPr marL="12700" indent="287654" algn="l" rtl="0" eaLnBrk="0">
              <a:lnSpc>
                <a:spcPct val="110000"/>
              </a:lnSpc>
              <a:spcBef>
                <a:spcPts val="363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100" kern="0" spc="5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材料贮存期不得超过材料供应商产品说明书中规定的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保质期。</a:t>
            </a:r>
            <a:endParaRPr lang="SimSun" altLang="SimSun" sz="1100"/>
          </a:p>
          <a:p>
            <a:pPr marL="12700" algn="l" rtl="0" eaLnBrk="0">
              <a:lnSpc>
                <a:spcPct val="110000"/>
              </a:lnSpc>
              <a:spcBef>
                <a:spcPts val="487"/>
              </a:spcBef>
            </a:pPr>
            <a:r>
              <a:rPr sz="1100" b="1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6.2.5    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施工使用的脚手架、吊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篮等应验收合格。采用吊篮作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业的施工人员应持证上岗。</a:t>
            </a:r>
            <a:endParaRPr lang="SimSun" altLang="SimSun" sz="1100"/>
          </a:p>
          <a:p>
            <a:pPr marL="1310005" algn="l" rtl="0" eaLnBrk="0">
              <a:lnSpc>
                <a:spcPct val="95000"/>
              </a:lnSpc>
              <a:spcBef>
                <a:spcPts val="1132"/>
              </a:spcBef>
            </a:pP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6.3</a:t>
            </a:r>
            <a:r>
              <a:rPr sz="1100" kern="0" spc="5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施工工艺流程</a:t>
            </a:r>
            <a:endParaRPr lang="SimHei" altLang="SimHei" sz="11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6954"/>
              </a:lnSpc>
            </a:pPr>
            <a:endParaRPr lang="Arial" altLang="Arial" sz="100"/>
          </a:p>
          <a:p>
            <a:pPr marL="12700" indent="1905" algn="l" rtl="0" eaLnBrk="0">
              <a:lnSpc>
                <a:spcPct val="118000"/>
              </a:lnSpc>
            </a:pP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6.3.1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涂料、饰面砂浆、柔性面砖、开放式幕墙等饰面的膨胀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珍珠岩保温板薄抹灰外墙外保温系统施工工艺应符合下列要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求。流程见图6.3.1:</a:t>
            </a:r>
            <a:endParaRPr lang="SimSun" altLang="SimSun" sz="1100"/>
          </a:p>
        </p:txBody>
      </p:sp>
      <p:sp>
        <p:nvSpPr>
          <p:cNvPr id="370" name="textbox 370"/>
          <p:cNvSpPr/>
          <p:nvPr/>
        </p:nvSpPr>
        <p:spPr>
          <a:xfrm>
            <a:off x="5619732" y="5638910"/>
            <a:ext cx="2541904" cy="298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146"/>
              </a:lnSpc>
            </a:pPr>
            <a:endParaRPr lang="Arial" altLang="Arial" sz="100"/>
          </a:p>
          <a:p>
            <a:pPr marL="43815" algn="l" rtl="0" eaLnBrk="0">
              <a:lnSpc>
                <a:spcPct val="83000"/>
              </a:lnSpc>
            </a:pPr>
            <a:r>
              <a:rPr sz="7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图6</a:t>
            </a:r>
            <a:r>
              <a:rPr sz="7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7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7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700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700" kern="0" spc="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涂料、饰面砂浆、柔性</a:t>
            </a:r>
            <a:r>
              <a:rPr sz="7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面砖、开放式幕墙饰面的</a:t>
            </a:r>
            <a:endParaRPr lang="SimSun" altLang="SimSun" sz="700"/>
          </a:p>
          <a:p>
            <a:pPr marL="12700" algn="l" rtl="0" eaLnBrk="0">
              <a:lnSpc>
                <a:spcPts val="1450"/>
              </a:lnSpc>
            </a:pPr>
            <a:r>
              <a:rPr sz="7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膨胀珍珠岩保温板薄抹灰外墙外保温系统施工工艺流程图</a:t>
            </a:r>
            <a:endParaRPr lang="SimSun" altLang="SimSun" sz="700"/>
          </a:p>
        </p:txBody>
      </p:sp>
      <p:sp>
        <p:nvSpPr>
          <p:cNvPr id="372" name="textbox 372"/>
          <p:cNvSpPr/>
          <p:nvPr/>
        </p:nvSpPr>
        <p:spPr>
          <a:xfrm>
            <a:off x="850850" y="6779840"/>
            <a:ext cx="7767319" cy="115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76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7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38</a:t>
            </a:r>
            <a:r>
              <a:rPr sz="7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                                                                                                                       </a:t>
            </a:r>
            <a:r>
              <a:rPr sz="7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39</a:t>
            </a:r>
            <a:endParaRPr lang="SimSun" altLang="SimSun" sz="700"/>
          </a:p>
        </p:txBody>
      </p:sp>
      <p:pic>
        <p:nvPicPr>
          <p:cNvPr id="374" name="picture 37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499648" y="2530497"/>
            <a:ext cx="1181026" cy="387293"/>
          </a:xfrm>
          <a:prstGeom prst="rect">
            <a:avLst/>
          </a:prstGeom>
        </p:spPr>
      </p:pic>
      <p:pic>
        <p:nvPicPr>
          <p:cNvPr id="376" name="picture 37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9493236" y="1768464"/>
            <a:ext cx="1174720" cy="387369"/>
          </a:xfrm>
          <a:prstGeom prst="rect">
            <a:avLst/>
          </a:prstGeom>
        </p:spPr>
      </p:pic>
      <p:sp>
        <p:nvSpPr>
          <p:cNvPr id="378" name="textbox 378"/>
          <p:cNvSpPr/>
          <p:nvPr/>
        </p:nvSpPr>
        <p:spPr>
          <a:xfrm>
            <a:off x="7092943" y="4559656"/>
            <a:ext cx="753109" cy="419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6"/>
              </a:lnSpc>
            </a:pPr>
            <a:endParaRPr lang="Arial" altLang="Arial" sz="100"/>
          </a:p>
          <a:p>
            <a:pPr marL="101600" algn="l" rtl="0" eaLnBrk="0">
              <a:lnSpc>
                <a:spcPct val="95000"/>
              </a:lnSpc>
            </a:pPr>
            <a:r>
              <a:rPr sz="7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涂抹粘结砂浆</a:t>
            </a:r>
            <a:endParaRPr lang="SimSun" altLang="SimSun" sz="7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820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7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柔性面砖施工并勾缝</a:t>
            </a:r>
            <a:endParaRPr lang="SimSun" altLang="SimSun" sz="700"/>
          </a:p>
        </p:txBody>
      </p:sp>
      <p:sp>
        <p:nvSpPr>
          <p:cNvPr id="380" name="textbox 380"/>
          <p:cNvSpPr/>
          <p:nvPr/>
        </p:nvSpPr>
        <p:spPr>
          <a:xfrm>
            <a:off x="5143517" y="4546950"/>
            <a:ext cx="519430" cy="431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6"/>
              </a:lnSpc>
            </a:pPr>
            <a:endParaRPr lang="Arial" altLang="Arial" sz="100"/>
          </a:p>
          <a:p>
            <a:pPr marL="62864" algn="l" rtl="0" eaLnBrk="0">
              <a:lnSpc>
                <a:spcPct val="95000"/>
              </a:lnSpc>
            </a:pPr>
            <a:r>
              <a:rPr sz="7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涂抹底涂层</a:t>
            </a:r>
            <a:endParaRPr lang="SimSun" altLang="SimSun" sz="7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750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7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饰面砂浆施工</a:t>
            </a:r>
            <a:endParaRPr lang="SimSun" altLang="SimSun" sz="700"/>
          </a:p>
        </p:txBody>
      </p:sp>
      <p:sp>
        <p:nvSpPr>
          <p:cNvPr id="382" name="textbox 382"/>
          <p:cNvSpPr/>
          <p:nvPr/>
        </p:nvSpPr>
        <p:spPr>
          <a:xfrm>
            <a:off x="8077218" y="4546684"/>
            <a:ext cx="609600" cy="266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02"/>
              </a:lnSpc>
            </a:pPr>
            <a:endParaRPr lang="Arial" altLang="Arial" sz="100"/>
          </a:p>
          <a:p>
            <a:pPr marL="12700" algn="l" rtl="0" eaLnBrk="0">
              <a:lnSpc>
                <a:spcPct val="113000"/>
              </a:lnSpc>
            </a:pPr>
            <a:r>
              <a:rPr sz="7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安装幕墙龙骨、</a:t>
            </a:r>
            <a:r>
              <a:rPr sz="7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横梁、隔热垫片</a:t>
            </a:r>
            <a:endParaRPr lang="SimSun" altLang="SimSun" sz="700"/>
          </a:p>
        </p:txBody>
      </p:sp>
      <p:sp>
        <p:nvSpPr>
          <p:cNvPr id="384" name="textbox 384"/>
          <p:cNvSpPr/>
          <p:nvPr/>
        </p:nvSpPr>
        <p:spPr>
          <a:xfrm>
            <a:off x="5327655" y="1517763"/>
            <a:ext cx="443230" cy="126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1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7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配制胶粘剂</a:t>
            </a:r>
            <a:endParaRPr lang="SimSun" altLang="SimSun" sz="7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4"/>
          <p:cNvGrpSpPr/>
          <p:nvPr/>
        </p:nvGrpSpPr>
        <p:grpSpPr>
          <a:xfrm rot="21600000">
            <a:off x="692129" y="1127135"/>
            <a:ext cx="3778299" cy="4972044"/>
            <a:chExt cx="3778299" cy="4972044"/>
          </a:xfrm>
        </p:grpSpPr>
        <p:pic>
          <p:nvPicPr>
            <p:cNvPr id="386" name="picture 38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778299" cy="4972044"/>
            </a:xfrm>
            <a:prstGeom prst="rect">
              <a:avLst/>
            </a:prstGeom>
          </p:spPr>
        </p:pic>
        <p:sp>
          <p:nvSpPr>
            <p:cNvPr id="388" name="textbox 388"/>
            <p:cNvSpPr/>
            <p:nvPr/>
          </p:nvSpPr>
          <p:spPr>
            <a:xfrm>
              <a:off x="196872" y="105683"/>
              <a:ext cx="3450590" cy="47828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690"/>
                </a:lnSpc>
              </a:pPr>
              <a:endParaRPr lang="Arial" altLang="Arial" sz="100"/>
            </a:p>
            <a:p>
              <a:pPr marL="1193800" algn="l" rtl="0" eaLnBrk="0">
                <a:lnSpc>
                  <a:spcPct val="95000"/>
                </a:lnSpc>
              </a:pPr>
              <a:r>
                <a:rPr sz="800" kern="0" spc="-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基层验收及表面处理</a:t>
              </a:r>
              <a:endParaRPr lang="SimSun" altLang="SimSun" sz="800"/>
            </a:p>
            <a:p>
              <a:pPr marL="2520950" algn="l" rtl="0" eaLnBrk="0">
                <a:lnSpc>
                  <a:spcPct val="94000"/>
                </a:lnSpc>
                <a:spcBef>
                  <a:spcPts val="492"/>
                </a:spcBef>
              </a:pPr>
              <a:r>
                <a:rPr sz="8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材料与工具准备</a:t>
              </a:r>
              <a:endParaRPr lang="SimSun" altLang="SimSun" sz="800"/>
            </a:p>
            <a:p>
              <a:pPr marL="596265" algn="l" rtl="0" eaLnBrk="0">
                <a:lnSpc>
                  <a:spcPct val="94000"/>
                </a:lnSpc>
                <a:spcBef>
                  <a:spcPts val="997"/>
                </a:spcBef>
              </a:pPr>
              <a:r>
                <a:rPr sz="800" kern="0" spc="-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挂基准线、弹控制线、设置系统变形缝、安装托架、预粘翻包网</a:t>
              </a:r>
              <a:endParaRPr lang="SimSun" altLang="SimSun" sz="800"/>
            </a:p>
            <a:p>
              <a:pPr algn="l" rtl="0" eaLnBrk="0">
                <a:lnSpc>
                  <a:spcPct val="138000"/>
                </a:lnSpc>
              </a:pPr>
              <a:endParaRPr lang="Arial" altLang="Arial" sz="1000"/>
            </a:p>
            <a:p>
              <a:pPr marL="1104900" algn="l" rtl="0" eaLnBrk="0">
                <a:lnSpc>
                  <a:spcPct val="94000"/>
                </a:lnSpc>
                <a:spcBef>
                  <a:spcPts val="242"/>
                </a:spcBef>
              </a:pPr>
              <a:r>
                <a:rPr sz="800" kern="0" spc="-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预排膨胀珍珠岩保温板板</a:t>
              </a:r>
              <a:endParaRPr lang="SimSun" altLang="SimSun" sz="800"/>
            </a:p>
            <a:p>
              <a:pPr marL="12700" algn="l" rtl="0" eaLnBrk="0">
                <a:lnSpc>
                  <a:spcPct val="94000"/>
                </a:lnSpc>
                <a:spcBef>
                  <a:spcPts val="98"/>
                </a:spcBef>
              </a:pPr>
              <a:r>
                <a:rPr sz="8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配制胶粘剂</a:t>
              </a:r>
              <a:endParaRPr lang="SimSun" altLang="SimSun" sz="800"/>
            </a:p>
            <a:p>
              <a:pPr marL="850264" algn="l" rtl="0" eaLnBrk="0">
                <a:lnSpc>
                  <a:spcPct val="94000"/>
                </a:lnSpc>
                <a:spcBef>
                  <a:spcPts val="798"/>
                </a:spcBef>
              </a:pPr>
              <a:r>
                <a:rPr sz="800" kern="0" spc="-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涂抹胶粘剂、粘贴膨胀珍珠</a:t>
              </a:r>
              <a:r>
                <a:rPr sz="800" kern="0" spc="-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岩保温板</a:t>
              </a:r>
              <a:endParaRPr lang="SimSun" altLang="SimSun" sz="800"/>
            </a:p>
            <a:p>
              <a:pPr marL="908050" algn="l" rtl="0" eaLnBrk="0">
                <a:lnSpc>
                  <a:spcPct val="94000"/>
                </a:lnSpc>
                <a:spcBef>
                  <a:spcPts val="1347"/>
                </a:spcBef>
              </a:pPr>
              <a:r>
                <a:rPr sz="800" kern="0" spc="-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钻孔、每块板至少安装一</a:t>
              </a:r>
              <a:r>
                <a:rPr sz="800" kern="0" spc="-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个锚栓</a:t>
              </a:r>
              <a:endParaRPr lang="SimSun" altLang="SimSun" sz="800"/>
            </a:p>
            <a:p>
              <a:pPr algn="l" rtl="0" eaLnBrk="0">
                <a:lnSpc>
                  <a:spcPct val="125000"/>
                </a:lnSpc>
              </a:pPr>
              <a:endParaRPr lang="Arial" altLang="Arial" sz="1000"/>
            </a:p>
            <a:p>
              <a:pPr marL="527050" algn="l" rtl="0" eaLnBrk="0">
                <a:lnSpc>
                  <a:spcPct val="94000"/>
                </a:lnSpc>
                <a:spcBef>
                  <a:spcPts val="248"/>
                </a:spcBef>
              </a:pPr>
              <a:r>
                <a:rPr sz="800" kern="0" spc="-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膨胀珍珠岩保温板拼接缝处打磨找平</a:t>
              </a:r>
              <a:r>
                <a:rPr sz="800" kern="0" spc="-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、清理污染物</a:t>
              </a:r>
              <a:endParaRPr lang="SimSun" altLang="SimSun" sz="800"/>
            </a:p>
            <a:p>
              <a:pPr marL="88264" algn="l" rtl="0" eaLnBrk="0">
                <a:lnSpc>
                  <a:spcPct val="83000"/>
                </a:lnSpc>
                <a:spcBef>
                  <a:spcPts val="1049"/>
                </a:spcBef>
              </a:pPr>
              <a:r>
                <a:rPr sz="8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配制抹面胶浆</a:t>
              </a:r>
              <a:endParaRPr lang="SimSun" altLang="SimSun" sz="800"/>
            </a:p>
            <a:p>
              <a:pPr marL="1193800" algn="l" rtl="0" eaLnBrk="0">
                <a:lnSpc>
                  <a:spcPct val="94000"/>
                </a:lnSpc>
                <a:spcBef>
                  <a:spcPts val="8"/>
                </a:spcBef>
              </a:pPr>
              <a:r>
                <a:rPr sz="800" kern="0" spc="-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抹第一层抹面胶浆</a:t>
              </a:r>
              <a:endParaRPr lang="SimSun" altLang="SimSun" sz="800"/>
            </a:p>
            <a:p>
              <a:pPr algn="l" rtl="0" eaLnBrk="0">
                <a:lnSpc>
                  <a:spcPct val="125000"/>
                </a:lnSpc>
              </a:pPr>
              <a:endParaRPr lang="Arial" altLang="Arial" sz="1000"/>
            </a:p>
            <a:p>
              <a:pPr marL="908050" algn="l" rtl="0" eaLnBrk="0">
                <a:lnSpc>
                  <a:spcPct val="94000"/>
                </a:lnSpc>
                <a:spcBef>
                  <a:spcPts val="242"/>
                </a:spcBef>
              </a:pPr>
              <a:r>
                <a:rPr sz="800" kern="0" spc="-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覆包翻包网、铺设热镀锌电焊网</a:t>
              </a:r>
              <a:endParaRPr lang="SimSun" altLang="SimSun" sz="800"/>
            </a:p>
            <a:p>
              <a:pPr algn="l" rtl="0" eaLnBrk="0">
                <a:lnSpc>
                  <a:spcPct val="146000"/>
                </a:lnSpc>
              </a:pPr>
              <a:endParaRPr lang="Arial" altLang="Arial" sz="1000"/>
            </a:p>
            <a:p>
              <a:pPr marL="1167764" algn="l" rtl="0" eaLnBrk="0">
                <a:lnSpc>
                  <a:spcPct val="95000"/>
                </a:lnSpc>
                <a:spcBef>
                  <a:spcPts val="242"/>
                </a:spcBef>
              </a:pPr>
              <a:r>
                <a:rPr sz="800" kern="0" spc="-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钻孔、安装剩余锚栓</a:t>
              </a:r>
              <a:endParaRPr lang="SimSun" altLang="SimSun" sz="800"/>
            </a:p>
            <a:p>
              <a:pPr marL="139064" algn="l" rtl="0" eaLnBrk="0">
                <a:lnSpc>
                  <a:spcPct val="95000"/>
                </a:lnSpc>
                <a:spcBef>
                  <a:spcPts val="1088"/>
                </a:spcBef>
              </a:pPr>
              <a:r>
                <a:rPr sz="8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配制抹面胶浆</a:t>
              </a:r>
              <a:endParaRPr lang="SimSun" altLang="SimSun" sz="800"/>
            </a:p>
            <a:p>
              <a:pPr marL="1193800" algn="l" rtl="0" eaLnBrk="0">
                <a:lnSpc>
                  <a:spcPct val="95000"/>
                </a:lnSpc>
                <a:spcBef>
                  <a:spcPts val="338"/>
                </a:spcBef>
              </a:pPr>
              <a:r>
                <a:rPr sz="800" kern="0" spc="-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抹第二层抹面胶浆</a:t>
              </a:r>
              <a:endParaRPr lang="SimSun" altLang="SimSun" sz="800"/>
            </a:p>
            <a:p>
              <a:pPr marL="1606550" algn="l" rtl="0" eaLnBrk="0">
                <a:lnSpc>
                  <a:spcPts val="999"/>
                </a:lnSpc>
                <a:spcBef>
                  <a:spcPts val="289"/>
                </a:spcBef>
              </a:pPr>
              <a:r>
                <a:rPr sz="800" kern="0" spc="-10">
                  <a:solidFill>
                    <a:srgbClr val="FFFFFF">
                      <a:alpha val="100000"/>
                    </a:srgbClr>
                  </a:solidFill>
                  <a:latin typeface="STXingkai"/>
                  <a:ea typeface="STXingkai"/>
                  <a:cs typeface="STXingkai"/>
                </a:rPr>
                <a:t>工</a:t>
              </a:r>
              <a:endParaRPr lang="STXingkai" altLang="STXingkai" sz="800"/>
            </a:p>
            <a:p>
              <a:pPr marL="908050" algn="l" rtl="0" eaLnBrk="0">
                <a:lnSpc>
                  <a:spcPct val="95000"/>
                </a:lnSpc>
                <a:spcBef>
                  <a:spcPts val="149"/>
                </a:spcBef>
              </a:pPr>
              <a:r>
                <a:rPr sz="800" kern="0" spc="-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补洞及整修、细部及系统防水处理</a:t>
              </a:r>
              <a:endParaRPr lang="SimSun" altLang="SimSun" sz="800"/>
            </a:p>
            <a:p>
              <a:pPr algn="r" rtl="0" eaLnBrk="0">
                <a:lnSpc>
                  <a:spcPct val="95000"/>
                </a:lnSpc>
                <a:spcBef>
                  <a:spcPts val="388"/>
                </a:spcBef>
              </a:pPr>
              <a:r>
                <a:rPr sz="8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配制专用粘结砂浆</a:t>
              </a:r>
              <a:endParaRPr lang="SimSun" altLang="SimSun" sz="800"/>
            </a:p>
            <a:p>
              <a:pPr marL="1428114" algn="l" rtl="0" eaLnBrk="0">
                <a:lnSpc>
                  <a:spcPct val="95000"/>
                </a:lnSpc>
                <a:spcBef>
                  <a:spcPts val="988"/>
                </a:spcBef>
              </a:pPr>
              <a:r>
                <a:rPr sz="8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粘贴面砖</a:t>
              </a:r>
              <a:endParaRPr lang="SimSun" altLang="SimSun" sz="800"/>
            </a:p>
            <a:p>
              <a:pPr marL="2386964" algn="l" rtl="0" eaLnBrk="0">
                <a:lnSpc>
                  <a:spcPct val="95000"/>
                </a:lnSpc>
                <a:spcBef>
                  <a:spcPts val="944"/>
                </a:spcBef>
              </a:pPr>
              <a:r>
                <a:rPr sz="8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配制勾缝料</a:t>
              </a:r>
              <a:endParaRPr lang="SimSun" altLang="SimSun" sz="800"/>
            </a:p>
            <a:p>
              <a:pPr marL="1435100" algn="l" rtl="0" eaLnBrk="0">
                <a:lnSpc>
                  <a:spcPct val="95000"/>
                </a:lnSpc>
                <a:spcBef>
                  <a:spcPts val="488"/>
                </a:spcBef>
              </a:pPr>
              <a:r>
                <a:rPr sz="8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面砖勾缝</a:t>
              </a:r>
              <a:endParaRPr lang="SimSun" altLang="SimSun" sz="800"/>
            </a:p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200"/>
            </a:p>
            <a:p>
              <a:pPr marL="1314450" algn="l" rtl="0" eaLnBrk="0">
                <a:lnSpc>
                  <a:spcPct val="95000"/>
                </a:lnSpc>
                <a:spcBef>
                  <a:spcPts val="1"/>
                </a:spcBef>
              </a:pPr>
              <a:r>
                <a:rPr sz="8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保温系统验收</a:t>
              </a:r>
              <a:endParaRPr lang="SimSun" altLang="SimSun" sz="8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5137194" y="936626"/>
            <a:ext cx="3422634" cy="5003808"/>
            <a:chExt cx="3422634" cy="5003808"/>
          </a:xfrm>
        </p:grpSpPr>
        <p:pic>
          <p:nvPicPr>
            <p:cNvPr id="390" name="picture 39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3422634" cy="5003808"/>
            </a:xfrm>
            <a:prstGeom prst="rect">
              <a:avLst/>
            </a:prstGeom>
          </p:spPr>
        </p:pic>
        <p:sp>
          <p:nvSpPr>
            <p:cNvPr id="392" name="textbox 392"/>
            <p:cNvSpPr/>
            <p:nvPr/>
          </p:nvSpPr>
          <p:spPr>
            <a:xfrm>
              <a:off x="-12700" y="-12700"/>
              <a:ext cx="3448050" cy="50438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700"/>
            </a:p>
            <a:p>
              <a:pPr marL="1529714" algn="l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800" kern="0" spc="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基层验收、处理</a:t>
              </a:r>
              <a:endParaRPr lang="SimSun" altLang="SimSun" sz="800"/>
            </a:p>
            <a:p>
              <a:pPr marL="240665" algn="l" rtl="0" eaLnBrk="0">
                <a:lnSpc>
                  <a:spcPct val="94000"/>
                </a:lnSpc>
                <a:spcBef>
                  <a:spcPts val="642"/>
                </a:spcBef>
              </a:pPr>
              <a:r>
                <a:rPr sz="800" kern="0" spc="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材料与工具准备</a:t>
              </a:r>
              <a:endParaRPr lang="SimSun" altLang="SimSun" sz="800"/>
            </a:p>
            <a:p>
              <a:pPr marL="348615" algn="l" rtl="0" eaLnBrk="0">
                <a:lnSpc>
                  <a:spcPct val="94000"/>
                </a:lnSpc>
                <a:spcBef>
                  <a:spcPts val="1147"/>
                </a:spcBef>
              </a:pPr>
              <a:r>
                <a:rPr sz="800" kern="0" spc="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挂基准线、弹控制线、设置系统变形缝、安装托架、预粘翻包网</a:t>
              </a:r>
              <a:endParaRPr lang="SimSun" altLang="SimSun" sz="8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1377314" algn="l" rtl="0" eaLnBrk="0">
                <a:lnSpc>
                  <a:spcPct val="94000"/>
                </a:lnSpc>
                <a:spcBef>
                  <a:spcPts val="250"/>
                </a:spcBef>
              </a:pPr>
              <a:r>
                <a:rPr sz="800" kern="0" spc="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安装幕墙连接件、隔热垫片</a:t>
              </a:r>
              <a:endParaRPr lang="SimSun" altLang="SimSun" sz="800"/>
            </a:p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marL="1599564" algn="l" rtl="0" eaLnBrk="0">
                <a:lnSpc>
                  <a:spcPct val="94000"/>
                </a:lnSpc>
                <a:spcBef>
                  <a:spcPts val="250"/>
                </a:spcBef>
              </a:pPr>
              <a:r>
                <a:rPr sz="800" kern="0" spc="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预排保温板</a:t>
              </a:r>
              <a:endParaRPr lang="SimSun" altLang="SimSun" sz="800"/>
            </a:p>
            <a:p>
              <a:pPr marL="329565" algn="l" rtl="0" eaLnBrk="0">
                <a:lnSpc>
                  <a:spcPct val="94000"/>
                </a:lnSpc>
                <a:spcBef>
                  <a:spcPts val="398"/>
                </a:spcBef>
              </a:pPr>
              <a:r>
                <a:rPr sz="800" kern="0" spc="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调配胶粘剂</a:t>
              </a:r>
              <a:endParaRPr lang="SimSun" altLang="SimSun" sz="800"/>
            </a:p>
            <a:p>
              <a:pPr algn="l" rtl="0" eaLnBrk="0">
                <a:lnSpc>
                  <a:spcPct val="125000"/>
                </a:lnSpc>
              </a:pPr>
              <a:endParaRPr lang="Arial" altLang="Arial" sz="1000"/>
            </a:p>
            <a:p>
              <a:pPr marL="1351914" algn="l" rtl="0" eaLnBrk="0">
                <a:lnSpc>
                  <a:spcPct val="94000"/>
                </a:lnSpc>
                <a:spcBef>
                  <a:spcPts val="248"/>
                </a:spcBef>
              </a:pPr>
              <a:r>
                <a:rPr sz="800" kern="0" spc="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粘贴膨胀珍珠岩保温板</a:t>
              </a:r>
              <a:endParaRPr lang="SimSun" altLang="SimSun" sz="800"/>
            </a:p>
            <a:p>
              <a:pPr algn="l" rtl="0" eaLnBrk="0">
                <a:lnSpc>
                  <a:spcPct val="151000"/>
                </a:lnSpc>
              </a:pPr>
              <a:endParaRPr lang="Arial" altLang="Arial" sz="1000"/>
            </a:p>
            <a:p>
              <a:pPr marL="1453514" algn="l" rtl="0" eaLnBrk="0">
                <a:lnSpc>
                  <a:spcPct val="96000"/>
                </a:lnSpc>
                <a:spcBef>
                  <a:spcPts val="241"/>
                </a:spcBef>
              </a:pPr>
              <a:r>
                <a:rPr sz="8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钻孔、安装锚栓</a:t>
              </a:r>
              <a:endParaRPr lang="SimHei" altLang="SimHei" sz="800"/>
            </a:p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marL="1224914" algn="l" rtl="0" eaLnBrk="0">
                <a:lnSpc>
                  <a:spcPct val="94000"/>
                </a:lnSpc>
                <a:spcBef>
                  <a:spcPts val="243"/>
                </a:spcBef>
              </a:pPr>
              <a:r>
                <a:rPr sz="800" kern="0" spc="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膨胀珍珠岩保温板打磨、清理</a:t>
              </a:r>
              <a:endParaRPr lang="SimSun" altLang="SimSun" sz="800"/>
            </a:p>
            <a:p>
              <a:pPr marL="240665" algn="l" rtl="0" eaLnBrk="0">
                <a:lnSpc>
                  <a:spcPct val="95000"/>
                </a:lnSpc>
                <a:spcBef>
                  <a:spcPts val="1144"/>
                </a:spcBef>
              </a:pPr>
              <a:r>
                <a:rPr sz="800" kern="0" spc="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调配抹面胶浆</a:t>
              </a:r>
              <a:endParaRPr lang="SimSun" altLang="SimSun" sz="800"/>
            </a:p>
            <a:p>
              <a:pPr marL="1478914" algn="l" rtl="0" eaLnBrk="0">
                <a:lnSpc>
                  <a:spcPct val="95000"/>
                </a:lnSpc>
                <a:spcBef>
                  <a:spcPts val="1238"/>
                </a:spcBef>
              </a:pPr>
              <a:r>
                <a:rPr sz="800" kern="0" spc="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抹第一层抹面胶浆</a:t>
              </a:r>
              <a:endParaRPr lang="SimSun" altLang="SimSun" sz="8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marL="1186814" algn="l" rtl="0" eaLnBrk="0">
                <a:lnSpc>
                  <a:spcPct val="94000"/>
                </a:lnSpc>
                <a:spcBef>
                  <a:spcPts val="248"/>
                </a:spcBef>
              </a:pPr>
              <a:r>
                <a:rPr sz="800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覆包翻包网、压铺耐</a:t>
              </a:r>
              <a:r>
                <a:rPr sz="8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碱玻纤网布</a:t>
              </a:r>
              <a:endParaRPr lang="SimSun" altLang="SimSun" sz="800"/>
            </a:p>
            <a:p>
              <a:pPr marL="240665" algn="l" rtl="0" eaLnBrk="0">
                <a:lnSpc>
                  <a:spcPct val="95000"/>
                </a:lnSpc>
                <a:spcBef>
                  <a:spcPts val="1144"/>
                </a:spcBef>
              </a:pPr>
              <a:r>
                <a:rPr sz="800" kern="0" spc="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调配抹面胶浆</a:t>
              </a:r>
              <a:endParaRPr lang="SimSun" altLang="SimSun" sz="800"/>
            </a:p>
            <a:p>
              <a:pPr marL="1453514" algn="l" rtl="0" eaLnBrk="0">
                <a:lnSpc>
                  <a:spcPct val="95000"/>
                </a:lnSpc>
                <a:spcBef>
                  <a:spcPts val="988"/>
                </a:spcBef>
              </a:pPr>
              <a:r>
                <a:rPr sz="8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抹第二层抹面砂浆</a:t>
              </a:r>
              <a:endParaRPr lang="SimSun" altLang="SimSun" sz="8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marL="1072514" algn="l" rtl="0" eaLnBrk="0">
                <a:lnSpc>
                  <a:spcPct val="95000"/>
                </a:lnSpc>
                <a:spcBef>
                  <a:spcPts val="246"/>
                </a:spcBef>
              </a:pPr>
              <a:r>
                <a:rPr sz="800" kern="0" spc="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补洞及修理、细部及系统</a:t>
              </a:r>
              <a:r>
                <a:rPr sz="800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防水处理</a:t>
              </a:r>
              <a:endParaRPr lang="SimSun" altLang="SimSun" sz="800"/>
            </a:p>
            <a:p>
              <a:pPr marL="1828164" algn="l" rtl="0" eaLnBrk="0">
                <a:lnSpc>
                  <a:spcPct val="76000"/>
                </a:lnSpc>
                <a:spcBef>
                  <a:spcPts val="419"/>
                </a:spcBef>
              </a:pPr>
              <a:r>
                <a:rPr sz="1100" kern="0" spc="-2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T</a:t>
              </a:r>
              <a:endParaRPr lang="Times New Roman" altLang="Times New Roman" sz="1100"/>
            </a:p>
            <a:p>
              <a:pPr marL="1307464" algn="l" rtl="0" eaLnBrk="0">
                <a:lnSpc>
                  <a:spcPct val="94000"/>
                </a:lnSpc>
                <a:spcBef>
                  <a:spcPts val="320"/>
                </a:spcBef>
              </a:pPr>
              <a:r>
                <a:rPr sz="800" kern="0" spc="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安装幕墙横梁、饰面板</a:t>
              </a:r>
              <a:endParaRPr lang="SimSun" altLang="SimSun" sz="800"/>
            </a:p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200"/>
            </a:p>
            <a:p>
              <a:pPr marL="1523364" algn="l" rtl="0" eaLnBrk="0">
                <a:lnSpc>
                  <a:spcPct val="95000"/>
                </a:lnSpc>
              </a:pPr>
              <a:r>
                <a:rPr sz="800" kern="0" spc="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保温系统验收</a:t>
              </a:r>
              <a:endParaRPr lang="SimSun" altLang="SimSun" sz="800"/>
            </a:p>
          </p:txBody>
        </p:sp>
      </p:grpSp>
      <p:graphicFrame>
        <p:nvGraphicFramePr>
          <p:cNvPr id="394" name="table 394"/>
          <p:cNvGraphicFramePr>
            <a:graphicFrameLocks noGrp="1"/>
          </p:cNvGraphicFramePr>
          <p:nvPr/>
        </p:nvGraphicFramePr>
        <p:xfrm>
          <a:off x="9417037" y="3736999"/>
          <a:ext cx="1270000" cy="1905000"/>
        </p:xfrm>
        <a:graphic>
          <a:graphicData uri="http://schemas.openxmlformats.org/drawingml/2006/table">
            <a:tbl>
              <a:tblPr/>
              <a:tblGrid>
                <a:gridCol w="1270000"/>
              </a:tblGrid>
              <a:tr h="3841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73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8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96" name="textbox 396"/>
          <p:cNvSpPr/>
          <p:nvPr/>
        </p:nvSpPr>
        <p:spPr>
          <a:xfrm>
            <a:off x="4946661" y="5982286"/>
            <a:ext cx="3761104" cy="5537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55"/>
              </a:lnSpc>
            </a:pPr>
            <a:endParaRPr lang="Arial" altLang="Arial" sz="100"/>
          </a:p>
          <a:p>
            <a:pPr marL="1174114" indent="-494665" algn="l" rtl="0" eaLnBrk="0">
              <a:lnSpc>
                <a:spcPct val="121000"/>
              </a:lnSpc>
            </a:pP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图6.3.3</a:t>
            </a:r>
            <a:r>
              <a:rPr sz="800" kern="0" spc="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封闭式幕墙饰面的膨胀珍珠岩保温板薄抹灰              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外墙外保温系统施工工艺流程图</a:t>
            </a:r>
            <a:endParaRPr lang="SimSun" altLang="SimSun" sz="800"/>
          </a:p>
          <a:p>
            <a:pPr algn="l" rtl="0" eaLnBrk="0">
              <a:lnSpc>
                <a:spcPct val="124000"/>
              </a:lnSpc>
            </a:pPr>
            <a:endParaRPr lang="Arial" altLang="Arial" sz="4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6.3.4  架空板、外挑板下的膨胀珍珠岩保温板保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温系统施工</a:t>
            </a:r>
            <a:endParaRPr lang="SimSun" altLang="SimSun" sz="1100"/>
          </a:p>
        </p:txBody>
      </p:sp>
      <p:sp>
        <p:nvSpPr>
          <p:cNvPr id="398" name="textbox 398"/>
          <p:cNvSpPr/>
          <p:nvPr/>
        </p:nvSpPr>
        <p:spPr>
          <a:xfrm>
            <a:off x="692147" y="700458"/>
            <a:ext cx="3753484" cy="4070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27"/>
              </a:lnSpc>
            </a:pPr>
            <a:endParaRPr lang="Arial" altLang="Arial" sz="100"/>
          </a:p>
          <a:p>
            <a:pPr marL="12700" indent="1905" algn="l" rtl="0" eaLnBrk="0">
              <a:lnSpc>
                <a:spcPct val="114000"/>
              </a:lnSpc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6.3.2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陶瓷面砖饰面的膨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胀珍珠岩保温板外墙外保温系统施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工工艺应符合下列要求。</a:t>
            </a:r>
            <a:endParaRPr lang="SimSun" altLang="SimSun" sz="1100"/>
          </a:p>
        </p:txBody>
      </p:sp>
      <p:sp>
        <p:nvSpPr>
          <p:cNvPr id="400" name="textbox 400"/>
          <p:cNvSpPr/>
          <p:nvPr/>
        </p:nvSpPr>
        <p:spPr>
          <a:xfrm>
            <a:off x="692147" y="6160088"/>
            <a:ext cx="3770629" cy="363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86"/>
              </a:lnSpc>
            </a:pPr>
            <a:endParaRPr lang="Arial" altLang="Arial" sz="100"/>
          </a:p>
          <a:p>
            <a:pPr marL="183514" algn="l" rtl="0" eaLnBrk="0">
              <a:lnSpc>
                <a:spcPct val="94000"/>
              </a:lnSpc>
            </a:pP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图6.3.2  陶瓷面砖饰面的膨胀珍珠岩保温板外墙外保温系统施工工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艺流程图</a:t>
            </a:r>
            <a:endParaRPr lang="SimSun" altLang="SimSun" sz="800"/>
          </a:p>
          <a:p>
            <a:pPr algn="l" rtl="0" eaLnBrk="0">
              <a:lnSpc>
                <a:spcPct val="106000"/>
              </a:lnSpc>
            </a:pPr>
            <a:endParaRPr lang="Arial" altLang="Arial" sz="400"/>
          </a:p>
          <a:p>
            <a:pPr marL="12700" algn="l" rtl="0" eaLnBrk="0">
              <a:lnSpc>
                <a:spcPct val="94000"/>
              </a:lnSpc>
              <a:spcBef>
                <a:spcPts val="2"/>
              </a:spcBef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6.3.3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封闭式幕墙饰面的膨胀珍珠岩保温板薄抹灰外墙外保</a:t>
            </a:r>
            <a:endParaRPr lang="SimSun" altLang="SimSun" sz="1100"/>
          </a:p>
        </p:txBody>
      </p:sp>
      <p:pic>
        <p:nvPicPr>
          <p:cNvPr id="402" name="picture 40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417037" y="1444623"/>
            <a:ext cx="1263637" cy="387369"/>
          </a:xfrm>
          <a:prstGeom prst="rect">
            <a:avLst/>
          </a:prstGeom>
        </p:spPr>
      </p:pic>
      <p:pic>
        <p:nvPicPr>
          <p:cNvPr id="404" name="picture 40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9436061" y="2974966"/>
            <a:ext cx="1257331" cy="387369"/>
          </a:xfrm>
          <a:prstGeom prst="rect">
            <a:avLst/>
          </a:prstGeom>
        </p:spPr>
      </p:pic>
      <p:pic>
        <p:nvPicPr>
          <p:cNvPr id="406" name="picture 40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9410731" y="2213009"/>
            <a:ext cx="1276355" cy="380939"/>
          </a:xfrm>
          <a:prstGeom prst="rect">
            <a:avLst/>
          </a:prstGeom>
        </p:spPr>
      </p:pic>
      <p:sp>
        <p:nvSpPr>
          <p:cNvPr id="408" name="textbox 408"/>
          <p:cNvSpPr/>
          <p:nvPr/>
        </p:nvSpPr>
        <p:spPr>
          <a:xfrm>
            <a:off x="4965684" y="719935"/>
            <a:ext cx="2094229" cy="1847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6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温系统施工工艺应符合下列要求。</a:t>
            </a:r>
            <a:endParaRPr lang="SimSun" altLang="SimSun" sz="1100"/>
          </a:p>
        </p:txBody>
      </p:sp>
      <p:sp>
        <p:nvSpPr>
          <p:cNvPr id="410" name="textbox 410"/>
          <p:cNvSpPr/>
          <p:nvPr/>
        </p:nvSpPr>
        <p:spPr>
          <a:xfrm>
            <a:off x="793781" y="6758232"/>
            <a:ext cx="123825" cy="121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94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40</a:t>
            </a:r>
            <a:endParaRPr lang="SimSun" altLang="SimSun" sz="800"/>
          </a:p>
        </p:txBody>
      </p:sp>
      <p:sp>
        <p:nvSpPr>
          <p:cNvPr id="412" name="textbox 412"/>
          <p:cNvSpPr/>
          <p:nvPr/>
        </p:nvSpPr>
        <p:spPr>
          <a:xfrm>
            <a:off x="8445495" y="6789514"/>
            <a:ext cx="123825" cy="121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36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41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textbox 414"/>
          <p:cNvSpPr/>
          <p:nvPr/>
        </p:nvSpPr>
        <p:spPr>
          <a:xfrm>
            <a:off x="704865" y="706811"/>
            <a:ext cx="3816984" cy="5835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85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工艺应符合下列要求。流程见附录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11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中附图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C.1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100"/>
          </a:p>
          <a:p>
            <a:pPr marL="14604" algn="l" rtl="0" eaLnBrk="0">
              <a:lnSpc>
                <a:spcPct val="94000"/>
              </a:lnSpc>
              <a:spcBef>
                <a:spcPts val="509"/>
              </a:spcBef>
            </a:pP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6.3.5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屋面膨胀珍珠岩保温板保温系统施工工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艺宜采用：</a:t>
            </a:r>
            <a:endParaRPr lang="SimSun" altLang="SimSun" sz="1100"/>
          </a:p>
          <a:p>
            <a:pPr marL="287654" indent="-1905" algn="l" rtl="0" eaLnBrk="0">
              <a:lnSpc>
                <a:spcPct val="112000"/>
              </a:lnSpc>
              <a:spcBef>
                <a:spcPts val="344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  平屋面保温系统施工工艺流程见附录</a:t>
            </a:r>
            <a:r>
              <a:rPr sz="11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 中附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</a:t>
            </a:r>
            <a:r>
              <a:rPr sz="11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C.2;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坡屋面保温系统施工工艺流程见附录</a:t>
            </a:r>
            <a:r>
              <a:rPr sz="11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 中附图</a:t>
            </a:r>
            <a:r>
              <a:rPr sz="11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C.3。</a:t>
            </a:r>
            <a:endParaRPr lang="SimSun" altLang="SimSun" sz="1100"/>
          </a:p>
          <a:p>
            <a:pPr marL="12700" indent="1905" algn="l" rtl="0" eaLnBrk="0">
              <a:lnSpc>
                <a:spcPct val="110000"/>
              </a:lnSpc>
              <a:spcBef>
                <a:spcPts val="346"/>
              </a:spcBef>
            </a:pPr>
            <a:r>
              <a:rPr sz="11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6.3.6</a:t>
            </a:r>
            <a:r>
              <a:rPr sz="1100" kern="0" spc="5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楼面的膨胀珍珠岩保温板保温系统施工工艺宜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采用附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录</a:t>
            </a:r>
            <a:r>
              <a:rPr sz="11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中附图</a:t>
            </a:r>
            <a:r>
              <a:rPr sz="11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C.4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100"/>
          </a:p>
          <a:p>
            <a:pPr marL="1028700" algn="l" rtl="0" eaLnBrk="0">
              <a:lnSpc>
                <a:spcPct val="96000"/>
              </a:lnSpc>
              <a:spcBef>
                <a:spcPts val="1085"/>
              </a:spcBef>
            </a:pPr>
            <a:r>
              <a:rPr sz="11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6.4</a:t>
            </a:r>
            <a:r>
              <a:rPr sz="1100" b="1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1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施工过程质量控制要</a:t>
            </a: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求</a:t>
            </a:r>
            <a:endParaRPr lang="SimHei" altLang="SimHei" sz="1100"/>
          </a:p>
          <a:p>
            <a:pPr marL="12700" indent="1905" algn="l" rtl="0" eaLnBrk="0">
              <a:lnSpc>
                <a:spcPct val="115000"/>
              </a:lnSpc>
              <a:spcBef>
                <a:spcPts val="1202"/>
              </a:spcBef>
            </a:pP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6.4.1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涂料、柔性面砖、装饰砂浆、陶瓷面砖和幕墙等饰面的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膨胀珍珠岩保温板外墙外保温系统工程施工应符合本规程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设计规定，且应满足下列要求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</a:t>
            </a:r>
            <a:endParaRPr lang="SimSun" altLang="SimSun" sz="1100"/>
          </a:p>
          <a:p>
            <a:pPr marL="12700" indent="310515" algn="l" rtl="0" eaLnBrk="0">
              <a:lnSpc>
                <a:spcPct val="117000"/>
              </a:lnSpc>
              <a:spcBef>
                <a:spcPts val="423"/>
              </a:spcBef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100" kern="0" spc="5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外墙外保温系统的系统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变形缝、托架设置位置以及排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板等应满足设计要求，并应弹基准线；外墙面保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温系统施工的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水平线、垂直控制线，应满足本规程对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膨胀珍珠岩保温板外墙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外保温系统垂直度、平整度的验收要求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endParaRPr lang="SimSun" altLang="SimSun" sz="1100"/>
          </a:p>
          <a:p>
            <a:pPr marL="12700" indent="273050" algn="l" rtl="0" eaLnBrk="0">
              <a:lnSpc>
                <a:spcPct val="117000"/>
              </a:lnSpc>
              <a:spcBef>
                <a:spcPts val="382"/>
              </a:spcBef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 系统变形缝设置、缝处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的翻包网粘贴施工应满足本规  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程5.2.6条第2款和3款、5.2.9条第1款的规定；承托架的安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装应符合本规程5.2.7条第4款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规定，规格尺寸应满足保温板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厚度要求；</a:t>
            </a:r>
            <a:endParaRPr lang="SimSun" altLang="SimSun" sz="1100"/>
          </a:p>
          <a:p>
            <a:pPr marL="12700" indent="273050" algn="l" rtl="0" eaLnBrk="0">
              <a:lnSpc>
                <a:spcPct val="108000"/>
              </a:lnSpc>
              <a:spcBef>
                <a:spcPts val="482"/>
              </a:spcBef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  应按建筑立面设计及现场实际，绘制保温板排板图；膨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胀珍珠岩保温板的粘贴，应满足下列要求：</a:t>
            </a:r>
            <a:endParaRPr lang="SimSun" altLang="SimSun" sz="1100"/>
          </a:p>
          <a:p>
            <a:pPr marL="12700" indent="273050" algn="l" rtl="0" eaLnBrk="0">
              <a:lnSpc>
                <a:spcPct val="108000"/>
              </a:lnSpc>
              <a:spcBef>
                <a:spcPts val="393"/>
              </a:spcBef>
            </a:pP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1)非标准尺寸板和局部不规则处可用切割机现场切割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墙面边角处使用的保温板材最小边长尺寸应大于200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mm;</a:t>
            </a:r>
            <a:endParaRPr lang="Times New Roman" altLang="Times New Roman" sz="1100"/>
          </a:p>
          <a:p>
            <a:pPr algn="l" rtl="0" eaLnBrk="0">
              <a:lnSpc>
                <a:spcPct val="103000"/>
              </a:lnSpc>
            </a:pPr>
            <a:endParaRPr lang="Arial" altLang="Arial" sz="300"/>
          </a:p>
          <a:p>
            <a:pPr marL="12700" indent="273050" algn="l" rtl="0" eaLnBrk="0">
              <a:lnSpc>
                <a:spcPct val="121000"/>
              </a:lnSpc>
              <a:spcBef>
                <a:spcPts val="1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2)保温板施工应从首层勒脚处开始，并距散水坡上6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00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处弹出水平控制线，沿线先预贴翻包网，后压网安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装防腐金属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托架，托架下口预留不小于2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11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防水带，并应沿建筑交圈设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置。第一层板应安装在托架上，自下而上沿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水平方向铺贴膨胀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珍珠岩保温板，上下排之间保温板的粘贴应错缝1/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2板长；</a:t>
            </a:r>
            <a:endParaRPr lang="SimSun" altLang="SimSun" sz="1100"/>
          </a:p>
        </p:txBody>
      </p:sp>
      <p:sp>
        <p:nvSpPr>
          <p:cNvPr id="416" name="textbox 416"/>
          <p:cNvSpPr/>
          <p:nvPr/>
        </p:nvSpPr>
        <p:spPr>
          <a:xfrm>
            <a:off x="4959379" y="687827"/>
            <a:ext cx="3770629" cy="5829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45"/>
              </a:lnSpc>
            </a:pPr>
            <a:endParaRPr lang="Arial" altLang="Arial" sz="100"/>
          </a:p>
          <a:p>
            <a:pPr marL="12700" indent="278765" algn="l" rtl="0" eaLnBrk="0">
              <a:lnSpc>
                <a:spcPct val="109000"/>
              </a:lnSpc>
            </a:pP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3)保温板粘贴应采用满粘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法，有效粘结面积应不小于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80%;</a:t>
            </a:r>
            <a:endParaRPr lang="SimSun" altLang="SimSun" sz="1100"/>
          </a:p>
          <a:p>
            <a:pPr marL="12700" indent="278765" algn="l" rtl="0" eaLnBrk="0">
              <a:lnSpc>
                <a:spcPct val="117000"/>
              </a:lnSpc>
              <a:spcBef>
                <a:spcPts val="445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4)保温板在墙面转角处应垂直交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错粘贴；保温板粘贴时应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轻揉、均匀挤压就位，并用2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靠尺及橡皮锤对板进行平整度和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垂直度调整。板与板之间应挤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紧，接缝缝隙不得大于1.5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mm,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板间接缝处侧面挤出的胶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粘剂应及时清理干净；</a:t>
            </a:r>
            <a:endParaRPr lang="SimSun" altLang="SimSun" sz="1100"/>
          </a:p>
          <a:p>
            <a:pPr marL="12700" indent="278765" algn="l" rtl="0" eaLnBrk="0">
              <a:lnSpc>
                <a:spcPct val="119000"/>
              </a:lnSpc>
              <a:spcBef>
                <a:spcPts val="354"/>
              </a:spcBef>
            </a:pP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5)在粘贴外门窗洞口侧保温板与外门窗框接口时，应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8mm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～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10mm</a:t>
            </a: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变形缝，缝口应设翻包网，缝处应采用硅酮建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筑密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封胶嵌缝。外门窗口的外墙四角，应采用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整块保温板裁成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“L” 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型进行铺贴，不得拼接。外门窗洞口上端应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设滴水线(槽),窗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台面应内高外低进行泛水找坡处理。</a:t>
            </a:r>
            <a:endParaRPr lang="SimSun" altLang="SimSun" sz="1100"/>
          </a:p>
          <a:p>
            <a:pPr marL="12700" indent="278765" algn="l" rtl="0" eaLnBrk="0">
              <a:lnSpc>
                <a:spcPct val="112000"/>
              </a:lnSpc>
              <a:spcBef>
                <a:spcPts val="394"/>
              </a:spcBef>
            </a:pP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100" kern="0" spc="4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外保温系统的锚栓设置应满足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本规程5.2.7条第3款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要求，且尚应符合下列规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定：</a:t>
            </a:r>
            <a:endParaRPr lang="SimSun" altLang="SimSun" sz="1100"/>
          </a:p>
          <a:p>
            <a:pPr marL="12700" indent="278765" algn="l" rtl="0" eaLnBrk="0">
              <a:lnSpc>
                <a:spcPct val="113000"/>
              </a:lnSpc>
              <a:spcBef>
                <a:spcPts val="370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1)粘贴后的每块保温板上至少安装一个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锚栓，抹面层中第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一层加强型耐碱玻纤网布或热镀锌电焊网上应安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装锚栓总数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的剩余锚栓，锚栓应按梅花状进行布设，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保温层收头处锚点距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板边缘不应小于80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mm;</a:t>
            </a:r>
            <a:endParaRPr lang="Times New Roman" altLang="Times New Roman" sz="1100"/>
          </a:p>
          <a:p>
            <a:pPr marL="12700" indent="278765" algn="l" rtl="0" eaLnBrk="0">
              <a:lnSpc>
                <a:spcPct val="108000"/>
              </a:lnSpc>
              <a:spcBef>
                <a:spcPts val="499"/>
              </a:spcBef>
            </a:pP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2)锚栓在混凝土基层内的锚固深度不得小于30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在填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充墙砌体内的锚固深度不应小于60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mm;</a:t>
            </a:r>
            <a:endParaRPr lang="Times New Roman" altLang="Times New Roman" sz="1100"/>
          </a:p>
          <a:p>
            <a:pPr marL="12700" indent="278765" algn="l" rtl="0" eaLnBrk="0">
              <a:lnSpc>
                <a:spcPct val="110000"/>
              </a:lnSpc>
              <a:spcBef>
                <a:spcPts val="503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3)混凝土、加气混凝土砌块墙体采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用普通的膨胀锚栓；空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心砖、砌块、多孔砖墙体应采用带回拧打结型锚栓。</a:t>
            </a:r>
            <a:endParaRPr lang="SimSun" altLang="SimSun" sz="1100"/>
          </a:p>
          <a:p>
            <a:pPr marL="12700" indent="278765" algn="l" rtl="0" eaLnBrk="0">
              <a:lnSpc>
                <a:spcPct val="110000"/>
              </a:lnSpc>
              <a:spcBef>
                <a:spcPts val="404"/>
              </a:spcBef>
            </a:pP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  抹面层施工应满足本规程5.2.7条第2款的要求，且尚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应符合下列规定：</a:t>
            </a:r>
            <a:endParaRPr lang="SimSun" altLang="SimSun" sz="11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12700" indent="278765" algn="l" rtl="0" eaLnBrk="0">
              <a:lnSpc>
                <a:spcPct val="119000"/>
              </a:lnSpc>
              <a:spcBef>
                <a:spcPts val="1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1)涂料、装饰砂浆、柔性面砖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、敞开式幕墙饰面等外墙外保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温系统抹面层中应设置双道网，按本规程构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造设计和施工工艺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流程要求，严格控制加强型耐碱玻纤网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布或热镀锌电焊网、普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通型耐碱玻纤网布的敷设质量、锚栓锚固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的施工顺序和隐蔽工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序的验收与交接；</a:t>
            </a:r>
            <a:endParaRPr lang="SimSun" altLang="SimSun" sz="1100"/>
          </a:p>
        </p:txBody>
      </p:sp>
      <p:sp>
        <p:nvSpPr>
          <p:cNvPr id="418" name="textbox 418"/>
          <p:cNvSpPr/>
          <p:nvPr/>
        </p:nvSpPr>
        <p:spPr>
          <a:xfrm>
            <a:off x="806498" y="6751879"/>
            <a:ext cx="7794625" cy="139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19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kern="0" spc="0" baseline="-4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42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                                                                                                               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</a:t>
            </a:r>
            <a:r>
              <a:rPr sz="1200" kern="0" spc="-10" baseline="4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43</a:t>
            </a:r>
            <a:endParaRPr lang="SimSun" altLang="SimSun" sz="1200" baseline="4340"/>
          </a:p>
        </p:txBody>
      </p:sp>
      <p:sp>
        <p:nvSpPr>
          <p:cNvPr id="420" name="rect"/>
          <p:cNvSpPr/>
          <p:nvPr/>
        </p:nvSpPr>
        <p:spPr>
          <a:xfrm>
            <a:off x="9404320" y="1685954"/>
            <a:ext cx="1257331" cy="6352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518650" cy="64389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https://d.book118.com/985342320341011121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512</Paragraphs>
  <Slides>28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8">
      <vt:lpstr>Arial</vt:lpstr>
      <vt:lpstr>Calibri</vt:lpstr>
      <vt:lpstr>SimSun</vt:lpstr>
      <vt:lpstr>Times New Roman</vt:lpstr>
      <vt:lpstr>SimHei</vt:lpstr>
      <vt:lpstr>STXinwei</vt:lpstr>
      <vt:lpstr>LiSu</vt:lpstr>
      <vt:lpstr>FangSong</vt:lpstr>
      <vt:lpstr>STXingkai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2024-09-25T06:10:06.290</cp:lastPrinted>
  <dcterms:created xsi:type="dcterms:W3CDTF">2024-09-24T22:10:06Z</dcterms:created>
  <dcterms:modified xsi:type="dcterms:W3CDTF">2024-09-24T22:10:09Z</dcterms:modified>
</cp:coreProperties>
</file>