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0F4980-00CD-404C-8DE0-B61729490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8B0C1B-E785-4EEB-8D6C-025B5EC48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2D2833-2342-4C48-A0DC-A01028870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1021A2-B1D6-4137-BAA0-32D827B85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E95EB1-F27B-452A-93A2-2E4116A93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CE77ED-3C20-45E1-A089-77726DBF2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5409D0-F69D-4C1D-9AD4-0E6C1897C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E4581B-2246-4BD5-A4DE-508668AAC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FC9A0D-1141-44C5-9F81-EB0B1EC02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89025-8E2C-4FF0-AF16-5B2C63319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D565C0-5260-431B-AD72-394C3C43B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00500401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急性肺水肿的护理查房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急性肺水肿的概述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急性肺水肿的临床表现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急性肺水肿的护理评估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急性肺水肿的护理措施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急性肺水肿的护理效果评价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急性肺水肿的概述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急性肺水肿是指由于各种原因导致肺组织液迅速积聚，使肺泡间隔和肺泡腔内压力升高，引起一系列呼吸系统症状的病理生理状态。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急性肺水肿通常起病急骤，病情严重，需要及时诊断和治疗，以避免对患者的生命造成威胁。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液体平衡失调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血管通透性增加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心脏功能异常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当机体液体平衡失调时，血管内的液体成分会大量外渗到肺组织中，导致肺水肿。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某些炎症、过敏等因素会导致肺血管内皮细胞损伤，使血管通透性增加，液体外渗到肺组织中。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心脏功能异常如心衰等也会导致肺水肿的发生。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急性肺水肿的发病机制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158" r="3515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693" r="276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8635" r="3863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由于心脏疾病导致的心脏功能异常引起的肺水肿。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心源性肺水肿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由于其他原因如感染、过敏等引起的肺水肿。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非心源性肺水肿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急性肺水肿的分类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急性肺水肿的临床表现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1423988"/>
            <a:ext cx="6085713" cy="1369790"/>
            <a:chOff x="454963" y="1423988"/>
            <a:chExt cx="6085713" cy="1369790"/>
          </a:xfrm>
        </p:grpSpPr>
        <p:sp>
          <p:nvSpPr>
            <p:cNvPr id="3" name="Freeform 3"/>
            <p:cNvSpPr/>
            <p:nvPr/>
          </p:nvSpPr>
          <p:spPr>
            <a:xfrm>
              <a:off x="1412320" y="1423988"/>
              <a:ext cx="737616" cy="1369790"/>
            </a:xfrm>
            <a:custGeom>
              <a:rect l="l" t="t" r="r" b="b"/>
              <a:pathLst>
                <a:path w="325" h="603">
                  <a:moveTo>
                    <a:pt x="0" y="0"/>
                  </a:moveTo>
                  <a:lnTo>
                    <a:pt x="325" y="316"/>
                  </a:lnTo>
                  <a:lnTo>
                    <a:pt x="325" y="603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54963" y="1423988"/>
              <a:ext cx="957358" cy="90163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149841" y="2141982"/>
              <a:ext cx="4390835" cy="651796"/>
            </a:xfrm>
            <a:custGeom>
              <a:rect l="l" t="t" r="r" b="b"/>
              <a:pathLst>
                <a:path w="1931" h="287">
                  <a:moveTo>
                    <a:pt x="0" y="0"/>
                  </a:moveTo>
                  <a:lnTo>
                    <a:pt x="1831" y="0"/>
                  </a:lnTo>
                  <a:lnTo>
                    <a:pt x="1932" y="144"/>
                  </a:lnTo>
                  <a:lnTo>
                    <a:pt x="1831" y="287"/>
                  </a:lnTo>
                  <a:lnTo>
                    <a:pt x="0" y="2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9754" y="1679924"/>
            <a:ext cx="541020" cy="413385"/>
            <a:chOff x="689754" y="1679924"/>
            <a:chExt cx="541020" cy="413385"/>
          </a:xfrm>
        </p:grpSpPr>
        <p:sp>
          <p:nvSpPr>
            <p:cNvPr id="7" name="TextBox 7"/>
            <p:cNvSpPr txBox="1"/>
            <p:nvPr/>
          </p:nvSpPr>
          <p:spPr>
            <a:xfrm>
              <a:off x="689754" y="1679924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54963" y="2325624"/>
            <a:ext cx="6085713" cy="1131951"/>
            <a:chOff x="454963" y="2325624"/>
            <a:chExt cx="6085713" cy="1131951"/>
          </a:xfrm>
        </p:grpSpPr>
        <p:sp>
          <p:nvSpPr>
            <p:cNvPr id="9" name="Freeform 9"/>
            <p:cNvSpPr/>
            <p:nvPr/>
          </p:nvSpPr>
          <p:spPr>
            <a:xfrm>
              <a:off x="1412320" y="2325624"/>
              <a:ext cx="737616" cy="1131951"/>
            </a:xfrm>
            <a:custGeom>
              <a:rect l="l" t="t" r="r" b="b"/>
              <a:pathLst>
                <a:path w="325" h="498">
                  <a:moveTo>
                    <a:pt x="0" y="0"/>
                  </a:moveTo>
                  <a:lnTo>
                    <a:pt x="325" y="206"/>
                  </a:lnTo>
                  <a:lnTo>
                    <a:pt x="325" y="498"/>
                  </a:lnTo>
                  <a:lnTo>
                    <a:pt x="0" y="3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2325624"/>
              <a:ext cx="957358" cy="904685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149841" y="2793778"/>
              <a:ext cx="4390835" cy="663797"/>
            </a:xfrm>
            <a:custGeom>
              <a:rect l="l" t="t" r="r" b="b"/>
              <a:pathLst>
                <a:path w="1931" h="292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2"/>
                  </a:lnTo>
                  <a:lnTo>
                    <a:pt x="0" y="2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646129" y="2549938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454963" y="3230309"/>
            <a:ext cx="6085713" cy="903160"/>
            <a:chOff x="454963" y="3230309"/>
            <a:chExt cx="6085713" cy="903160"/>
          </a:xfrm>
        </p:grpSpPr>
        <p:sp>
          <p:nvSpPr>
            <p:cNvPr id="14" name="Freeform 14"/>
            <p:cNvSpPr/>
            <p:nvPr/>
          </p:nvSpPr>
          <p:spPr>
            <a:xfrm>
              <a:off x="1412320" y="3230309"/>
              <a:ext cx="737616" cy="903160"/>
            </a:xfrm>
            <a:custGeom>
              <a:rect l="l" t="t" r="r" b="b"/>
              <a:pathLst>
                <a:path w="325" h="397">
                  <a:moveTo>
                    <a:pt x="0" y="0"/>
                  </a:moveTo>
                  <a:lnTo>
                    <a:pt x="325" y="100"/>
                  </a:lnTo>
                  <a:lnTo>
                    <a:pt x="325" y="397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3230309"/>
              <a:ext cx="957358" cy="903160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49841" y="3457575"/>
              <a:ext cx="4390835" cy="675894"/>
            </a:xfrm>
            <a:custGeom>
              <a:rect l="l" t="t" r="r" b="b"/>
              <a:pathLst>
                <a:path w="1931" h="293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3"/>
                  </a:lnTo>
                  <a:lnTo>
                    <a:pt x="0" y="2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646129" y="343804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4133469"/>
            <a:ext cx="6085713" cy="892588"/>
            <a:chOff x="454963" y="4133469"/>
            <a:chExt cx="6085713" cy="892588"/>
          </a:xfrm>
        </p:grpSpPr>
        <p:sp>
          <p:nvSpPr>
            <p:cNvPr id="19" name="Freeform 19"/>
            <p:cNvSpPr/>
            <p:nvPr/>
          </p:nvSpPr>
          <p:spPr>
            <a:xfrm>
              <a:off x="1412320" y="4133469"/>
              <a:ext cx="737616" cy="892588"/>
            </a:xfrm>
            <a:custGeom>
              <a:rect l="l" t="t" r="r" b="b"/>
              <a:pathLst>
                <a:path w="325" h="393">
                  <a:moveTo>
                    <a:pt x="0" y="393"/>
                  </a:moveTo>
                  <a:lnTo>
                    <a:pt x="325" y="293"/>
                  </a:lnTo>
                  <a:lnTo>
                    <a:pt x="325" y="0"/>
                  </a:lnTo>
                  <a:lnTo>
                    <a:pt x="0" y="0"/>
                  </a:lnTo>
                  <a:lnTo>
                    <a:pt x="0" y="393"/>
                  </a:ln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133469"/>
              <a:ext cx="957358" cy="892588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149841" y="4133469"/>
              <a:ext cx="4390835" cy="665321"/>
            </a:xfrm>
            <a:custGeom>
              <a:rect l="l" t="t" r="r" b="b"/>
              <a:pathLst>
                <a:path w="1931" h="288">
                  <a:moveTo>
                    <a:pt x="0" y="288"/>
                  </a:moveTo>
                  <a:lnTo>
                    <a:pt x="1831" y="288"/>
                  </a:lnTo>
                  <a:lnTo>
                    <a:pt x="1932" y="144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88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661179" y="433520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4797266"/>
            <a:ext cx="6085713" cy="1133476"/>
            <a:chOff x="454963" y="4797266"/>
            <a:chExt cx="6085713" cy="1133476"/>
          </a:xfrm>
        </p:grpSpPr>
        <p:sp>
          <p:nvSpPr>
            <p:cNvPr id="24" name="Freeform 24"/>
            <p:cNvSpPr/>
            <p:nvPr/>
          </p:nvSpPr>
          <p:spPr>
            <a:xfrm>
              <a:off x="1412320" y="4797266"/>
              <a:ext cx="737616" cy="1133475"/>
            </a:xfrm>
            <a:custGeom>
              <a:rect l="l" t="t" r="r" b="b"/>
              <a:pathLst>
                <a:path w="325" h="498">
                  <a:moveTo>
                    <a:pt x="0" y="498"/>
                  </a:moveTo>
                  <a:lnTo>
                    <a:pt x="325" y="292"/>
                  </a:lnTo>
                  <a:lnTo>
                    <a:pt x="325" y="0"/>
                  </a:lnTo>
                  <a:lnTo>
                    <a:pt x="0" y="100"/>
                  </a:lnTo>
                  <a:lnTo>
                    <a:pt x="0" y="498"/>
                  </a:lnTo>
                  <a:close/>
                </a:path>
              </a:pathLst>
            </a:custGeom>
            <a:solidFill>
              <a:schemeClr val="accent5"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026057"/>
              <a:ext cx="957358" cy="904685"/>
            </a:xfrm>
            <a:prstGeom prst="rect">
              <a:avLst/>
            </a:pr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49841" y="4797266"/>
              <a:ext cx="4390835" cy="663797"/>
            </a:xfrm>
            <a:custGeom>
              <a:rect l="l" t="t" r="r" b="b"/>
              <a:pathLst>
                <a:path w="1931" h="292">
                  <a:moveTo>
                    <a:pt x="0" y="292"/>
                  </a:moveTo>
                  <a:lnTo>
                    <a:pt x="1831" y="292"/>
                  </a:lnTo>
                  <a:lnTo>
                    <a:pt x="1932" y="143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92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661179" y="5275992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2398926" y="2234517"/>
            <a:ext cx="3697074" cy="48015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398926" y="289159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咳嗽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398926" y="3562160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胸痛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398926" y="4213114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乏力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398926" y="489727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焦虑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833989" y="2108883"/>
            <a:ext cx="4716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患者感到呼吸急促、费力，严重时出现窒息感。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831121" y="2771823"/>
            <a:ext cx="4719647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多为干咳，有时伴有少量白色泡沫痰。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31121" y="3435620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由于肺部炎症刺激胸膜，患者感到胸痛，多呈尖锐刺痛感。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31121" y="4111514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由于缺氧和呼吸困难，患者感到全身乏力，精神萎靡。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31121" y="4776835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由于病情严重，患者常常出现焦虑、紧张的情绪。</a:t>
            </a:r>
          </a:p>
        </p:txBody>
      </p: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症状表现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呼吸急促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紫绀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心率加快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血压下降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体征表现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由于缺氧和心脏负担加重，患者心率加快。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由于缺氧，患者口唇、甲床等部位出现青紫色。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呼吸频率加快，严重时出现三凹征（即吸气时胸骨上窝、锁骨上窝和肋间隙明显凹陷）。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病情严重时，患者血压下降，甚至出现休克。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肺部感染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并发症表现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急性肺水肿可导致心脏负担加重，引发心力衰竭。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严重缺氧导致呼吸衰竭，患者需要机械通气治疗。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急性肺水肿常伴有肺部感染，需积极抗感染治疗。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急性肺水肿的护理评估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https://d.book118.com/986005004011010034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2024-09-02T23:58:14.341</cp:lastPrinted>
  <dcterms:created xsi:type="dcterms:W3CDTF">2024-09-02T15:58:14Z</dcterms:created>
  <dcterms:modified xsi:type="dcterms:W3CDTF">2024-09-02T15:58:16Z</dcterms:modified>
</cp:coreProperties>
</file>