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29.xml" ContentType="application/vnd.openxmlformats-officedocument.drawingml.chart+xml"/>
  <Override PartName="/ppt/charts/chart3.xml" ContentType="application/vnd.openxmlformats-officedocument.drawingml.chart+xml"/>
  <Override PartName="/ppt/charts/chart30.xml" ContentType="application/vnd.openxmlformats-officedocument.drawingml.chart+xml"/>
  <Override PartName="/ppt/charts/chart31.xml" ContentType="application/vnd.openxmlformats-officedocument.drawingml.chart+xml"/>
  <Override PartName="/ppt/charts/chart32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olors1.xml" ContentType="application/vnd.ms-office.chartcolorstyle+xml"/>
  <Override PartName="/ppt/charts/colors10.xml" ContentType="application/vnd.ms-office.chartcolorstyle+xml"/>
  <Override PartName="/ppt/charts/colors11.xml" ContentType="application/vnd.ms-office.chartcolorstyle+xml"/>
  <Override PartName="/ppt/charts/colors12.xml" ContentType="application/vnd.ms-office.chartcolorstyle+xml"/>
  <Override PartName="/ppt/charts/colors13.xml" ContentType="application/vnd.ms-office.chartcolorstyle+xml"/>
  <Override PartName="/ppt/charts/colors14.xml" ContentType="application/vnd.ms-office.chartcolorstyle+xml"/>
  <Override PartName="/ppt/charts/colors15.xml" ContentType="application/vnd.ms-office.chartcolorstyle+xml"/>
  <Override PartName="/ppt/charts/colors16.xml" ContentType="application/vnd.ms-office.chartcolorstyle+xml"/>
  <Override PartName="/ppt/charts/colors17.xml" ContentType="application/vnd.ms-office.chartcolorstyle+xml"/>
  <Override PartName="/ppt/charts/colors18.xml" ContentType="application/vnd.ms-office.chartcolorstyle+xml"/>
  <Override PartName="/ppt/charts/colors19.xml" ContentType="application/vnd.ms-office.chartcolorstyle+xml"/>
  <Override PartName="/ppt/charts/colors2.xml" ContentType="application/vnd.ms-office.chartcolorstyle+xml"/>
  <Override PartName="/ppt/charts/colors20.xml" ContentType="application/vnd.ms-office.chartcolorstyle+xml"/>
  <Override PartName="/ppt/charts/colors21.xml" ContentType="application/vnd.ms-office.chartcolorstyle+xml"/>
  <Override PartName="/ppt/charts/colors22.xml" ContentType="application/vnd.ms-office.chartcolorstyle+xml"/>
  <Override PartName="/ppt/charts/colors23.xml" ContentType="application/vnd.ms-office.chartcolorstyle+xml"/>
  <Override PartName="/ppt/charts/colors24.xml" ContentType="application/vnd.ms-office.chartcolorstyle+xml"/>
  <Override PartName="/ppt/charts/colors25.xml" ContentType="application/vnd.ms-office.chartcolorstyle+xml"/>
  <Override PartName="/ppt/charts/colors26.xml" ContentType="application/vnd.ms-office.chartcolorstyle+xml"/>
  <Override PartName="/ppt/charts/colors27.xml" ContentType="application/vnd.ms-office.chartcolorstyle+xml"/>
  <Override PartName="/ppt/charts/colors28.xml" ContentType="application/vnd.ms-office.chartcolorstyle+xml"/>
  <Override PartName="/ppt/charts/colors29.xml" ContentType="application/vnd.ms-office.chartcolorstyle+xml"/>
  <Override PartName="/ppt/charts/colors3.xml" ContentType="application/vnd.ms-office.chartcolorstyle+xml"/>
  <Override PartName="/ppt/charts/colors30.xml" ContentType="application/vnd.ms-office.chartcolorstyle+xml"/>
  <Override PartName="/ppt/charts/colors31.xml" ContentType="application/vnd.ms-office.chartcolorstyle+xml"/>
  <Override PartName="/ppt/charts/colors32.xml" ContentType="application/vnd.ms-office.chartcolorstyle+xml"/>
  <Override PartName="/ppt/charts/colors4.xml" ContentType="application/vnd.ms-office.chartcolorstyle+xml"/>
  <Override PartName="/ppt/charts/colors5.xml" ContentType="application/vnd.ms-office.chartcolorstyle+xml"/>
  <Override PartName="/ppt/charts/colors6.xml" ContentType="application/vnd.ms-office.chartcolorstyle+xml"/>
  <Override PartName="/ppt/charts/colors7.xml" ContentType="application/vnd.ms-office.chartcolorstyle+xml"/>
  <Override PartName="/ppt/charts/colors8.xml" ContentType="application/vnd.ms-office.chartcolorstyle+xml"/>
  <Override PartName="/ppt/charts/colors9.xml" ContentType="application/vnd.ms-office.chartcolorstyle+xml"/>
  <Override PartName="/ppt/charts/style1.xml" ContentType="application/vnd.ms-office.chartstyle+xml"/>
  <Override PartName="/ppt/charts/style10.xml" ContentType="application/vnd.ms-office.chartstyle+xml"/>
  <Override PartName="/ppt/charts/style11.xml" ContentType="application/vnd.ms-office.chartstyle+xml"/>
  <Override PartName="/ppt/charts/style12.xml" ContentType="application/vnd.ms-office.chartstyle+xml"/>
  <Override PartName="/ppt/charts/style13.xml" ContentType="application/vnd.ms-office.chartstyle+xml"/>
  <Override PartName="/ppt/charts/style14.xml" ContentType="application/vnd.ms-office.chartstyle+xml"/>
  <Override PartName="/ppt/charts/style15.xml" ContentType="application/vnd.ms-office.chartstyle+xml"/>
  <Override PartName="/ppt/charts/style16.xml" ContentType="application/vnd.ms-office.chartstyle+xml"/>
  <Override PartName="/ppt/charts/style17.xml" ContentType="application/vnd.ms-office.chartstyle+xml"/>
  <Override PartName="/ppt/charts/style18.xml" ContentType="application/vnd.ms-office.chartstyle+xml"/>
  <Override PartName="/ppt/charts/style19.xml" ContentType="application/vnd.ms-office.chartstyle+xml"/>
  <Override PartName="/ppt/charts/style2.xml" ContentType="application/vnd.ms-office.chartstyle+xml"/>
  <Override PartName="/ppt/charts/style20.xml" ContentType="application/vnd.ms-office.chartstyle+xml"/>
  <Override PartName="/ppt/charts/style21.xml" ContentType="application/vnd.ms-office.chartstyle+xml"/>
  <Override PartName="/ppt/charts/style22.xml" ContentType="application/vnd.ms-office.chartstyle+xml"/>
  <Override PartName="/ppt/charts/style23.xml" ContentType="application/vnd.ms-office.chartstyle+xml"/>
  <Override PartName="/ppt/charts/style24.xml" ContentType="application/vnd.ms-office.chartstyle+xml"/>
  <Override PartName="/ppt/charts/style25.xml" ContentType="application/vnd.ms-office.chartstyle+xml"/>
  <Override PartName="/ppt/charts/style26.xml" ContentType="application/vnd.ms-office.chartstyle+xml"/>
  <Override PartName="/ppt/charts/style27.xml" ContentType="application/vnd.ms-office.chartstyle+xml"/>
  <Override PartName="/ppt/charts/style28.xml" ContentType="application/vnd.ms-office.chartstyle+xml"/>
  <Override PartName="/ppt/charts/style29.xml" ContentType="application/vnd.ms-office.chartstyle+xml"/>
  <Override PartName="/ppt/charts/style3.xml" ContentType="application/vnd.ms-office.chartstyle+xml"/>
  <Override PartName="/ppt/charts/style30.xml" ContentType="application/vnd.ms-office.chartstyle+xml"/>
  <Override PartName="/ppt/charts/style31.xml" ContentType="application/vnd.ms-office.chartstyle+xml"/>
  <Override PartName="/ppt/charts/style32.xml" ContentType="application/vnd.ms-office.chartstyle+xml"/>
  <Override PartName="/ppt/charts/style4.xml" ContentType="application/vnd.ms-office.chartstyle+xml"/>
  <Override PartName="/ppt/charts/style5.xml" ContentType="application/vnd.ms-office.chartstyle+xml"/>
  <Override PartName="/ppt/charts/style6.xml" ContentType="application/vnd.ms-office.chartstyle+xml"/>
  <Override PartName="/ppt/charts/style7.xml" ContentType="application/vnd.ms-office.chartstyle+xml"/>
  <Override PartName="/ppt/charts/style8.xml" ContentType="application/vnd.ms-office.chartstyle+xml"/>
  <Override PartName="/ppt/charts/style9.xml" ContentType="application/vnd.ms-office.chart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6" r:id="rId40"/>
  </p:sldIdLst>
  <p:sldSz cx="12192000" cy="6858000"/>
  <p:notesSz cx="6858000" cy="9144000"/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fill>
          <a:solidFill>
            <a:schemeClr val="accent4">
              <a:tint val="40000"/>
            </a:schemeClr>
          </a:solidFill>
        </a:fill>
      </a:tcStyle>
    </a:band1H>
    <a:band1V>
      <a:tcStyle>
        <a:fill>
          <a:solidFill>
            <a:schemeClr val="accent4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tags" Target="tags/tag176.xml" /><Relationship Id="rId42" Type="http://schemas.openxmlformats.org/officeDocument/2006/relationships/presProps" Target="presProps.xml" /><Relationship Id="rId43" Type="http://schemas.openxmlformats.org/officeDocument/2006/relationships/viewProps" Target="viewProps.xml" /><Relationship Id="rId44" Type="http://schemas.openxmlformats.org/officeDocument/2006/relationships/theme" Target="theme/theme1.xml" /><Relationship Id="rId45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Relationship Id="rId2" Type="http://schemas.microsoft.com/office/2011/relationships/chartColorStyle" Target="colors2.xml" /><Relationship Id="rId3" Type="http://schemas.microsoft.com/office/2011/relationships/chartStyle" Target="style2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Relationship Id="rId2" Type="http://schemas.microsoft.com/office/2011/relationships/chartColorStyle" Target="colors3.xml" /><Relationship Id="rId3" Type="http://schemas.microsoft.com/office/2011/relationships/chartStyle" Target="style3.xm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Relationship Id="rId2" Type="http://schemas.microsoft.com/office/2011/relationships/chartColorStyle" Target="colors4.xml" /><Relationship Id="rId3" Type="http://schemas.microsoft.com/office/2011/relationships/chartStyle" Target="style4.xml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Relationship Id="rId2" Type="http://schemas.microsoft.com/office/2011/relationships/chartColorStyle" Target="colors5.xml" /><Relationship Id="rId3" Type="http://schemas.microsoft.com/office/2011/relationships/chartStyle" Target="style5.xml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Relationship Id="rId2" Type="http://schemas.microsoft.com/office/2011/relationships/chartColorStyle" Target="colors6.xml" /><Relationship Id="rId3" Type="http://schemas.microsoft.com/office/2011/relationships/chartStyle" Target="style6.xml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Relationship Id="rId2" Type="http://schemas.microsoft.com/office/2011/relationships/chartColorStyle" Target="colors7.xml" /><Relationship Id="rId3" Type="http://schemas.microsoft.com/office/2011/relationships/chartStyle" Target="style7.xml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Relationship Id="rId2" Type="http://schemas.microsoft.com/office/2011/relationships/chartColorStyle" Target="colors8.xml" /><Relationship Id="rId3" Type="http://schemas.microsoft.com/office/2011/relationships/chartStyle" Target="style8.xml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Relationship Id="rId2" Type="http://schemas.openxmlformats.org/officeDocument/2006/relationships/themeOverride" Target="../theme/themeOverride1.xml" /><Relationship Id="rId3" Type="http://schemas.microsoft.com/office/2011/relationships/chartColorStyle" Target="colors9.xml" /><Relationship Id="rId4" Type="http://schemas.microsoft.com/office/2011/relationships/chartStyle" Target="style9.xml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Relationship Id="rId2" Type="http://schemas.openxmlformats.org/officeDocument/2006/relationships/themeOverride" Target="../theme/themeOverride2.xml" /><Relationship Id="rId3" Type="http://schemas.microsoft.com/office/2011/relationships/chartColorStyle" Target="colors10.xml" /><Relationship Id="rId4" Type="http://schemas.microsoft.com/office/2011/relationships/chartStyle" Target="style10.xml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Relationship Id="rId2" Type="http://schemas.microsoft.com/office/2011/relationships/chartColorStyle" Target="colors11.xml" /><Relationship Id="rId3" Type="http://schemas.microsoft.com/office/2011/relationships/chartStyle" Target="style11.xml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Relationship Id="rId2" Type="http://schemas.microsoft.com/office/2011/relationships/chartColorStyle" Target="colors12.xml" /><Relationship Id="rId3" Type="http://schemas.microsoft.com/office/2011/relationships/chartStyle" Target="style12.xml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Relationship Id="rId2" Type="http://schemas.microsoft.com/office/2011/relationships/chartColorStyle" Target="colors13.xml" /><Relationship Id="rId3" Type="http://schemas.microsoft.com/office/2011/relationships/chartStyle" Target="style13.xml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Relationship Id="rId2" Type="http://schemas.microsoft.com/office/2011/relationships/chartColorStyle" Target="colors14.xml" /><Relationship Id="rId3" Type="http://schemas.microsoft.com/office/2011/relationships/chartStyle" Target="style14.xml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Relationship Id="rId2" Type="http://schemas.microsoft.com/office/2011/relationships/chartColorStyle" Target="colors15.xml" /><Relationship Id="rId3" Type="http://schemas.microsoft.com/office/2011/relationships/chartStyle" Target="style15.xml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Relationship Id="rId2" Type="http://schemas.microsoft.com/office/2011/relationships/chartColorStyle" Target="colors16.xml" /><Relationship Id="rId3" Type="http://schemas.microsoft.com/office/2011/relationships/chartStyle" Target="style16.xml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Relationship Id="rId2" Type="http://schemas.microsoft.com/office/2011/relationships/chartColorStyle" Target="colors17.xml" /><Relationship Id="rId3" Type="http://schemas.microsoft.com/office/2011/relationships/chartStyle" Target="style17.xml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Relationship Id="rId2" Type="http://schemas.microsoft.com/office/2011/relationships/chartColorStyle" Target="colors18.xml" /><Relationship Id="rId3" Type="http://schemas.microsoft.com/office/2011/relationships/chartStyle" Target="style18.xml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Relationship Id="rId2" Type="http://schemas.microsoft.com/office/2011/relationships/chartColorStyle" Target="colors19.xml" /><Relationship Id="rId3" Type="http://schemas.microsoft.com/office/2011/relationships/chartStyle" Target="style19.xml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Relationship Id="rId2" Type="http://schemas.microsoft.com/office/2011/relationships/chartColorStyle" Target="colors20.xml" /><Relationship Id="rId3" Type="http://schemas.microsoft.com/office/2011/relationships/chartStyle" Target="style20.xml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Relationship Id="rId2" Type="http://schemas.microsoft.com/office/2011/relationships/chartColorStyle" Target="colors21.xml" /><Relationship Id="rId3" Type="http://schemas.microsoft.com/office/2011/relationships/chartStyle" Target="style21.xml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Relationship Id="rId2" Type="http://schemas.microsoft.com/office/2011/relationships/chartColorStyle" Target="colors22.xml" /><Relationship Id="rId3" Type="http://schemas.microsoft.com/office/2011/relationships/chartStyle" Target="style22.xml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Relationship Id="rId2" Type="http://schemas.microsoft.com/office/2011/relationships/chartColorStyle" Target="colors23.xml" /><Relationship Id="rId3" Type="http://schemas.microsoft.com/office/2011/relationships/chartStyle" Target="style23.xml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Relationship Id="rId2" Type="http://schemas.microsoft.com/office/2011/relationships/chartColorStyle" Target="colors24.xml" /><Relationship Id="rId3" Type="http://schemas.microsoft.com/office/2011/relationships/chartStyle" Target="style24.xml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Relationship Id="rId2" Type="http://schemas.microsoft.com/office/2011/relationships/chartColorStyle" Target="colors25.xml" /><Relationship Id="rId3" Type="http://schemas.microsoft.com/office/2011/relationships/chartStyle" Target="style25.xml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Relationship Id="rId2" Type="http://schemas.microsoft.com/office/2011/relationships/chartColorStyle" Target="colors26.xml" /><Relationship Id="rId3" Type="http://schemas.microsoft.com/office/2011/relationships/chartStyle" Target="style26.xml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Relationship Id="rId2" Type="http://schemas.microsoft.com/office/2011/relationships/chartColorStyle" Target="colors27.xml" /><Relationship Id="rId3" Type="http://schemas.microsoft.com/office/2011/relationships/chartStyle" Target="style27.xml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Relationship Id="rId2" Type="http://schemas.microsoft.com/office/2011/relationships/chartColorStyle" Target="colors28.xml" /><Relationship Id="rId3" Type="http://schemas.microsoft.com/office/2011/relationships/chartStyle" Target="style28.xml" /></Relationships>
</file>

<file path=ppt/charts/_rels/chart2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9.xlsx" /><Relationship Id="rId2" Type="http://schemas.microsoft.com/office/2011/relationships/chartColorStyle" Target="colors29.xml" /><Relationship Id="rId3" Type="http://schemas.microsoft.com/office/2011/relationships/chartStyle" Target="style29.xml" /></Relationships>
</file>

<file path=ppt/charts/_rels/chart3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0.xlsx" /><Relationship Id="rId2" Type="http://schemas.microsoft.com/office/2011/relationships/chartColorStyle" Target="colors30.xml" /><Relationship Id="rId3" Type="http://schemas.microsoft.com/office/2011/relationships/chartStyle" Target="style30.xml" /></Relationships>
</file>

<file path=ppt/charts/_rels/chart3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1.xlsx" /><Relationship Id="rId2" Type="http://schemas.microsoft.com/office/2011/relationships/chartColorStyle" Target="colors31.xml" /><Relationship Id="rId3" Type="http://schemas.microsoft.com/office/2011/relationships/chartStyle" Target="style31.xml" /></Relationships>
</file>

<file path=ppt/charts/_rels/chart3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2.xlsx" /><Relationship Id="rId2" Type="http://schemas.microsoft.com/office/2011/relationships/chartColorStyle" Target="colors32.xml" /><Relationship Id="rId3" Type="http://schemas.microsoft.com/office/2011/relationships/chartStyle" Target="style32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84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</a:t>
            </a:r>
            <a:r>
              <a:rPr sz="1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全天时段</a:t>
            </a:r>
            <a:r>
              <a:rPr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品牌数同比</a:t>
            </a:r>
            <a:endParaRPr sz="1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品牌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6544</c:v>
                </c:pt>
                <c:pt idx="1">
                  <c:v>7650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507531302"/>
        <c:axId val="828934127"/>
      </c:barChart>
      <c:catAx>
        <c:axId val="50753130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0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828934127"/>
        <c:crosses val="autoZero"/>
        <c:auto val="0"/>
        <c:lblAlgn val="ctr"/>
        <c:lblOffset/>
        <c:noMultiLvlLbl val="0"/>
      </c:catAx>
      <c:valAx>
        <c:axId val="828934127"/>
        <c:scaling>
          <c:orientation/>
          <c:min val="1000"/>
        </c:scaling>
        <c:delete val="1"/>
        <c:axPos val="l"/>
        <c:numFmt formatCode="General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507531302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700" smtId="4294967295"/>
      </a:pPr>
      <a:endParaRPr lang="zh-CN" sz="700" smtId="4294967295"/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84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</a:t>
            </a:r>
            <a:r>
              <a:rPr sz="1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晚黄时段</a:t>
            </a:r>
            <a:r>
              <a:rPr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品牌数同比</a:t>
            </a:r>
            <a:endParaRPr sz="1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品牌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1492</c:v>
                </c:pt>
                <c:pt idx="1">
                  <c:v>1515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507531302"/>
        <c:axId val="828934127"/>
      </c:barChart>
      <c:catAx>
        <c:axId val="50753130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0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828934127"/>
        <c:crosses val="autoZero"/>
        <c:auto val="0"/>
        <c:lblAlgn val="ctr"/>
        <c:lblOffset/>
        <c:noMultiLvlLbl val="0"/>
      </c:catAx>
      <c:valAx>
        <c:axId val="828934127"/>
        <c:scaling>
          <c:orientation/>
          <c:min val="1000"/>
        </c:scaling>
        <c:delete val="1"/>
        <c:axPos val="l"/>
        <c:numFmt formatCode="General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507531302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700" smtId="4294967295"/>
      </a:pPr>
      <a:endParaRPr lang="zh-CN" sz="700" smtId="4294967295"/>
    </a:p>
  </c:tx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84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</a:t>
            </a:r>
            <a:r>
              <a:rPr sz="1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全天时段</a:t>
            </a:r>
            <a:r>
              <a: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投放时长（秒）</a:t>
            </a:r>
            <a:r>
              <a:rPr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同比</a:t>
            </a:r>
            <a:endParaRPr sz="1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时长(秒)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#,##0_ </c:formatCode>
                <c:ptCount val="2"/>
                <c:pt idx="0">
                  <c:v>60121183</c:v>
                </c:pt>
                <c:pt idx="1">
                  <c:v>63015058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507531302"/>
        <c:axId val="828934127"/>
      </c:barChart>
      <c:catAx>
        <c:axId val="50753130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0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828934127"/>
        <c:crosses val="autoZero"/>
        <c:auto val="0"/>
        <c:lblAlgn val="ctr"/>
        <c:lblOffset/>
        <c:noMultiLvlLbl val="0"/>
      </c:catAx>
      <c:valAx>
        <c:axId val="828934127"/>
        <c:scaling>
          <c:orientation/>
          <c:min val="18500000"/>
        </c:scaling>
        <c:delete val="1"/>
        <c:axPos val="l"/>
        <c:numFmt formatCode="#,##0_ 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507531302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700" smtId="4294967295"/>
      </a:pPr>
      <a:endParaRPr lang="zh-CN" sz="700" smtId="4294967295"/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84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</a:t>
            </a:r>
            <a:r>
              <a:rPr sz="1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晚黄时段</a:t>
            </a:r>
            <a:r>
              <a: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投放时长（秒）</a:t>
            </a:r>
            <a:r>
              <a:rPr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同比</a:t>
            </a:r>
            <a:endParaRPr sz="1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时长(秒)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#,##0_ </c:formatCode>
                <c:ptCount val="2"/>
                <c:pt idx="0">
                  <c:v>12344401</c:v>
                </c:pt>
                <c:pt idx="1">
                  <c:v>12390709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507531302"/>
        <c:axId val="828934127"/>
      </c:barChart>
      <c:catAx>
        <c:axId val="50753130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0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828934127"/>
        <c:crosses val="autoZero"/>
        <c:auto val="0"/>
        <c:lblAlgn val="ctr"/>
        <c:lblOffset/>
        <c:noMultiLvlLbl val="0"/>
      </c:catAx>
      <c:valAx>
        <c:axId val="828934127"/>
        <c:scaling>
          <c:orientation/>
          <c:min val="2320000"/>
        </c:scaling>
        <c:delete val="1"/>
        <c:axPos val="l"/>
        <c:numFmt formatCode="#,##0_ 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507531302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700" smtId="4294967295"/>
      </a:pPr>
      <a:endParaRPr lang="zh-CN" sz="700" smtId="4294967295"/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CN" altLang="en-US" b="1"/>
              <a:t>硬广</a:t>
            </a:r>
            <a:r>
              <a:rPr lang="zh-CN" altLang="en-US" b="1">
                <a:solidFill>
                  <a:srgbClr val="C00000"/>
                </a:solidFill>
              </a:rPr>
              <a:t>全天时段</a:t>
            </a:r>
            <a:r>
              <a:rPr lang="zh-CN" altLang="en-US" b="1"/>
              <a:t>各媒体层级品牌数同比</a:t>
            </a:r>
            <a:endParaRPr lang="zh-CN" altLang="en-US" b="1"/>
          </a:p>
        </c:rich>
      </c:tx>
      <c:layout>
        <c:manualLayout>
          <c:xMode val="edge"/>
          <c:yMode val="edge"/>
          <c:x val="0.27634903788566589"/>
          <c:y val="0.005002929363399744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66264763474464417"/>
          <c:y val="0.17981475591659546"/>
          <c:w val="0.90666830539703369"/>
          <c:h val="0.7466304898262023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五大卫视</c:v>
                </c:pt>
                <c:pt idx="1">
                  <c:v>其他卫视</c:v>
                </c:pt>
                <c:pt idx="2">
                  <c:v>央视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1426</c:v>
                </c:pt>
                <c:pt idx="1">
                  <c:v>2414</c:v>
                </c:pt>
                <c:pt idx="2">
                  <c:v>4000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五大卫视</c:v>
                </c:pt>
                <c:pt idx="1">
                  <c:v>其他卫视</c:v>
                </c:pt>
                <c:pt idx="2">
                  <c:v>央视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1884</c:v>
                </c:pt>
                <c:pt idx="1">
                  <c:v>2111</c:v>
                </c:pt>
                <c:pt idx="2">
                  <c:v>4792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600214103"/>
        <c:axId val="617479640"/>
      </c:barChart>
      <c:catAx>
        <c:axId val="600214103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0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17479640"/>
        <c:crosses val="autoZero"/>
        <c:auto val="0"/>
        <c:lblAlgn val="ctr"/>
        <c:lblOffset/>
        <c:noMultiLvlLbl val="0"/>
      </c:catAx>
      <c:valAx>
        <c:axId val="617479640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00214103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37456938624382019"/>
          <c:y val="0.084637492895126343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CN" altLang="en-US" b="1"/>
              <a:t>硬广</a:t>
            </a:r>
            <a:r>
              <a:rPr lang="zh-CN" altLang="en-US" b="1">
                <a:solidFill>
                  <a:srgbClr val="C00000"/>
                </a:solidFill>
              </a:rPr>
              <a:t>晚黄时段</a:t>
            </a:r>
            <a:r>
              <a:rPr lang="zh-CN" altLang="en-US" b="1"/>
              <a:t>各媒体层级品牌数同比</a:t>
            </a:r>
            <a:endParaRPr lang="zh-CN" altLang="en-US" b="1"/>
          </a:p>
        </c:rich>
      </c:tx>
      <c:layout>
        <c:manualLayout>
          <c:xMode val="edge"/>
          <c:yMode val="edge"/>
          <c:x val="0.27634903788566589"/>
          <c:y val="0.005002929363399744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66264763474464417"/>
          <c:y val="0.17981475591659546"/>
          <c:w val="0.90666830539703369"/>
          <c:h val="0.7466304898262023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五大卫视</c:v>
                </c:pt>
                <c:pt idx="1">
                  <c:v>其他卫视</c:v>
                </c:pt>
                <c:pt idx="2">
                  <c:v>央视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443</c:v>
                </c:pt>
                <c:pt idx="1">
                  <c:v>776</c:v>
                </c:pt>
                <c:pt idx="2">
                  <c:v>790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五大卫视</c:v>
                </c:pt>
                <c:pt idx="1">
                  <c:v>其他卫视</c:v>
                </c:pt>
                <c:pt idx="2">
                  <c:v>央视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386</c:v>
                </c:pt>
                <c:pt idx="1">
                  <c:v>735</c:v>
                </c:pt>
                <c:pt idx="2">
                  <c:v>836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600214103"/>
        <c:axId val="617479640"/>
      </c:barChart>
      <c:catAx>
        <c:axId val="600214103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0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17479640"/>
        <c:crosses val="autoZero"/>
        <c:auto val="0"/>
        <c:lblAlgn val="ctr"/>
        <c:lblOffset/>
        <c:noMultiLvlLbl val="0"/>
      </c:catAx>
      <c:valAx>
        <c:axId val="617479640"/>
        <c:scaling>
          <c:orientation/>
        </c:scaling>
        <c:delete val="1"/>
        <c:axPos val="l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00214103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37456938624382019"/>
          <c:y val="0.084637492895126343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4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</a:rPr>
              <a:t>硬广</a:t>
            </a:r>
            <a:r>
              <a:rPr lang="zh-CN" altLang="en-US" sz="1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全天时段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</a:rPr>
              <a:t>各媒体层级时长占比</a:t>
            </a:r>
            <a:endParaRPr lang="zh-CN" altLang="en-US" sz="1400" b="1">
              <a:latin typeface="微软雅黑" panose="020b0503020204020204" charset="-122"/>
              <a:ea typeface="微软雅黑" panose="020b0503020204020204" charset="-122"/>
            </a:endParaRPr>
          </a:p>
        </c:rich>
      </c:tx>
      <c:layout>
        <c:manualLayout>
          <c:xMode val="edge"/>
          <c:yMode val="edge"/>
          <c:x val="0.28896796703338623"/>
          <c:y val="0.017712177708745003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93570582568645477"/>
          <c:y val="0.19033209979534149"/>
          <c:w val="0.86775803565979"/>
          <c:h val="0.72718816995620728"/>
        </c:manualLayout>
      </c:layout>
      <c:barChart>
        <c:barDir val="col"/>
        <c:grouping val="percent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其他卫视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1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1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1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0.00%</c:formatCode>
                <c:ptCount val="2"/>
                <c:pt idx="0">
                  <c:v>0.4764</c:v>
                </c:pt>
                <c:pt idx="1">
                  <c:v>0.4729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央视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1"/>
              <c:showPercent val="0"/>
              <c:showBubbleSize val="0"/>
              <c:separator>
</c:separator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1"/>
              <c:showPercent val="0"/>
              <c:showBubbleSize val="0"/>
              <c:separator>
</c:separator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1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Sheet1!$C$2:$C$3</c:f>
              <c:numCache>
                <c:formatCode>0.00%</c:formatCode>
                <c:ptCount val="2"/>
                <c:pt idx="0">
                  <c:v>0.4147</c:v>
                </c:pt>
                <c:pt idx="1">
                  <c:v>0.4453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五大卫视</c:v>
                </c:pt>
              </c:strCache>
            </c:strRef>
          </c:tx>
          <c:spPr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1"/>
              <c:showPercent val="0"/>
              <c:showBubbleSize val="0"/>
              <c:separator>
</c:separator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1"/>
              <c:showPercent val="0"/>
              <c:showBubbleSize val="0"/>
              <c:separator>
</c:separator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1"/>
            <c:showPercent val="0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Sheet1!$D$2:$D$3</c:f>
              <c:numCache>
                <c:formatCode>0.00%</c:formatCode>
                <c:ptCount val="2"/>
                <c:pt idx="0">
                  <c:v>0.1089</c:v>
                </c:pt>
                <c:pt idx="1">
                  <c:v>0.0818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49"/>
        <c:overlap val="100"/>
        <c:axId val="731018076"/>
        <c:axId val="373543650"/>
      </c:barChart>
      <c:catAx>
        <c:axId val="73101807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0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373543650"/>
        <c:crosses val="autoZero"/>
        <c:auto val="0"/>
        <c:lblAlgn val="ctr"/>
        <c:lblOffset/>
        <c:noMultiLvlLbl val="0"/>
      </c:catAx>
      <c:valAx>
        <c:axId val="373543650"/>
        <c:scaling>
          <c:orientation/>
          <c:max val="1"/>
        </c:scaling>
        <c:delete val="0"/>
        <c:axPos val="l"/>
        <c:numFmt formatCode="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7310180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29715302586555481"/>
          <c:y val="0.0966789647936821"/>
          <c:w val="0.45978647470474243"/>
          <c:h val="0.068634688854217529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1200" smtId="4294967295"/>
      </a:pPr>
      <a:endParaRPr lang="zh-CN" sz="1200" smtId="4294967295"/>
    </a:p>
  </c:txPr>
  <c:externalData r:id="rId1">
    <c:autoUpdate val="0"/>
  </c:externalData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4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</a:rPr>
              <a:t>硬广</a:t>
            </a:r>
            <a:r>
              <a:rPr lang="zh-CN" altLang="en-US" sz="1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晚黄时段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</a:rPr>
              <a:t>各媒体层级时长占比</a:t>
            </a:r>
            <a:endParaRPr lang="zh-CN" altLang="en-US" sz="1400" b="1">
              <a:latin typeface="微软雅黑" panose="020b0503020204020204" charset="-122"/>
              <a:ea typeface="微软雅黑" panose="020b0503020204020204" charset="-122"/>
            </a:endParaRPr>
          </a:p>
        </c:rich>
      </c:tx>
      <c:layout>
        <c:manualLayout>
          <c:xMode val="edge"/>
          <c:yMode val="edge"/>
          <c:x val="0.28896796703338623"/>
          <c:y val="0.017712177708745003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93570582568645477"/>
          <c:y val="0.18575645983219147"/>
          <c:w val="0.86775803565979"/>
          <c:h val="0.73176383972167969"/>
        </c:manualLayout>
      </c:layout>
      <c:barChart>
        <c:barDir val="col"/>
        <c:grouping val="percent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其他卫视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1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1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1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0.00%</c:formatCode>
                <c:ptCount val="2"/>
                <c:pt idx="0">
                  <c:v>0.5568</c:v>
                </c:pt>
                <c:pt idx="1">
                  <c:v>0.5329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央视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Sheet1!$C$2:$C$3</c:f>
              <c:numCache>
                <c:formatCode>0.00%</c:formatCode>
                <c:ptCount val="2"/>
                <c:pt idx="0">
                  <c:v>0.3446</c:v>
                </c:pt>
                <c:pt idx="1">
                  <c:v>0.3878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五大卫视</c:v>
                </c:pt>
              </c:strCache>
            </c:strRef>
          </c:tx>
          <c:spPr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Sheet1!$D$2:$D$3</c:f>
              <c:numCache>
                <c:formatCode>0.00%</c:formatCode>
                <c:ptCount val="2"/>
                <c:pt idx="0">
                  <c:v>0.0986</c:v>
                </c:pt>
                <c:pt idx="1">
                  <c:v>0.0793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49"/>
        <c:overlap val="100"/>
        <c:axId val="731018076"/>
        <c:axId val="373543650"/>
      </c:barChart>
      <c:catAx>
        <c:axId val="73101807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0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373543650"/>
        <c:crosses val="autoZero"/>
        <c:auto val="0"/>
        <c:lblAlgn val="ctr"/>
        <c:lblOffset/>
        <c:noMultiLvlLbl val="0"/>
      </c:catAx>
      <c:valAx>
        <c:axId val="373543650"/>
        <c:scaling>
          <c:orientation/>
          <c:max val="1"/>
        </c:scaling>
        <c:delete val="0"/>
        <c:axPos val="l"/>
        <c:numFmt formatCode="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7310180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29715302586555481"/>
          <c:y val="0.0966789647936821"/>
          <c:w val="0.45978647470474243"/>
          <c:h val="0.068634688854217529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z="1200" smtId="4294967295"/>
      </a:pPr>
      <a:endParaRPr lang="zh-CN" sz="1200" smtId="4294967295"/>
    </a:p>
  </c:txPr>
  <c:externalData r:id="rId1">
    <c:autoUpdate val="0"/>
  </c:externalData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各频道</a:t>
            </a:r>
            <a:r>
              <a:rPr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全天时段</a:t>
            </a:r>
            <a:r>
              <a:rPr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</a:t>
            </a:r>
            <a:r>
              <a:rPr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招商客户</a:t>
            </a:r>
            <a:endParaRPr altLang="en-US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6156497895717621"/>
          <c:y val="0.14932885766029358"/>
          <c:w val="0.95161718130111694"/>
          <c:h val="0.6156972646713256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 w="28575" cap="rnd">
              <a:noFill/>
              <a:round/>
            </a:ln>
            <a:effectLst/>
          </c:spPr>
          <c:invertIfNegative val="0"/>
          <c:cat>
            <c:strRef>
              <c:f>Sheet1!$A$2:$A$49</c:f>
              <c:strCache>
                <c:ptCount val="48"/>
                <c:pt idx="0">
                  <c:v>CCTV-7国防军事</c:v>
                </c:pt>
                <c:pt idx="1">
                  <c:v>江苏卫视</c:v>
                </c:pt>
                <c:pt idx="2">
                  <c:v>CCTV-1综合</c:v>
                </c:pt>
                <c:pt idx="3">
                  <c:v>CCTV-2财经</c:v>
                </c:pt>
                <c:pt idx="4">
                  <c:v>CCTV-13新闻</c:v>
                </c:pt>
                <c:pt idx="5">
                  <c:v>CCTV-4中文国际</c:v>
                </c:pt>
                <c:pt idx="6">
                  <c:v>广东卫视</c:v>
                </c:pt>
                <c:pt idx="7">
                  <c:v>甘肃卫视</c:v>
                </c:pt>
                <c:pt idx="8">
                  <c:v>CCTV-10科学教育</c:v>
                </c:pt>
                <c:pt idx="9">
                  <c:v>湖南卫视</c:v>
                </c:pt>
                <c:pt idx="10">
                  <c:v>山东卫视</c:v>
                </c:pt>
                <c:pt idx="11">
                  <c:v>安徽卫视</c:v>
                </c:pt>
                <c:pt idx="12">
                  <c:v>浙江卫视</c:v>
                </c:pt>
                <c:pt idx="13">
                  <c:v>河北卫视</c:v>
                </c:pt>
                <c:pt idx="14">
                  <c:v>东方卫视</c:v>
                </c:pt>
                <c:pt idx="15">
                  <c:v>CCTV-15音乐</c:v>
                </c:pt>
                <c:pt idx="16">
                  <c:v>湖北卫视</c:v>
                </c:pt>
                <c:pt idx="17">
                  <c:v>CCTV-12社会与法</c:v>
                </c:pt>
                <c:pt idx="18">
                  <c:v>江西卫视</c:v>
                </c:pt>
                <c:pt idx="19">
                  <c:v>河南卫视</c:v>
                </c:pt>
                <c:pt idx="20">
                  <c:v>CCTV-9纪录</c:v>
                </c:pt>
                <c:pt idx="21">
                  <c:v>CCTV-3综艺</c:v>
                </c:pt>
                <c:pt idx="22">
                  <c:v>广西卫视</c:v>
                </c:pt>
                <c:pt idx="23">
                  <c:v>北京卫视</c:v>
                </c:pt>
                <c:pt idx="24">
                  <c:v>CCTV-8电视剧</c:v>
                </c:pt>
                <c:pt idx="25">
                  <c:v>重庆卫视</c:v>
                </c:pt>
                <c:pt idx="26">
                  <c:v>四川卫视</c:v>
                </c:pt>
                <c:pt idx="27">
                  <c:v>青海卫视</c:v>
                </c:pt>
                <c:pt idx="28">
                  <c:v>辽宁卫视</c:v>
                </c:pt>
                <c:pt idx="29">
                  <c:v>山西卫视</c:v>
                </c:pt>
                <c:pt idx="30">
                  <c:v>CCTV-6电影</c:v>
                </c:pt>
                <c:pt idx="31">
                  <c:v>吉林卫视</c:v>
                </c:pt>
                <c:pt idx="32">
                  <c:v>CCTV-5体育</c:v>
                </c:pt>
                <c:pt idx="33">
                  <c:v>东南卫视</c:v>
                </c:pt>
                <c:pt idx="34">
                  <c:v>深圳卫视</c:v>
                </c:pt>
                <c:pt idx="35">
                  <c:v>内蒙古卫视</c:v>
                </c:pt>
                <c:pt idx="36">
                  <c:v>云南卫视</c:v>
                </c:pt>
                <c:pt idx="37">
                  <c:v>天津卫视</c:v>
                </c:pt>
                <c:pt idx="38">
                  <c:v>黑龙江卫视</c:v>
                </c:pt>
                <c:pt idx="39">
                  <c:v>新疆卫视</c:v>
                </c:pt>
                <c:pt idx="40">
                  <c:v>宁夏卫视</c:v>
                </c:pt>
                <c:pt idx="41">
                  <c:v>CCTV-11戏曲</c:v>
                </c:pt>
                <c:pt idx="42">
                  <c:v>贵州卫视</c:v>
                </c:pt>
                <c:pt idx="43">
                  <c:v>陕西卫视</c:v>
                </c:pt>
                <c:pt idx="44">
                  <c:v>CETV-1</c:v>
                </c:pt>
                <c:pt idx="45">
                  <c:v>CCTV-14少儿</c:v>
                </c:pt>
                <c:pt idx="46">
                  <c:v>海南卫视</c:v>
                </c:pt>
                <c:pt idx="47">
                  <c:v>西藏卫视</c:v>
                </c:pt>
              </c:strCache>
            </c:strRef>
          </c:cat>
          <c:val>
            <c:numRef>
              <c:f>Sheet1!$B$2:$B$49</c:f>
              <c:numCache>
                <c:formatCode>General</c:formatCode>
                <c:ptCount val="48"/>
                <c:pt idx="0">
                  <c:v>2828</c:v>
                </c:pt>
                <c:pt idx="1">
                  <c:v>903</c:v>
                </c:pt>
                <c:pt idx="2">
                  <c:v>852</c:v>
                </c:pt>
                <c:pt idx="3">
                  <c:v>683</c:v>
                </c:pt>
                <c:pt idx="4">
                  <c:v>448</c:v>
                </c:pt>
                <c:pt idx="5">
                  <c:v>454</c:v>
                </c:pt>
                <c:pt idx="6">
                  <c:v>540</c:v>
                </c:pt>
                <c:pt idx="7">
                  <c:v>384</c:v>
                </c:pt>
                <c:pt idx="8">
                  <c:v>405</c:v>
                </c:pt>
                <c:pt idx="9">
                  <c:v>436</c:v>
                </c:pt>
                <c:pt idx="10">
                  <c:v>377</c:v>
                </c:pt>
                <c:pt idx="11">
                  <c:v>315</c:v>
                </c:pt>
                <c:pt idx="12">
                  <c:v>232</c:v>
                </c:pt>
                <c:pt idx="13">
                  <c:v>239</c:v>
                </c:pt>
                <c:pt idx="14">
                  <c:v>269</c:v>
                </c:pt>
                <c:pt idx="15">
                  <c:v>80</c:v>
                </c:pt>
                <c:pt idx="16">
                  <c:v>223</c:v>
                </c:pt>
                <c:pt idx="17">
                  <c:v>87</c:v>
                </c:pt>
                <c:pt idx="18">
                  <c:v>136</c:v>
                </c:pt>
                <c:pt idx="19">
                  <c:v>226</c:v>
                </c:pt>
                <c:pt idx="20">
                  <c:v>260</c:v>
                </c:pt>
                <c:pt idx="21">
                  <c:v>212</c:v>
                </c:pt>
                <c:pt idx="22">
                  <c:v>232</c:v>
                </c:pt>
                <c:pt idx="23">
                  <c:v>210</c:v>
                </c:pt>
                <c:pt idx="24">
                  <c:v>179</c:v>
                </c:pt>
                <c:pt idx="25">
                  <c:v>208</c:v>
                </c:pt>
                <c:pt idx="26">
                  <c:v>181</c:v>
                </c:pt>
                <c:pt idx="27">
                  <c:v>245</c:v>
                </c:pt>
                <c:pt idx="28">
                  <c:v>192</c:v>
                </c:pt>
                <c:pt idx="29">
                  <c:v>149</c:v>
                </c:pt>
                <c:pt idx="30">
                  <c:v>134</c:v>
                </c:pt>
                <c:pt idx="31">
                  <c:v>128</c:v>
                </c:pt>
                <c:pt idx="32">
                  <c:v>163</c:v>
                </c:pt>
                <c:pt idx="33">
                  <c:v>166</c:v>
                </c:pt>
                <c:pt idx="34">
                  <c:v>105</c:v>
                </c:pt>
                <c:pt idx="35">
                  <c:v>157</c:v>
                </c:pt>
                <c:pt idx="36">
                  <c:v>105</c:v>
                </c:pt>
                <c:pt idx="37">
                  <c:v>105</c:v>
                </c:pt>
                <c:pt idx="38">
                  <c:v>118</c:v>
                </c:pt>
                <c:pt idx="39">
                  <c:v>81</c:v>
                </c:pt>
                <c:pt idx="40">
                  <c:v>116</c:v>
                </c:pt>
                <c:pt idx="41">
                  <c:v>99</c:v>
                </c:pt>
                <c:pt idx="42">
                  <c:v>89</c:v>
                </c:pt>
                <c:pt idx="43">
                  <c:v>87</c:v>
                </c:pt>
                <c:pt idx="44">
                  <c:v>98</c:v>
                </c:pt>
                <c:pt idx="45">
                  <c:v>92</c:v>
                </c:pt>
                <c:pt idx="46">
                  <c:v>48</c:v>
                </c:pt>
                <c:pt idx="47">
                  <c:v>16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 w="28575" cap="rnd">
              <a:noFill/>
              <a:round/>
            </a:ln>
            <a:effectLst/>
          </c:spPr>
          <c:invertIfNegative val="0"/>
          <c:cat>
            <c:strRef>
              <c:f>Sheet1!$A$2:$A$49</c:f>
              <c:strCache>
                <c:ptCount val="48"/>
                <c:pt idx="0">
                  <c:v>CCTV-7国防军事</c:v>
                </c:pt>
                <c:pt idx="1">
                  <c:v>江苏卫视</c:v>
                </c:pt>
                <c:pt idx="2">
                  <c:v>CCTV-1综合</c:v>
                </c:pt>
                <c:pt idx="3">
                  <c:v>CCTV-2财经</c:v>
                </c:pt>
                <c:pt idx="4">
                  <c:v>CCTV-13新闻</c:v>
                </c:pt>
                <c:pt idx="5">
                  <c:v>CCTV-4中文国际</c:v>
                </c:pt>
                <c:pt idx="6">
                  <c:v>广东卫视</c:v>
                </c:pt>
                <c:pt idx="7">
                  <c:v>甘肃卫视</c:v>
                </c:pt>
                <c:pt idx="8">
                  <c:v>CCTV-10科学教育</c:v>
                </c:pt>
                <c:pt idx="9">
                  <c:v>湖南卫视</c:v>
                </c:pt>
                <c:pt idx="10">
                  <c:v>山东卫视</c:v>
                </c:pt>
                <c:pt idx="11">
                  <c:v>安徽卫视</c:v>
                </c:pt>
                <c:pt idx="12">
                  <c:v>浙江卫视</c:v>
                </c:pt>
                <c:pt idx="13">
                  <c:v>河北卫视</c:v>
                </c:pt>
                <c:pt idx="14">
                  <c:v>东方卫视</c:v>
                </c:pt>
                <c:pt idx="15">
                  <c:v>CCTV-15音乐</c:v>
                </c:pt>
                <c:pt idx="16">
                  <c:v>湖北卫视</c:v>
                </c:pt>
                <c:pt idx="17">
                  <c:v>CCTV-12社会与法</c:v>
                </c:pt>
                <c:pt idx="18">
                  <c:v>江西卫视</c:v>
                </c:pt>
                <c:pt idx="19">
                  <c:v>河南卫视</c:v>
                </c:pt>
                <c:pt idx="20">
                  <c:v>CCTV-9纪录</c:v>
                </c:pt>
                <c:pt idx="21">
                  <c:v>CCTV-3综艺</c:v>
                </c:pt>
                <c:pt idx="22">
                  <c:v>广西卫视</c:v>
                </c:pt>
                <c:pt idx="23">
                  <c:v>北京卫视</c:v>
                </c:pt>
                <c:pt idx="24">
                  <c:v>CCTV-8电视剧</c:v>
                </c:pt>
                <c:pt idx="25">
                  <c:v>重庆卫视</c:v>
                </c:pt>
                <c:pt idx="26">
                  <c:v>四川卫视</c:v>
                </c:pt>
                <c:pt idx="27">
                  <c:v>青海卫视</c:v>
                </c:pt>
                <c:pt idx="28">
                  <c:v>辽宁卫视</c:v>
                </c:pt>
                <c:pt idx="29">
                  <c:v>山西卫视</c:v>
                </c:pt>
                <c:pt idx="30">
                  <c:v>CCTV-6电影</c:v>
                </c:pt>
                <c:pt idx="31">
                  <c:v>吉林卫视</c:v>
                </c:pt>
                <c:pt idx="32">
                  <c:v>CCTV-5体育</c:v>
                </c:pt>
                <c:pt idx="33">
                  <c:v>东南卫视</c:v>
                </c:pt>
                <c:pt idx="34">
                  <c:v>深圳卫视</c:v>
                </c:pt>
                <c:pt idx="35">
                  <c:v>内蒙古卫视</c:v>
                </c:pt>
                <c:pt idx="36">
                  <c:v>云南卫视</c:v>
                </c:pt>
                <c:pt idx="37">
                  <c:v>天津卫视</c:v>
                </c:pt>
                <c:pt idx="38">
                  <c:v>黑龙江卫视</c:v>
                </c:pt>
                <c:pt idx="39">
                  <c:v>新疆卫视</c:v>
                </c:pt>
                <c:pt idx="40">
                  <c:v>宁夏卫视</c:v>
                </c:pt>
                <c:pt idx="41">
                  <c:v>CCTV-11戏曲</c:v>
                </c:pt>
                <c:pt idx="42">
                  <c:v>贵州卫视</c:v>
                </c:pt>
                <c:pt idx="43">
                  <c:v>陕西卫视</c:v>
                </c:pt>
                <c:pt idx="44">
                  <c:v>CETV-1</c:v>
                </c:pt>
                <c:pt idx="45">
                  <c:v>CCTV-14少儿</c:v>
                </c:pt>
                <c:pt idx="46">
                  <c:v>海南卫视</c:v>
                </c:pt>
                <c:pt idx="47">
                  <c:v>西藏卫视</c:v>
                </c:pt>
              </c:strCache>
            </c:strRef>
          </c:cat>
          <c:val>
            <c:numRef>
              <c:f>Sheet1!$C$2:$C$49</c:f>
              <c:numCache>
                <c:formatCode>General</c:formatCode>
                <c:ptCount val="48"/>
                <c:pt idx="0">
                  <c:v>3518</c:v>
                </c:pt>
                <c:pt idx="1">
                  <c:v>1446</c:v>
                </c:pt>
                <c:pt idx="2">
                  <c:v>822</c:v>
                </c:pt>
                <c:pt idx="3">
                  <c:v>667</c:v>
                </c:pt>
                <c:pt idx="4">
                  <c:v>484</c:v>
                </c:pt>
                <c:pt idx="5">
                  <c:v>472</c:v>
                </c:pt>
                <c:pt idx="6">
                  <c:v>453</c:v>
                </c:pt>
                <c:pt idx="7">
                  <c:v>361</c:v>
                </c:pt>
                <c:pt idx="8">
                  <c:v>343</c:v>
                </c:pt>
                <c:pt idx="9">
                  <c:v>304</c:v>
                </c:pt>
                <c:pt idx="10">
                  <c:v>303</c:v>
                </c:pt>
                <c:pt idx="11">
                  <c:v>302</c:v>
                </c:pt>
                <c:pt idx="12">
                  <c:v>219</c:v>
                </c:pt>
                <c:pt idx="13">
                  <c:v>218</c:v>
                </c:pt>
                <c:pt idx="14">
                  <c:v>210</c:v>
                </c:pt>
                <c:pt idx="15">
                  <c:v>209</c:v>
                </c:pt>
                <c:pt idx="16">
                  <c:v>205</c:v>
                </c:pt>
                <c:pt idx="17">
                  <c:v>197</c:v>
                </c:pt>
                <c:pt idx="18">
                  <c:v>195</c:v>
                </c:pt>
                <c:pt idx="19">
                  <c:v>188</c:v>
                </c:pt>
                <c:pt idx="20">
                  <c:v>179</c:v>
                </c:pt>
                <c:pt idx="21">
                  <c:v>176</c:v>
                </c:pt>
                <c:pt idx="22">
                  <c:v>168</c:v>
                </c:pt>
                <c:pt idx="23">
                  <c:v>166</c:v>
                </c:pt>
                <c:pt idx="24">
                  <c:v>164</c:v>
                </c:pt>
                <c:pt idx="25">
                  <c:v>158</c:v>
                </c:pt>
                <c:pt idx="26">
                  <c:v>157</c:v>
                </c:pt>
                <c:pt idx="27">
                  <c:v>154</c:v>
                </c:pt>
                <c:pt idx="28">
                  <c:v>136</c:v>
                </c:pt>
                <c:pt idx="29">
                  <c:v>135</c:v>
                </c:pt>
                <c:pt idx="30">
                  <c:v>127</c:v>
                </c:pt>
                <c:pt idx="31">
                  <c:v>123</c:v>
                </c:pt>
                <c:pt idx="32">
                  <c:v>120</c:v>
                </c:pt>
                <c:pt idx="33">
                  <c:v>120</c:v>
                </c:pt>
                <c:pt idx="34">
                  <c:v>116</c:v>
                </c:pt>
                <c:pt idx="35">
                  <c:v>110</c:v>
                </c:pt>
                <c:pt idx="36">
                  <c:v>109</c:v>
                </c:pt>
                <c:pt idx="37">
                  <c:v>104</c:v>
                </c:pt>
                <c:pt idx="38">
                  <c:v>93</c:v>
                </c:pt>
                <c:pt idx="39">
                  <c:v>89</c:v>
                </c:pt>
                <c:pt idx="40">
                  <c:v>84</c:v>
                </c:pt>
                <c:pt idx="41">
                  <c:v>83</c:v>
                </c:pt>
                <c:pt idx="42">
                  <c:v>81</c:v>
                </c:pt>
                <c:pt idx="43">
                  <c:v>73</c:v>
                </c:pt>
                <c:pt idx="44">
                  <c:v>50</c:v>
                </c:pt>
                <c:pt idx="45">
                  <c:v>47</c:v>
                </c:pt>
                <c:pt idx="46">
                  <c:v>47</c:v>
                </c:pt>
                <c:pt idx="47">
                  <c:v>32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00"/>
        <c:overlap val="-3"/>
        <c:axId val="157148878"/>
        <c:axId val="237851691"/>
      </c:barChart>
      <c:catAx>
        <c:axId val="157148878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37851691"/>
        <c:crosses val="autoZero"/>
        <c:auto val="0"/>
        <c:lblAlgn val="ctr"/>
        <c:lblOffset/>
        <c:noMultiLvlLbl val="0"/>
      </c:catAx>
      <c:valAx>
        <c:axId val="237851691"/>
        <c:scaling>
          <c:orientation/>
        </c:scaling>
        <c:delete val="0"/>
        <c:axPos val="l"/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5714887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35928642749786377"/>
          <c:y val="0.087461613118648529"/>
          <c:w val="0.27998220920562744"/>
          <c:h val="0.05100814625620842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9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各频道</a:t>
            </a:r>
            <a:r>
              <a:rPr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晚黄时段</a:t>
            </a:r>
            <a:r>
              <a:rPr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</a:t>
            </a:r>
            <a:r>
              <a:rPr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招商客户</a:t>
            </a:r>
            <a:endParaRPr altLang="en-US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6156497895717621"/>
          <c:y val="0.14454533159732819"/>
          <c:w val="0.95161718130111694"/>
          <c:h val="0.6184937953948974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solidFill>
              <a:srgbClr val="FFC000"/>
            </a:solidFill>
            <a:ln w="28575" cap="rnd">
              <a:noFill/>
              <a:round/>
            </a:ln>
            <a:effectLst/>
          </c:spPr>
          <c:invertIfNegative val="0"/>
          <c:cat>
            <c:strRef>
              <c:f>Sheet1!$A$2:$A$49</c:f>
              <c:strCache>
                <c:ptCount val="48"/>
                <c:pt idx="0">
                  <c:v>CCTV-7国防军事</c:v>
                </c:pt>
                <c:pt idx="1">
                  <c:v>CCTV-2财经</c:v>
                </c:pt>
                <c:pt idx="2">
                  <c:v>CCTV-1综合</c:v>
                </c:pt>
                <c:pt idx="3">
                  <c:v>CCTV-4中文国际</c:v>
                </c:pt>
                <c:pt idx="4">
                  <c:v>湖南卫视</c:v>
                </c:pt>
                <c:pt idx="5">
                  <c:v>浙江卫视</c:v>
                </c:pt>
                <c:pt idx="6">
                  <c:v>CCTV-13新闻</c:v>
                </c:pt>
                <c:pt idx="7">
                  <c:v>北京卫视</c:v>
                </c:pt>
                <c:pt idx="8">
                  <c:v>CCTV-3综艺</c:v>
                </c:pt>
                <c:pt idx="9">
                  <c:v>江苏卫视</c:v>
                </c:pt>
                <c:pt idx="10">
                  <c:v>东方卫视</c:v>
                </c:pt>
                <c:pt idx="11">
                  <c:v>CCTV-8电视剧</c:v>
                </c:pt>
                <c:pt idx="12">
                  <c:v>CCTV-5体育</c:v>
                </c:pt>
                <c:pt idx="13">
                  <c:v>CCTV-9纪录</c:v>
                </c:pt>
                <c:pt idx="14">
                  <c:v>CCTV-6电影</c:v>
                </c:pt>
                <c:pt idx="15">
                  <c:v>山东卫视</c:v>
                </c:pt>
                <c:pt idx="16">
                  <c:v>安徽卫视</c:v>
                </c:pt>
                <c:pt idx="17">
                  <c:v>深圳卫视</c:v>
                </c:pt>
                <c:pt idx="18">
                  <c:v>CCTV-10科学教育</c:v>
                </c:pt>
                <c:pt idx="19">
                  <c:v>CCTV-15音乐</c:v>
                </c:pt>
                <c:pt idx="20">
                  <c:v>青海卫视</c:v>
                </c:pt>
                <c:pt idx="21">
                  <c:v>湖北卫视</c:v>
                </c:pt>
                <c:pt idx="22">
                  <c:v>广东卫视</c:v>
                </c:pt>
                <c:pt idx="23">
                  <c:v>东南卫视</c:v>
                </c:pt>
                <c:pt idx="24">
                  <c:v>河南卫视</c:v>
                </c:pt>
                <c:pt idx="25">
                  <c:v>河北卫视</c:v>
                </c:pt>
                <c:pt idx="26">
                  <c:v>重庆卫视</c:v>
                </c:pt>
                <c:pt idx="27">
                  <c:v>甘肃卫视</c:v>
                </c:pt>
                <c:pt idx="28">
                  <c:v>天津卫视</c:v>
                </c:pt>
                <c:pt idx="29">
                  <c:v>广西卫视</c:v>
                </c:pt>
                <c:pt idx="30">
                  <c:v>CCTV-12社会与法</c:v>
                </c:pt>
                <c:pt idx="31">
                  <c:v>云南卫视</c:v>
                </c:pt>
                <c:pt idx="32">
                  <c:v>江西卫视</c:v>
                </c:pt>
                <c:pt idx="33">
                  <c:v>黑龙江卫视</c:v>
                </c:pt>
                <c:pt idx="34">
                  <c:v>CETV-1</c:v>
                </c:pt>
                <c:pt idx="35">
                  <c:v>陕西卫视</c:v>
                </c:pt>
                <c:pt idx="36">
                  <c:v>宁夏卫视</c:v>
                </c:pt>
                <c:pt idx="37">
                  <c:v>辽宁卫视</c:v>
                </c:pt>
                <c:pt idx="38">
                  <c:v>吉林卫视</c:v>
                </c:pt>
                <c:pt idx="39">
                  <c:v>贵州卫视</c:v>
                </c:pt>
                <c:pt idx="40">
                  <c:v>四川卫视</c:v>
                </c:pt>
                <c:pt idx="41">
                  <c:v>新疆卫视</c:v>
                </c:pt>
                <c:pt idx="42">
                  <c:v>CCTV-14少儿</c:v>
                </c:pt>
                <c:pt idx="43">
                  <c:v>内蒙古卫视</c:v>
                </c:pt>
                <c:pt idx="44">
                  <c:v>海南卫视</c:v>
                </c:pt>
                <c:pt idx="45">
                  <c:v>CCTV-11戏曲</c:v>
                </c:pt>
                <c:pt idx="46">
                  <c:v>西藏卫视</c:v>
                </c:pt>
                <c:pt idx="47">
                  <c:v>山西卫视</c:v>
                </c:pt>
              </c:strCache>
            </c:strRef>
          </c:cat>
          <c:val>
            <c:numRef>
              <c:f>Sheet1!$B$2:$B$49</c:f>
              <c:numCache>
                <c:formatCode>General</c:formatCode>
                <c:ptCount val="48"/>
                <c:pt idx="0">
                  <c:v>216</c:v>
                </c:pt>
                <c:pt idx="1">
                  <c:v>228</c:v>
                </c:pt>
                <c:pt idx="2">
                  <c:v>192</c:v>
                </c:pt>
                <c:pt idx="3">
                  <c:v>178</c:v>
                </c:pt>
                <c:pt idx="4">
                  <c:v>166</c:v>
                </c:pt>
                <c:pt idx="5">
                  <c:v>147</c:v>
                </c:pt>
                <c:pt idx="6">
                  <c:v>180</c:v>
                </c:pt>
                <c:pt idx="7">
                  <c:v>170</c:v>
                </c:pt>
                <c:pt idx="8">
                  <c:v>161</c:v>
                </c:pt>
                <c:pt idx="9">
                  <c:v>167</c:v>
                </c:pt>
                <c:pt idx="10">
                  <c:v>153</c:v>
                </c:pt>
                <c:pt idx="11">
                  <c:v>109</c:v>
                </c:pt>
                <c:pt idx="12">
                  <c:v>137</c:v>
                </c:pt>
                <c:pt idx="13">
                  <c:v>139</c:v>
                </c:pt>
                <c:pt idx="14">
                  <c:v>87</c:v>
                </c:pt>
                <c:pt idx="15">
                  <c:v>91</c:v>
                </c:pt>
                <c:pt idx="16">
                  <c:v>105</c:v>
                </c:pt>
                <c:pt idx="17">
                  <c:v>77</c:v>
                </c:pt>
                <c:pt idx="18">
                  <c:v>80</c:v>
                </c:pt>
                <c:pt idx="19">
                  <c:v>59</c:v>
                </c:pt>
                <c:pt idx="20">
                  <c:v>90</c:v>
                </c:pt>
                <c:pt idx="21">
                  <c:v>73</c:v>
                </c:pt>
                <c:pt idx="22">
                  <c:v>83</c:v>
                </c:pt>
                <c:pt idx="23">
                  <c:v>97</c:v>
                </c:pt>
                <c:pt idx="24">
                  <c:v>83</c:v>
                </c:pt>
                <c:pt idx="25">
                  <c:v>65</c:v>
                </c:pt>
                <c:pt idx="26">
                  <c:v>101</c:v>
                </c:pt>
                <c:pt idx="27">
                  <c:v>57</c:v>
                </c:pt>
                <c:pt idx="28">
                  <c:v>52</c:v>
                </c:pt>
                <c:pt idx="29">
                  <c:v>65</c:v>
                </c:pt>
                <c:pt idx="30">
                  <c:v>36</c:v>
                </c:pt>
                <c:pt idx="31">
                  <c:v>33</c:v>
                </c:pt>
                <c:pt idx="32">
                  <c:v>35</c:v>
                </c:pt>
                <c:pt idx="33">
                  <c:v>55</c:v>
                </c:pt>
                <c:pt idx="34">
                  <c:v>78</c:v>
                </c:pt>
                <c:pt idx="35">
                  <c:v>42</c:v>
                </c:pt>
                <c:pt idx="36">
                  <c:v>37</c:v>
                </c:pt>
                <c:pt idx="37">
                  <c:v>40</c:v>
                </c:pt>
                <c:pt idx="38">
                  <c:v>42</c:v>
                </c:pt>
                <c:pt idx="39">
                  <c:v>50</c:v>
                </c:pt>
                <c:pt idx="40">
                  <c:v>33</c:v>
                </c:pt>
                <c:pt idx="41">
                  <c:v>37</c:v>
                </c:pt>
                <c:pt idx="42">
                  <c:v>51</c:v>
                </c:pt>
                <c:pt idx="43">
                  <c:v>41</c:v>
                </c:pt>
                <c:pt idx="44">
                  <c:v>25</c:v>
                </c:pt>
                <c:pt idx="45">
                  <c:v>28</c:v>
                </c:pt>
                <c:pt idx="46">
                  <c:v>15</c:v>
                </c:pt>
                <c:pt idx="47">
                  <c:v>28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solidFill>
              <a:srgbClr val="028B46"/>
            </a:solidFill>
            <a:ln w="28575" cap="rnd">
              <a:noFill/>
              <a:round/>
            </a:ln>
            <a:effectLst/>
          </c:spPr>
          <c:invertIfNegative val="0"/>
          <c:cat>
            <c:strRef>
              <c:f>Sheet1!$A$2:$A$49</c:f>
              <c:strCache>
                <c:ptCount val="48"/>
                <c:pt idx="0">
                  <c:v>CCTV-7国防军事</c:v>
                </c:pt>
                <c:pt idx="1">
                  <c:v>CCTV-2财经</c:v>
                </c:pt>
                <c:pt idx="2">
                  <c:v>CCTV-1综合</c:v>
                </c:pt>
                <c:pt idx="3">
                  <c:v>CCTV-4中文国际</c:v>
                </c:pt>
                <c:pt idx="4">
                  <c:v>湖南卫视</c:v>
                </c:pt>
                <c:pt idx="5">
                  <c:v>浙江卫视</c:v>
                </c:pt>
                <c:pt idx="6">
                  <c:v>CCTV-13新闻</c:v>
                </c:pt>
                <c:pt idx="7">
                  <c:v>北京卫视</c:v>
                </c:pt>
                <c:pt idx="8">
                  <c:v>CCTV-3综艺</c:v>
                </c:pt>
                <c:pt idx="9">
                  <c:v>江苏卫视</c:v>
                </c:pt>
                <c:pt idx="10">
                  <c:v>东方卫视</c:v>
                </c:pt>
                <c:pt idx="11">
                  <c:v>CCTV-8电视剧</c:v>
                </c:pt>
                <c:pt idx="12">
                  <c:v>CCTV-5体育</c:v>
                </c:pt>
                <c:pt idx="13">
                  <c:v>CCTV-9纪录</c:v>
                </c:pt>
                <c:pt idx="14">
                  <c:v>CCTV-6电影</c:v>
                </c:pt>
                <c:pt idx="15">
                  <c:v>山东卫视</c:v>
                </c:pt>
                <c:pt idx="16">
                  <c:v>安徽卫视</c:v>
                </c:pt>
                <c:pt idx="17">
                  <c:v>深圳卫视</c:v>
                </c:pt>
                <c:pt idx="18">
                  <c:v>CCTV-10科学教育</c:v>
                </c:pt>
                <c:pt idx="19">
                  <c:v>CCTV-15音乐</c:v>
                </c:pt>
                <c:pt idx="20">
                  <c:v>青海卫视</c:v>
                </c:pt>
                <c:pt idx="21">
                  <c:v>湖北卫视</c:v>
                </c:pt>
                <c:pt idx="22">
                  <c:v>广东卫视</c:v>
                </c:pt>
                <c:pt idx="23">
                  <c:v>东南卫视</c:v>
                </c:pt>
                <c:pt idx="24">
                  <c:v>河南卫视</c:v>
                </c:pt>
                <c:pt idx="25">
                  <c:v>河北卫视</c:v>
                </c:pt>
                <c:pt idx="26">
                  <c:v>重庆卫视</c:v>
                </c:pt>
                <c:pt idx="27">
                  <c:v>甘肃卫视</c:v>
                </c:pt>
                <c:pt idx="28">
                  <c:v>天津卫视</c:v>
                </c:pt>
                <c:pt idx="29">
                  <c:v>广西卫视</c:v>
                </c:pt>
                <c:pt idx="30">
                  <c:v>CCTV-12社会与法</c:v>
                </c:pt>
                <c:pt idx="31">
                  <c:v>云南卫视</c:v>
                </c:pt>
                <c:pt idx="32">
                  <c:v>江西卫视</c:v>
                </c:pt>
                <c:pt idx="33">
                  <c:v>黑龙江卫视</c:v>
                </c:pt>
                <c:pt idx="34">
                  <c:v>CETV-1</c:v>
                </c:pt>
                <c:pt idx="35">
                  <c:v>陕西卫视</c:v>
                </c:pt>
                <c:pt idx="36">
                  <c:v>宁夏卫视</c:v>
                </c:pt>
                <c:pt idx="37">
                  <c:v>辽宁卫视</c:v>
                </c:pt>
                <c:pt idx="38">
                  <c:v>吉林卫视</c:v>
                </c:pt>
                <c:pt idx="39">
                  <c:v>贵州卫视</c:v>
                </c:pt>
                <c:pt idx="40">
                  <c:v>四川卫视</c:v>
                </c:pt>
                <c:pt idx="41">
                  <c:v>新疆卫视</c:v>
                </c:pt>
                <c:pt idx="42">
                  <c:v>CCTV-14少儿</c:v>
                </c:pt>
                <c:pt idx="43">
                  <c:v>内蒙古卫视</c:v>
                </c:pt>
                <c:pt idx="44">
                  <c:v>海南卫视</c:v>
                </c:pt>
                <c:pt idx="45">
                  <c:v>CCTV-11戏曲</c:v>
                </c:pt>
                <c:pt idx="46">
                  <c:v>西藏卫视</c:v>
                </c:pt>
                <c:pt idx="47">
                  <c:v>山西卫视</c:v>
                </c:pt>
              </c:strCache>
            </c:strRef>
          </c:cat>
          <c:val>
            <c:numRef>
              <c:f>Sheet1!$C$2:$C$49</c:f>
              <c:numCache>
                <c:formatCode>General</c:formatCode>
                <c:ptCount val="48"/>
                <c:pt idx="0">
                  <c:v>317</c:v>
                </c:pt>
                <c:pt idx="1">
                  <c:v>210</c:v>
                </c:pt>
                <c:pt idx="2">
                  <c:v>180</c:v>
                </c:pt>
                <c:pt idx="3">
                  <c:v>168</c:v>
                </c:pt>
                <c:pt idx="4">
                  <c:v>164</c:v>
                </c:pt>
                <c:pt idx="5">
                  <c:v>157</c:v>
                </c:pt>
                <c:pt idx="6">
                  <c:v>152</c:v>
                </c:pt>
                <c:pt idx="7">
                  <c:v>132</c:v>
                </c:pt>
                <c:pt idx="8">
                  <c:v>124</c:v>
                </c:pt>
                <c:pt idx="9">
                  <c:v>121</c:v>
                </c:pt>
                <c:pt idx="10">
                  <c:v>120</c:v>
                </c:pt>
                <c:pt idx="11">
                  <c:v>117</c:v>
                </c:pt>
                <c:pt idx="12">
                  <c:v>90</c:v>
                </c:pt>
                <c:pt idx="13">
                  <c:v>89</c:v>
                </c:pt>
                <c:pt idx="14">
                  <c:v>89</c:v>
                </c:pt>
                <c:pt idx="15">
                  <c:v>86</c:v>
                </c:pt>
                <c:pt idx="16">
                  <c:v>86</c:v>
                </c:pt>
                <c:pt idx="17">
                  <c:v>78</c:v>
                </c:pt>
                <c:pt idx="18">
                  <c:v>68</c:v>
                </c:pt>
                <c:pt idx="19">
                  <c:v>67</c:v>
                </c:pt>
                <c:pt idx="20">
                  <c:v>66</c:v>
                </c:pt>
                <c:pt idx="21">
                  <c:v>65</c:v>
                </c:pt>
                <c:pt idx="22">
                  <c:v>65</c:v>
                </c:pt>
                <c:pt idx="23">
                  <c:v>64</c:v>
                </c:pt>
                <c:pt idx="24">
                  <c:v>64</c:v>
                </c:pt>
                <c:pt idx="25">
                  <c:v>60</c:v>
                </c:pt>
                <c:pt idx="26">
                  <c:v>58</c:v>
                </c:pt>
                <c:pt idx="27">
                  <c:v>57</c:v>
                </c:pt>
                <c:pt idx="28">
                  <c:v>54</c:v>
                </c:pt>
                <c:pt idx="29">
                  <c:v>52</c:v>
                </c:pt>
                <c:pt idx="30">
                  <c:v>52</c:v>
                </c:pt>
                <c:pt idx="31">
                  <c:v>49</c:v>
                </c:pt>
                <c:pt idx="32">
                  <c:v>47</c:v>
                </c:pt>
                <c:pt idx="33">
                  <c:v>47</c:v>
                </c:pt>
                <c:pt idx="34">
                  <c:v>42</c:v>
                </c:pt>
                <c:pt idx="35">
                  <c:v>40</c:v>
                </c:pt>
                <c:pt idx="36">
                  <c:v>37</c:v>
                </c:pt>
                <c:pt idx="37">
                  <c:v>37</c:v>
                </c:pt>
                <c:pt idx="38">
                  <c:v>36</c:v>
                </c:pt>
                <c:pt idx="39">
                  <c:v>36</c:v>
                </c:pt>
                <c:pt idx="40">
                  <c:v>34</c:v>
                </c:pt>
                <c:pt idx="41">
                  <c:v>33</c:v>
                </c:pt>
                <c:pt idx="42">
                  <c:v>32</c:v>
                </c:pt>
                <c:pt idx="43">
                  <c:v>31</c:v>
                </c:pt>
                <c:pt idx="44">
                  <c:v>29</c:v>
                </c:pt>
                <c:pt idx="45">
                  <c:v>24</c:v>
                </c:pt>
                <c:pt idx="46">
                  <c:v>24</c:v>
                </c:pt>
                <c:pt idx="47">
                  <c:v>23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64"/>
        <c:overlap val="-28"/>
        <c:axId val="157148878"/>
        <c:axId val="237851691"/>
      </c:barChart>
      <c:catAx>
        <c:axId val="157148878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37851691"/>
        <c:crosses val="autoZero"/>
        <c:auto val="0"/>
        <c:lblAlgn val="ctr"/>
        <c:lblOffset/>
        <c:noMultiLvlLbl val="0"/>
      </c:catAx>
      <c:valAx>
        <c:axId val="237851691"/>
        <c:scaling>
          <c:orientation/>
        </c:scaling>
        <c:delete val="0"/>
        <c:axPos val="l"/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5714887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35928642749786377"/>
          <c:y val="0.087461613118648529"/>
          <c:w val="0.27998220920562744"/>
          <c:h val="0.05100814625620842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9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各频道</a:t>
            </a:r>
            <a:r>
              <a:rPr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全天时段</a:t>
            </a:r>
            <a:r>
              <a:rPr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</a:t>
            </a:r>
            <a:r>
              <a:rPr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投放时长（万秒）</a:t>
            </a:r>
            <a:endParaRPr altLang="en-US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26042014360427856"/>
          <c:y val="0.16664440929889679"/>
          <c:w val="0.97223520278930664"/>
          <c:h val="0.62844169139862061"/>
        </c:manualLayout>
      </c:layout>
      <c:lineChart>
        <c:grouping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ln w="28575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cat>
            <c:strRef>
              <c:f>Sheet1!$A$2:$A$49</c:f>
              <c:strCache>
                <c:ptCount val="48"/>
                <c:pt idx="0">
                  <c:v>CCTV-14少儿</c:v>
                </c:pt>
                <c:pt idx="1">
                  <c:v>CCTV-9纪录</c:v>
                </c:pt>
                <c:pt idx="2">
                  <c:v>河北卫视</c:v>
                </c:pt>
                <c:pt idx="3">
                  <c:v>安徽卫视</c:v>
                </c:pt>
                <c:pt idx="4">
                  <c:v>山东卫视</c:v>
                </c:pt>
                <c:pt idx="5">
                  <c:v>CCTV-15音乐</c:v>
                </c:pt>
                <c:pt idx="6">
                  <c:v>CCTV-8电视剧</c:v>
                </c:pt>
                <c:pt idx="7">
                  <c:v>天津卫视</c:v>
                </c:pt>
                <c:pt idx="8">
                  <c:v>CCTV-5体育</c:v>
                </c:pt>
                <c:pt idx="9">
                  <c:v>CCTV-12社会与法</c:v>
                </c:pt>
                <c:pt idx="10">
                  <c:v>CCTV-7国防军事</c:v>
                </c:pt>
                <c:pt idx="11">
                  <c:v>江苏卫视</c:v>
                </c:pt>
                <c:pt idx="12">
                  <c:v>CCTV-10科学教育</c:v>
                </c:pt>
                <c:pt idx="13">
                  <c:v>重庆卫视</c:v>
                </c:pt>
                <c:pt idx="14">
                  <c:v>CCTV-1综合</c:v>
                </c:pt>
                <c:pt idx="15">
                  <c:v>CCTV-6电影</c:v>
                </c:pt>
                <c:pt idx="16">
                  <c:v>河南卫视</c:v>
                </c:pt>
                <c:pt idx="17">
                  <c:v>辽宁卫视</c:v>
                </c:pt>
                <c:pt idx="18">
                  <c:v>CCTV-13新闻</c:v>
                </c:pt>
                <c:pt idx="19">
                  <c:v>CCTV-4中文国际</c:v>
                </c:pt>
                <c:pt idx="20">
                  <c:v>CCTV-11戏曲</c:v>
                </c:pt>
                <c:pt idx="21">
                  <c:v>云南卫视</c:v>
                </c:pt>
                <c:pt idx="22">
                  <c:v>黑龙江卫视</c:v>
                </c:pt>
                <c:pt idx="23">
                  <c:v>CCTV-2财经</c:v>
                </c:pt>
                <c:pt idx="24">
                  <c:v>湖北卫视</c:v>
                </c:pt>
                <c:pt idx="25">
                  <c:v>陕西卫视</c:v>
                </c:pt>
                <c:pt idx="26">
                  <c:v>深圳卫视</c:v>
                </c:pt>
                <c:pt idx="27">
                  <c:v>CCTV-3综艺</c:v>
                </c:pt>
                <c:pt idx="28">
                  <c:v>四川卫视</c:v>
                </c:pt>
                <c:pt idx="29">
                  <c:v>山西卫视</c:v>
                </c:pt>
                <c:pt idx="30">
                  <c:v>广东卫视</c:v>
                </c:pt>
                <c:pt idx="31">
                  <c:v>贵州卫视</c:v>
                </c:pt>
                <c:pt idx="32">
                  <c:v>东方卫视</c:v>
                </c:pt>
                <c:pt idx="33">
                  <c:v>湖南卫视</c:v>
                </c:pt>
                <c:pt idx="34">
                  <c:v>浙江卫视</c:v>
                </c:pt>
                <c:pt idx="35">
                  <c:v>广西卫视</c:v>
                </c:pt>
                <c:pt idx="36">
                  <c:v>北京卫视</c:v>
                </c:pt>
                <c:pt idx="37">
                  <c:v>宁夏卫视</c:v>
                </c:pt>
                <c:pt idx="38">
                  <c:v>内蒙古卫视</c:v>
                </c:pt>
                <c:pt idx="39">
                  <c:v>东南卫视</c:v>
                </c:pt>
                <c:pt idx="40">
                  <c:v>江西卫视</c:v>
                </c:pt>
                <c:pt idx="41">
                  <c:v>吉林卫视</c:v>
                </c:pt>
                <c:pt idx="42">
                  <c:v>西藏卫视</c:v>
                </c:pt>
                <c:pt idx="43">
                  <c:v>甘肃卫视</c:v>
                </c:pt>
                <c:pt idx="44">
                  <c:v>新疆卫视</c:v>
                </c:pt>
                <c:pt idx="45">
                  <c:v>青海卫视</c:v>
                </c:pt>
                <c:pt idx="46">
                  <c:v>海南卫视</c:v>
                </c:pt>
                <c:pt idx="47">
                  <c:v>CETV-1</c:v>
                </c:pt>
              </c:strCache>
            </c:strRef>
          </c:cat>
          <c:val>
            <c:numRef>
              <c:f>Sheet1!$B$2:$B$49</c:f>
              <c:numCache>
                <c:formatCode>General</c:formatCode>
                <c:ptCount val="48"/>
                <c:pt idx="0">
                  <c:v>2543015.226</c:v>
                </c:pt>
                <c:pt idx="1">
                  <c:v>2798358.982</c:v>
                </c:pt>
                <c:pt idx="2">
                  <c:v>3096858.727</c:v>
                </c:pt>
                <c:pt idx="3">
                  <c:v>2410070.895</c:v>
                </c:pt>
                <c:pt idx="4">
                  <c:v>2468211.272</c:v>
                </c:pt>
                <c:pt idx="5">
                  <c:v>361073.487</c:v>
                </c:pt>
                <c:pt idx="6">
                  <c:v>2468944.305</c:v>
                </c:pt>
                <c:pt idx="7">
                  <c:v>1830825.185</c:v>
                </c:pt>
                <c:pt idx="8">
                  <c:v>1663724.766</c:v>
                </c:pt>
                <c:pt idx="9">
                  <c:v>1037908.157</c:v>
                </c:pt>
                <c:pt idx="10">
                  <c:v>2009930.966</c:v>
                </c:pt>
                <c:pt idx="11">
                  <c:v>2338173.564</c:v>
                </c:pt>
                <c:pt idx="12">
                  <c:v>1815345.139</c:v>
                </c:pt>
                <c:pt idx="13">
                  <c:v>1286759.504</c:v>
                </c:pt>
                <c:pt idx="14">
                  <c:v>1947836.286</c:v>
                </c:pt>
                <c:pt idx="15">
                  <c:v>1532098.623</c:v>
                </c:pt>
                <c:pt idx="16">
                  <c:v>1714743.367</c:v>
                </c:pt>
                <c:pt idx="17">
                  <c:v>1667598.226</c:v>
                </c:pt>
                <c:pt idx="18">
                  <c:v>1520759.597</c:v>
                </c:pt>
                <c:pt idx="19">
                  <c:v>1287564.627</c:v>
                </c:pt>
                <c:pt idx="20">
                  <c:v>1499595.677</c:v>
                </c:pt>
                <c:pt idx="21">
                  <c:v>1418686.909</c:v>
                </c:pt>
                <c:pt idx="22">
                  <c:v>1076623.134</c:v>
                </c:pt>
                <c:pt idx="23">
                  <c:v>1113939.894</c:v>
                </c:pt>
                <c:pt idx="24">
                  <c:v>1514147.372</c:v>
                </c:pt>
                <c:pt idx="25">
                  <c:v>622613.077</c:v>
                </c:pt>
                <c:pt idx="26">
                  <c:v>982668.939</c:v>
                </c:pt>
                <c:pt idx="27">
                  <c:v>1333882.699</c:v>
                </c:pt>
                <c:pt idx="28">
                  <c:v>1299828.335</c:v>
                </c:pt>
                <c:pt idx="29">
                  <c:v>408714.54</c:v>
                </c:pt>
                <c:pt idx="30">
                  <c:v>815177.889</c:v>
                </c:pt>
                <c:pt idx="31">
                  <c:v>931632.316</c:v>
                </c:pt>
                <c:pt idx="32">
                  <c:v>995367.519</c:v>
                </c:pt>
                <c:pt idx="33">
                  <c:v>1097416.154</c:v>
                </c:pt>
                <c:pt idx="34">
                  <c:v>1084272.134</c:v>
                </c:pt>
                <c:pt idx="35">
                  <c:v>560809.156</c:v>
                </c:pt>
                <c:pt idx="36">
                  <c:v>1032936.872</c:v>
                </c:pt>
                <c:pt idx="37">
                  <c:v>684888.918</c:v>
                </c:pt>
                <c:pt idx="38">
                  <c:v>759669.929</c:v>
                </c:pt>
                <c:pt idx="39">
                  <c:v>889634.771</c:v>
                </c:pt>
                <c:pt idx="40">
                  <c:v>556022.935</c:v>
                </c:pt>
                <c:pt idx="41">
                  <c:v>624234.554</c:v>
                </c:pt>
                <c:pt idx="42">
                  <c:v>110832.224</c:v>
                </c:pt>
                <c:pt idx="43">
                  <c:v>350143.02</c:v>
                </c:pt>
                <c:pt idx="44">
                  <c:v>37435.849</c:v>
                </c:pt>
                <c:pt idx="45">
                  <c:v>178215.141</c:v>
                </c:pt>
                <c:pt idx="46">
                  <c:v>260785.95</c:v>
                </c:pt>
                <c:pt idx="47">
                  <c:v>81205.812</c:v>
                </c:pt>
              </c:numCache>
            </c:numRef>
          </c:val>
          <c:smooth val="1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ln w="28575" cap="rnd">
              <a:solidFill>
                <a:srgbClr val="028B46"/>
              </a:solidFill>
              <a:round/>
            </a:ln>
            <a:effectLst/>
          </c:spPr>
          <c:marker>
            <c:symbol val="none"/>
          </c:marker>
          <c:cat>
            <c:strRef>
              <c:f>Sheet1!$A$2:$A$49</c:f>
              <c:strCache>
                <c:ptCount val="48"/>
                <c:pt idx="0">
                  <c:v>CCTV-14少儿</c:v>
                </c:pt>
                <c:pt idx="1">
                  <c:v>CCTV-9纪录</c:v>
                </c:pt>
                <c:pt idx="2">
                  <c:v>河北卫视</c:v>
                </c:pt>
                <c:pt idx="3">
                  <c:v>安徽卫视</c:v>
                </c:pt>
                <c:pt idx="4">
                  <c:v>山东卫视</c:v>
                </c:pt>
                <c:pt idx="5">
                  <c:v>CCTV-15音乐</c:v>
                </c:pt>
                <c:pt idx="6">
                  <c:v>CCTV-8电视剧</c:v>
                </c:pt>
                <c:pt idx="7">
                  <c:v>天津卫视</c:v>
                </c:pt>
                <c:pt idx="8">
                  <c:v>CCTV-5体育</c:v>
                </c:pt>
                <c:pt idx="9">
                  <c:v>CCTV-12社会与法</c:v>
                </c:pt>
                <c:pt idx="10">
                  <c:v>CCTV-7国防军事</c:v>
                </c:pt>
                <c:pt idx="11">
                  <c:v>江苏卫视</c:v>
                </c:pt>
                <c:pt idx="12">
                  <c:v>CCTV-10科学教育</c:v>
                </c:pt>
                <c:pt idx="13">
                  <c:v>重庆卫视</c:v>
                </c:pt>
                <c:pt idx="14">
                  <c:v>CCTV-1综合</c:v>
                </c:pt>
                <c:pt idx="15">
                  <c:v>CCTV-6电影</c:v>
                </c:pt>
                <c:pt idx="16">
                  <c:v>河南卫视</c:v>
                </c:pt>
                <c:pt idx="17">
                  <c:v>辽宁卫视</c:v>
                </c:pt>
                <c:pt idx="18">
                  <c:v>CCTV-13新闻</c:v>
                </c:pt>
                <c:pt idx="19">
                  <c:v>CCTV-4中文国际</c:v>
                </c:pt>
                <c:pt idx="20">
                  <c:v>CCTV-11戏曲</c:v>
                </c:pt>
                <c:pt idx="21">
                  <c:v>云南卫视</c:v>
                </c:pt>
                <c:pt idx="22">
                  <c:v>黑龙江卫视</c:v>
                </c:pt>
                <c:pt idx="23">
                  <c:v>CCTV-2财经</c:v>
                </c:pt>
                <c:pt idx="24">
                  <c:v>湖北卫视</c:v>
                </c:pt>
                <c:pt idx="25">
                  <c:v>陕西卫视</c:v>
                </c:pt>
                <c:pt idx="26">
                  <c:v>深圳卫视</c:v>
                </c:pt>
                <c:pt idx="27">
                  <c:v>CCTV-3综艺</c:v>
                </c:pt>
                <c:pt idx="28">
                  <c:v>四川卫视</c:v>
                </c:pt>
                <c:pt idx="29">
                  <c:v>山西卫视</c:v>
                </c:pt>
                <c:pt idx="30">
                  <c:v>广东卫视</c:v>
                </c:pt>
                <c:pt idx="31">
                  <c:v>贵州卫视</c:v>
                </c:pt>
                <c:pt idx="32">
                  <c:v>东方卫视</c:v>
                </c:pt>
                <c:pt idx="33">
                  <c:v>湖南卫视</c:v>
                </c:pt>
                <c:pt idx="34">
                  <c:v>浙江卫视</c:v>
                </c:pt>
                <c:pt idx="35">
                  <c:v>广西卫视</c:v>
                </c:pt>
                <c:pt idx="36">
                  <c:v>北京卫视</c:v>
                </c:pt>
                <c:pt idx="37">
                  <c:v>宁夏卫视</c:v>
                </c:pt>
                <c:pt idx="38">
                  <c:v>内蒙古卫视</c:v>
                </c:pt>
                <c:pt idx="39">
                  <c:v>东南卫视</c:v>
                </c:pt>
                <c:pt idx="40">
                  <c:v>江西卫视</c:v>
                </c:pt>
                <c:pt idx="41">
                  <c:v>吉林卫视</c:v>
                </c:pt>
                <c:pt idx="42">
                  <c:v>西藏卫视</c:v>
                </c:pt>
                <c:pt idx="43">
                  <c:v>甘肃卫视</c:v>
                </c:pt>
                <c:pt idx="44">
                  <c:v>新疆卫视</c:v>
                </c:pt>
                <c:pt idx="45">
                  <c:v>青海卫视</c:v>
                </c:pt>
                <c:pt idx="46">
                  <c:v>海南卫视</c:v>
                </c:pt>
                <c:pt idx="47">
                  <c:v>CETV-1</c:v>
                </c:pt>
              </c:strCache>
            </c:strRef>
          </c:cat>
          <c:val>
            <c:numRef>
              <c:f>Sheet1!$C$2:$C$49</c:f>
              <c:numCache>
                <c:formatCode>General</c:formatCode>
                <c:ptCount val="48"/>
                <c:pt idx="0">
                  <c:v>2894475.547</c:v>
                </c:pt>
                <c:pt idx="1">
                  <c:v>2877550.748</c:v>
                </c:pt>
                <c:pt idx="2">
                  <c:v>2828602.599</c:v>
                </c:pt>
                <c:pt idx="3">
                  <c:v>2719648.524</c:v>
                </c:pt>
                <c:pt idx="4">
                  <c:v>2718951.371</c:v>
                </c:pt>
                <c:pt idx="5">
                  <c:v>2358464.738</c:v>
                </c:pt>
                <c:pt idx="6">
                  <c:v>2207965.476</c:v>
                </c:pt>
                <c:pt idx="7">
                  <c:v>2082632.6</c:v>
                </c:pt>
                <c:pt idx="8">
                  <c:v>2040066.296</c:v>
                </c:pt>
                <c:pt idx="9">
                  <c:v>2017050.709</c:v>
                </c:pt>
                <c:pt idx="10">
                  <c:v>2003485.631</c:v>
                </c:pt>
                <c:pt idx="11">
                  <c:v>1951294.706</c:v>
                </c:pt>
                <c:pt idx="12">
                  <c:v>1772148.463</c:v>
                </c:pt>
                <c:pt idx="13">
                  <c:v>1743850.323</c:v>
                </c:pt>
                <c:pt idx="14">
                  <c:v>1688412.418</c:v>
                </c:pt>
                <c:pt idx="15">
                  <c:v>1686885.64</c:v>
                </c:pt>
                <c:pt idx="16">
                  <c:v>1648936.693</c:v>
                </c:pt>
                <c:pt idx="17">
                  <c:v>1643694.802</c:v>
                </c:pt>
                <c:pt idx="18">
                  <c:v>1507006.784</c:v>
                </c:pt>
                <c:pt idx="19">
                  <c:v>1470457.795</c:v>
                </c:pt>
                <c:pt idx="20">
                  <c:v>1447118.227</c:v>
                </c:pt>
                <c:pt idx="21">
                  <c:v>1402975.47</c:v>
                </c:pt>
                <c:pt idx="22">
                  <c:v>1103810.708</c:v>
                </c:pt>
                <c:pt idx="23">
                  <c:v>1060197.093</c:v>
                </c:pt>
                <c:pt idx="24">
                  <c:v>1043236.91</c:v>
                </c:pt>
                <c:pt idx="25">
                  <c:v>1034626.054</c:v>
                </c:pt>
                <c:pt idx="26">
                  <c:v>1030275.871</c:v>
                </c:pt>
                <c:pt idx="27">
                  <c:v>1028290.09</c:v>
                </c:pt>
                <c:pt idx="28">
                  <c:v>986419.683</c:v>
                </c:pt>
                <c:pt idx="29">
                  <c:v>982012.111</c:v>
                </c:pt>
                <c:pt idx="30">
                  <c:v>969375.228</c:v>
                </c:pt>
                <c:pt idx="31">
                  <c:v>905500.028</c:v>
                </c:pt>
                <c:pt idx="32">
                  <c:v>883777.973</c:v>
                </c:pt>
                <c:pt idx="33">
                  <c:v>826380.941</c:v>
                </c:pt>
                <c:pt idx="34">
                  <c:v>787716.859</c:v>
                </c:pt>
                <c:pt idx="35">
                  <c:v>753712.057</c:v>
                </c:pt>
                <c:pt idx="36">
                  <c:v>708391.061</c:v>
                </c:pt>
                <c:pt idx="37">
                  <c:v>685144.945</c:v>
                </c:pt>
                <c:pt idx="38">
                  <c:v>675969.603</c:v>
                </c:pt>
                <c:pt idx="39">
                  <c:v>638178.854</c:v>
                </c:pt>
                <c:pt idx="40">
                  <c:v>633788.225</c:v>
                </c:pt>
                <c:pt idx="41">
                  <c:v>440865.877</c:v>
                </c:pt>
                <c:pt idx="42">
                  <c:v>305296.661</c:v>
                </c:pt>
                <c:pt idx="43">
                  <c:v>290670.696</c:v>
                </c:pt>
                <c:pt idx="44">
                  <c:v>240145.51</c:v>
                </c:pt>
                <c:pt idx="45">
                  <c:v>152515.834</c:v>
                </c:pt>
                <c:pt idx="46">
                  <c:v>88936.483</c:v>
                </c:pt>
                <c:pt idx="47">
                  <c:v>48147.355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57148878"/>
        <c:axId val="237851691"/>
      </c:lineChart>
      <c:catAx>
        <c:axId val="157148878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37851691"/>
        <c:crosses val="autoZero"/>
        <c:auto val="0"/>
        <c:lblAlgn val="ctr"/>
        <c:lblOffset/>
        <c:noMultiLvlLbl val="0"/>
      </c:catAx>
      <c:valAx>
        <c:axId val="237851691"/>
        <c:scaling>
          <c:orientation/>
        </c:scaling>
        <c:delete val="0"/>
        <c:axPos val="l"/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57148878"/>
        <c:crosses val="autoZero"/>
        <c:crossBetween val="between"/>
        <c:dispUnits>
          <c:builtInUnit val="tenThousands"/>
        </c:dispUnits>
      </c:valAx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0.34756028652191162"/>
          <c:y val="0.087461613118648529"/>
          <c:w val="0.30260086059570312"/>
          <c:h val="0.055014021694660187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9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各频道</a:t>
            </a:r>
            <a:r>
              <a:rPr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晚黄时段</a:t>
            </a:r>
            <a:r>
              <a:rPr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</a:t>
            </a:r>
            <a:r>
              <a:rPr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投放时长（万秒）</a:t>
            </a:r>
            <a:endParaRPr altLang="en-US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2315216138958931"/>
          <c:y val="0.18467085063457489"/>
          <c:w val="0.97473603487014771"/>
          <c:h val="0.61041527986526489"/>
        </c:manualLayout>
      </c:layout>
      <c:lineChart>
        <c:grouping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</c:v>
                </c:pt>
              </c:strCache>
            </c:strRef>
          </c:tx>
          <c:spPr>
            <a:ln w="28575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cat>
            <c:strRef>
              <c:f>Sheet1!$A$2:$A$49</c:f>
              <c:strCache>
                <c:ptCount val="48"/>
                <c:pt idx="0">
                  <c:v>河北卫视</c:v>
                </c:pt>
                <c:pt idx="1">
                  <c:v>天津卫视</c:v>
                </c:pt>
                <c:pt idx="2">
                  <c:v>CCTV-7国防军事</c:v>
                </c:pt>
                <c:pt idx="3">
                  <c:v>重庆卫视</c:v>
                </c:pt>
                <c:pt idx="4">
                  <c:v>CCTV-9纪录</c:v>
                </c:pt>
                <c:pt idx="5">
                  <c:v>CCTV-1综合</c:v>
                </c:pt>
                <c:pt idx="6">
                  <c:v>CCTV-14少儿</c:v>
                </c:pt>
                <c:pt idx="7">
                  <c:v>CCTV-8电视剧</c:v>
                </c:pt>
                <c:pt idx="8">
                  <c:v>CCTV-10科学教育</c:v>
                </c:pt>
                <c:pt idx="9">
                  <c:v>广东卫视</c:v>
                </c:pt>
                <c:pt idx="10">
                  <c:v>安徽卫视</c:v>
                </c:pt>
                <c:pt idx="11">
                  <c:v>山东卫视</c:v>
                </c:pt>
                <c:pt idx="12">
                  <c:v>CCTV-15音乐</c:v>
                </c:pt>
                <c:pt idx="13">
                  <c:v>宁夏卫视</c:v>
                </c:pt>
                <c:pt idx="14">
                  <c:v>CCTV-13新闻</c:v>
                </c:pt>
                <c:pt idx="15">
                  <c:v>辽宁卫视</c:v>
                </c:pt>
                <c:pt idx="16">
                  <c:v>黑龙江卫视</c:v>
                </c:pt>
                <c:pt idx="17">
                  <c:v>河南卫视</c:v>
                </c:pt>
                <c:pt idx="18">
                  <c:v>湖北卫视</c:v>
                </c:pt>
                <c:pt idx="19">
                  <c:v>山西卫视</c:v>
                </c:pt>
                <c:pt idx="20">
                  <c:v>江苏卫视</c:v>
                </c:pt>
                <c:pt idx="21">
                  <c:v>陕西卫视</c:v>
                </c:pt>
                <c:pt idx="22">
                  <c:v>CCTV-12社会与法</c:v>
                </c:pt>
                <c:pt idx="23">
                  <c:v>CCTV-5体育</c:v>
                </c:pt>
                <c:pt idx="24">
                  <c:v>东南卫视</c:v>
                </c:pt>
                <c:pt idx="25">
                  <c:v>东方卫视</c:v>
                </c:pt>
                <c:pt idx="26">
                  <c:v>CCTV-2财经</c:v>
                </c:pt>
                <c:pt idx="27">
                  <c:v>贵州卫视</c:v>
                </c:pt>
                <c:pt idx="28">
                  <c:v>CCTV-4中文国际</c:v>
                </c:pt>
                <c:pt idx="29">
                  <c:v>云南卫视</c:v>
                </c:pt>
                <c:pt idx="30">
                  <c:v>深圳卫视</c:v>
                </c:pt>
                <c:pt idx="31">
                  <c:v>浙江卫视</c:v>
                </c:pt>
                <c:pt idx="32">
                  <c:v>CCTV-3综艺</c:v>
                </c:pt>
                <c:pt idx="33">
                  <c:v>江西卫视</c:v>
                </c:pt>
                <c:pt idx="34">
                  <c:v>广西卫视</c:v>
                </c:pt>
                <c:pt idx="35">
                  <c:v>北京卫视</c:v>
                </c:pt>
                <c:pt idx="36">
                  <c:v>湖南卫视</c:v>
                </c:pt>
                <c:pt idx="37">
                  <c:v>CCTV-6电影</c:v>
                </c:pt>
                <c:pt idx="38">
                  <c:v>CCTV-11戏曲</c:v>
                </c:pt>
                <c:pt idx="39">
                  <c:v>吉林卫视</c:v>
                </c:pt>
                <c:pt idx="40">
                  <c:v>四川卫视</c:v>
                </c:pt>
                <c:pt idx="41">
                  <c:v>西藏卫视</c:v>
                </c:pt>
                <c:pt idx="42">
                  <c:v>内蒙古卫视</c:v>
                </c:pt>
                <c:pt idx="43">
                  <c:v>甘肃卫视</c:v>
                </c:pt>
                <c:pt idx="44">
                  <c:v>青海卫视</c:v>
                </c:pt>
                <c:pt idx="45">
                  <c:v>海南卫视</c:v>
                </c:pt>
                <c:pt idx="46">
                  <c:v>CETV-1</c:v>
                </c:pt>
                <c:pt idx="47">
                  <c:v>新疆卫视</c:v>
                </c:pt>
              </c:strCache>
            </c:strRef>
          </c:cat>
          <c:val>
            <c:numRef>
              <c:f>Sheet1!$B$2:$B$49</c:f>
              <c:numCache>
                <c:formatCode>General</c:formatCode>
                <c:ptCount val="48"/>
                <c:pt idx="0">
                  <c:v>495750.027</c:v>
                </c:pt>
                <c:pt idx="1">
                  <c:v>527314.756</c:v>
                </c:pt>
                <c:pt idx="2">
                  <c:v>474290.618</c:v>
                </c:pt>
                <c:pt idx="3">
                  <c:v>387449.256</c:v>
                </c:pt>
                <c:pt idx="4">
                  <c:v>447115.164</c:v>
                </c:pt>
                <c:pt idx="5">
                  <c:v>487729.76</c:v>
                </c:pt>
                <c:pt idx="6">
                  <c:v>402190.24</c:v>
                </c:pt>
                <c:pt idx="7">
                  <c:v>394261.715</c:v>
                </c:pt>
                <c:pt idx="8">
                  <c:v>390578.984</c:v>
                </c:pt>
                <c:pt idx="9">
                  <c:v>399172.937</c:v>
                </c:pt>
                <c:pt idx="10">
                  <c:v>529156.89</c:v>
                </c:pt>
                <c:pt idx="11">
                  <c:v>393348.007</c:v>
                </c:pt>
                <c:pt idx="12">
                  <c:v>58687.327</c:v>
                </c:pt>
                <c:pt idx="13">
                  <c:v>339997.739</c:v>
                </c:pt>
                <c:pt idx="14">
                  <c:v>325253.819</c:v>
                </c:pt>
                <c:pt idx="15">
                  <c:v>338107.403</c:v>
                </c:pt>
                <c:pt idx="16">
                  <c:v>322306.959</c:v>
                </c:pt>
                <c:pt idx="17">
                  <c:v>235535.763</c:v>
                </c:pt>
                <c:pt idx="18">
                  <c:v>416618.018</c:v>
                </c:pt>
                <c:pt idx="19">
                  <c:v>97191.893</c:v>
                </c:pt>
                <c:pt idx="20">
                  <c:v>336474.322</c:v>
                </c:pt>
                <c:pt idx="21">
                  <c:v>116711.039</c:v>
                </c:pt>
                <c:pt idx="22">
                  <c:v>127967.545</c:v>
                </c:pt>
                <c:pt idx="23">
                  <c:v>227075.353</c:v>
                </c:pt>
                <c:pt idx="24">
                  <c:v>287107.804</c:v>
                </c:pt>
                <c:pt idx="25">
                  <c:v>256619.361</c:v>
                </c:pt>
                <c:pt idx="26">
                  <c:v>235299.475</c:v>
                </c:pt>
                <c:pt idx="27">
                  <c:v>426708.182</c:v>
                </c:pt>
                <c:pt idx="28">
                  <c:v>192212.33</c:v>
                </c:pt>
                <c:pt idx="29">
                  <c:v>213223.959</c:v>
                </c:pt>
                <c:pt idx="30">
                  <c:v>231075.133</c:v>
                </c:pt>
                <c:pt idx="31">
                  <c:v>223376.806</c:v>
                </c:pt>
                <c:pt idx="32">
                  <c:v>227466.293</c:v>
                </c:pt>
                <c:pt idx="33">
                  <c:v>140541.456</c:v>
                </c:pt>
                <c:pt idx="34">
                  <c:v>134950.444</c:v>
                </c:pt>
                <c:pt idx="35">
                  <c:v>198111.993</c:v>
                </c:pt>
                <c:pt idx="36">
                  <c:v>202977.728</c:v>
                </c:pt>
                <c:pt idx="37">
                  <c:v>139246.274</c:v>
                </c:pt>
                <c:pt idx="38">
                  <c:v>124707.138</c:v>
                </c:pt>
                <c:pt idx="39">
                  <c:v>223302.368</c:v>
                </c:pt>
                <c:pt idx="40">
                  <c:v>212915.861</c:v>
                </c:pt>
                <c:pt idx="41">
                  <c:v>51517.997</c:v>
                </c:pt>
                <c:pt idx="42">
                  <c:v>88616.819</c:v>
                </c:pt>
                <c:pt idx="43">
                  <c:v>66282.77</c:v>
                </c:pt>
                <c:pt idx="44">
                  <c:v>73937.133</c:v>
                </c:pt>
                <c:pt idx="45">
                  <c:v>90284.107</c:v>
                </c:pt>
                <c:pt idx="46">
                  <c:v>21410.01</c:v>
                </c:pt>
                <c:pt idx="47">
                  <c:v>12224.307</c:v>
                </c:pt>
              </c:numCache>
            </c:numRef>
          </c:val>
          <c:smooth val="1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</c:v>
                </c:pt>
              </c:strCache>
            </c:strRef>
          </c:tx>
          <c:spPr>
            <a:ln w="28575" cap="rnd">
              <a:solidFill>
                <a:srgbClr val="028B46"/>
              </a:solidFill>
              <a:round/>
            </a:ln>
            <a:effectLst/>
          </c:spPr>
          <c:marker>
            <c:symbol val="none"/>
          </c:marker>
          <c:cat>
            <c:strRef>
              <c:f>Sheet1!$A$2:$A$49</c:f>
              <c:strCache>
                <c:ptCount val="48"/>
                <c:pt idx="0">
                  <c:v>河北卫视</c:v>
                </c:pt>
                <c:pt idx="1">
                  <c:v>天津卫视</c:v>
                </c:pt>
                <c:pt idx="2">
                  <c:v>CCTV-7国防军事</c:v>
                </c:pt>
                <c:pt idx="3">
                  <c:v>重庆卫视</c:v>
                </c:pt>
                <c:pt idx="4">
                  <c:v>CCTV-9纪录</c:v>
                </c:pt>
                <c:pt idx="5">
                  <c:v>CCTV-1综合</c:v>
                </c:pt>
                <c:pt idx="6">
                  <c:v>CCTV-14少儿</c:v>
                </c:pt>
                <c:pt idx="7">
                  <c:v>CCTV-8电视剧</c:v>
                </c:pt>
                <c:pt idx="8">
                  <c:v>CCTV-10科学教育</c:v>
                </c:pt>
                <c:pt idx="9">
                  <c:v>广东卫视</c:v>
                </c:pt>
                <c:pt idx="10">
                  <c:v>安徽卫视</c:v>
                </c:pt>
                <c:pt idx="11">
                  <c:v>山东卫视</c:v>
                </c:pt>
                <c:pt idx="12">
                  <c:v>CCTV-15音乐</c:v>
                </c:pt>
                <c:pt idx="13">
                  <c:v>宁夏卫视</c:v>
                </c:pt>
                <c:pt idx="14">
                  <c:v>CCTV-13新闻</c:v>
                </c:pt>
                <c:pt idx="15">
                  <c:v>辽宁卫视</c:v>
                </c:pt>
                <c:pt idx="16">
                  <c:v>黑龙江卫视</c:v>
                </c:pt>
                <c:pt idx="17">
                  <c:v>河南卫视</c:v>
                </c:pt>
                <c:pt idx="18">
                  <c:v>湖北卫视</c:v>
                </c:pt>
                <c:pt idx="19">
                  <c:v>山西卫视</c:v>
                </c:pt>
                <c:pt idx="20">
                  <c:v>江苏卫视</c:v>
                </c:pt>
                <c:pt idx="21">
                  <c:v>陕西卫视</c:v>
                </c:pt>
                <c:pt idx="22">
                  <c:v>CCTV-12社会与法</c:v>
                </c:pt>
                <c:pt idx="23">
                  <c:v>CCTV-5体育</c:v>
                </c:pt>
                <c:pt idx="24">
                  <c:v>东南卫视</c:v>
                </c:pt>
                <c:pt idx="25">
                  <c:v>东方卫视</c:v>
                </c:pt>
                <c:pt idx="26">
                  <c:v>CCTV-2财经</c:v>
                </c:pt>
                <c:pt idx="27">
                  <c:v>贵州卫视</c:v>
                </c:pt>
                <c:pt idx="28">
                  <c:v>CCTV-4中文国际</c:v>
                </c:pt>
                <c:pt idx="29">
                  <c:v>云南卫视</c:v>
                </c:pt>
                <c:pt idx="30">
                  <c:v>深圳卫视</c:v>
                </c:pt>
                <c:pt idx="31">
                  <c:v>浙江卫视</c:v>
                </c:pt>
                <c:pt idx="32">
                  <c:v>CCTV-3综艺</c:v>
                </c:pt>
                <c:pt idx="33">
                  <c:v>江西卫视</c:v>
                </c:pt>
                <c:pt idx="34">
                  <c:v>广西卫视</c:v>
                </c:pt>
                <c:pt idx="35">
                  <c:v>北京卫视</c:v>
                </c:pt>
                <c:pt idx="36">
                  <c:v>湖南卫视</c:v>
                </c:pt>
                <c:pt idx="37">
                  <c:v>CCTV-6电影</c:v>
                </c:pt>
                <c:pt idx="38">
                  <c:v>CCTV-11戏曲</c:v>
                </c:pt>
                <c:pt idx="39">
                  <c:v>吉林卫视</c:v>
                </c:pt>
                <c:pt idx="40">
                  <c:v>四川卫视</c:v>
                </c:pt>
                <c:pt idx="41">
                  <c:v>西藏卫视</c:v>
                </c:pt>
                <c:pt idx="42">
                  <c:v>内蒙古卫视</c:v>
                </c:pt>
                <c:pt idx="43">
                  <c:v>甘肃卫视</c:v>
                </c:pt>
                <c:pt idx="44">
                  <c:v>青海卫视</c:v>
                </c:pt>
                <c:pt idx="45">
                  <c:v>海南卫视</c:v>
                </c:pt>
                <c:pt idx="46">
                  <c:v>CETV-1</c:v>
                </c:pt>
                <c:pt idx="47">
                  <c:v>新疆卫视</c:v>
                </c:pt>
              </c:strCache>
            </c:strRef>
          </c:cat>
          <c:val>
            <c:numRef>
              <c:f>Sheet1!$C$2:$C$49</c:f>
              <c:numCache>
                <c:formatCode>General</c:formatCode>
                <c:ptCount val="48"/>
                <c:pt idx="0">
                  <c:v>579506.559</c:v>
                </c:pt>
                <c:pt idx="1">
                  <c:v>567955.048</c:v>
                </c:pt>
                <c:pt idx="2">
                  <c:v>522833.127</c:v>
                </c:pt>
                <c:pt idx="3">
                  <c:v>475497.464</c:v>
                </c:pt>
                <c:pt idx="4">
                  <c:v>462387.902</c:v>
                </c:pt>
                <c:pt idx="5">
                  <c:v>459414.844</c:v>
                </c:pt>
                <c:pt idx="6">
                  <c:v>433531.669</c:v>
                </c:pt>
                <c:pt idx="7">
                  <c:v>418071.192</c:v>
                </c:pt>
                <c:pt idx="8">
                  <c:v>393700.396</c:v>
                </c:pt>
                <c:pt idx="9">
                  <c:v>384439.331</c:v>
                </c:pt>
                <c:pt idx="10">
                  <c:v>376475.527</c:v>
                </c:pt>
                <c:pt idx="11">
                  <c:v>365932.92</c:v>
                </c:pt>
                <c:pt idx="12">
                  <c:v>360107.313</c:v>
                </c:pt>
                <c:pt idx="13">
                  <c:v>328927.889</c:v>
                </c:pt>
                <c:pt idx="14">
                  <c:v>327339.717</c:v>
                </c:pt>
                <c:pt idx="15">
                  <c:v>296137.676</c:v>
                </c:pt>
                <c:pt idx="16">
                  <c:v>292804.437</c:v>
                </c:pt>
                <c:pt idx="17">
                  <c:v>289005.297</c:v>
                </c:pt>
                <c:pt idx="18">
                  <c:v>287161.135</c:v>
                </c:pt>
                <c:pt idx="19">
                  <c:v>281220.088</c:v>
                </c:pt>
                <c:pt idx="20">
                  <c:v>267460.119</c:v>
                </c:pt>
                <c:pt idx="21">
                  <c:v>260599.653</c:v>
                </c:pt>
                <c:pt idx="22">
                  <c:v>258162.679</c:v>
                </c:pt>
                <c:pt idx="23">
                  <c:v>255125.559</c:v>
                </c:pt>
                <c:pt idx="24">
                  <c:v>247425.242</c:v>
                </c:pt>
                <c:pt idx="25">
                  <c:v>232318.685</c:v>
                </c:pt>
                <c:pt idx="26">
                  <c:v>230495.343</c:v>
                </c:pt>
                <c:pt idx="27">
                  <c:v>229046.647</c:v>
                </c:pt>
                <c:pt idx="28">
                  <c:v>223132.32</c:v>
                </c:pt>
                <c:pt idx="29">
                  <c:v>215217.945</c:v>
                </c:pt>
                <c:pt idx="30">
                  <c:v>202783.885</c:v>
                </c:pt>
                <c:pt idx="31">
                  <c:v>188487.042</c:v>
                </c:pt>
                <c:pt idx="32">
                  <c:v>183800.792</c:v>
                </c:pt>
                <c:pt idx="33">
                  <c:v>180950.912</c:v>
                </c:pt>
                <c:pt idx="34">
                  <c:v>169469.252</c:v>
                </c:pt>
                <c:pt idx="35">
                  <c:v>147554.811</c:v>
                </c:pt>
                <c:pt idx="36">
                  <c:v>146861.273</c:v>
                </c:pt>
                <c:pt idx="37">
                  <c:v>139636.161</c:v>
                </c:pt>
                <c:pt idx="38">
                  <c:v>136849.152</c:v>
                </c:pt>
                <c:pt idx="39">
                  <c:v>119233.501</c:v>
                </c:pt>
                <c:pt idx="40">
                  <c:v>92207.014</c:v>
                </c:pt>
                <c:pt idx="41">
                  <c:v>92079.666</c:v>
                </c:pt>
                <c:pt idx="42">
                  <c:v>87802.537</c:v>
                </c:pt>
                <c:pt idx="43">
                  <c:v>61837.348</c:v>
                </c:pt>
                <c:pt idx="44">
                  <c:v>59766.511</c:v>
                </c:pt>
                <c:pt idx="45">
                  <c:v>35023.792</c:v>
                </c:pt>
                <c:pt idx="46">
                  <c:v>13343.605</c:v>
                </c:pt>
                <c:pt idx="47">
                  <c:v>11588.315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57148878"/>
        <c:axId val="237851691"/>
      </c:lineChart>
      <c:catAx>
        <c:axId val="157148878"/>
        <c:scaling>
          <c:orientation/>
        </c:scaling>
        <c:delete val="0"/>
        <c:axPos val="b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37851691"/>
        <c:crosses val="autoZero"/>
        <c:auto val="0"/>
        <c:lblAlgn val="ctr"/>
        <c:lblOffset/>
        <c:noMultiLvlLbl val="0"/>
      </c:catAx>
      <c:valAx>
        <c:axId val="237851691"/>
        <c:scaling>
          <c:orientation/>
        </c:scaling>
        <c:delete val="0"/>
        <c:axPos val="l"/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57148878"/>
        <c:crosses val="autoZero"/>
        <c:crossBetween val="between"/>
        <c:dispUnits>
          <c:builtInUnit val="tenThousands"/>
        </c:dispUnits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38357231020927429"/>
          <c:y val="0.087490782141685486"/>
          <c:w val="0.21962876617908478"/>
          <c:h val="0.055050380527973175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2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省级卫视频道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 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各时段投放同比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layout>
        <c:manualLayout>
          <c:xMode val="edge"/>
          <c:yMode val="edge"/>
          <c:x val="0.36650484800338745"/>
          <c:y val="0.01562296599149704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7198647856712341"/>
          <c:y val="0.26591590046882629"/>
          <c:w val="0.90007638931274414"/>
          <c:h val="0.67276394367218018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Sheet1!$A$2:$A$5</c:f>
              <c:strCache>
                <c:ptCount val="4"/>
                <c:pt idx="0">
                  <c:v>凌晨时段（0-6点）</c:v>
                </c:pt>
                <c:pt idx="1">
                  <c:v>上午时段（6-12点）</c:v>
                </c:pt>
                <c:pt idx="2">
                  <c:v>下午时段（12-18点）</c:v>
                </c:pt>
                <c:pt idx="3">
                  <c:v>晚间时段（18-24点）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561</c:v>
                </c:pt>
                <c:pt idx="1">
                  <c:v>1855</c:v>
                </c:pt>
                <c:pt idx="2">
                  <c:v>1656</c:v>
                </c:pt>
                <c:pt idx="3">
                  <c:v>1638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Sheet1!$A$2:$A$5</c:f>
              <c:strCache>
                <c:ptCount val="4"/>
                <c:pt idx="0">
                  <c:v>凌晨时段（0-6点）</c:v>
                </c:pt>
                <c:pt idx="1">
                  <c:v>上午时段（6-12点）</c:v>
                </c:pt>
                <c:pt idx="2">
                  <c:v>下午时段（12-18点）</c:v>
                </c:pt>
                <c:pt idx="3">
                  <c:v>晚间时段（18-24点）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472</c:v>
                </c:pt>
                <c:pt idx="1">
                  <c:v>2353</c:v>
                </c:pt>
                <c:pt idx="2">
                  <c:v>1455</c:v>
                </c:pt>
                <c:pt idx="3">
                  <c:v>1457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2022年-时长（秒）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Sheet1!$A$2:$A$5</c:f>
              <c:strCache>
                <c:ptCount val="4"/>
                <c:pt idx="0">
                  <c:v>凌晨时段（0-6点）</c:v>
                </c:pt>
                <c:pt idx="1">
                  <c:v>上午时段（6-12点）</c:v>
                </c:pt>
                <c:pt idx="2">
                  <c:v>下午时段（12-18点）</c:v>
                </c:pt>
                <c:pt idx="3">
                  <c:v>晚间时段（18-24点）</c:v>
                </c:pt>
              </c:strCache>
            </c:strRef>
          </c:cat>
          <c:val>
            <c:numRef>
              <c:f>Sheet1!$D$2:$D$5</c:f>
              <c:numCache>
                <c:formatCode>0_ </c:formatCode>
                <c:ptCount val="4"/>
                <c:pt idx="0">
                  <c:v>1032214.848</c:v>
                </c:pt>
                <c:pt idx="1">
                  <c:v>7741299.802</c:v>
                </c:pt>
                <c:pt idx="2">
                  <c:v>13038068.5</c:v>
                </c:pt>
                <c:pt idx="3">
                  <c:v>13294415.22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2023年-时长（秒）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Sheet1!$A$2:$A$5</c:f>
              <c:strCache>
                <c:ptCount val="4"/>
                <c:pt idx="0">
                  <c:v>凌晨时段（0-6点）</c:v>
                </c:pt>
                <c:pt idx="1">
                  <c:v>上午时段（6-12点）</c:v>
                </c:pt>
                <c:pt idx="2">
                  <c:v>下午时段（12-18点）</c:v>
                </c:pt>
                <c:pt idx="3">
                  <c:v>晚间时段（18-24点）</c:v>
                </c:pt>
              </c:strCache>
            </c:strRef>
          </c:cat>
          <c:val>
            <c:numRef>
              <c:f>Sheet1!$E$2:$E$5</c:f>
              <c:numCache>
                <c:formatCode>0_ </c:formatCode>
                <c:ptCount val="4"/>
                <c:pt idx="0">
                  <c:v>1120974.828</c:v>
                </c:pt>
                <c:pt idx="1">
                  <c:v>7920625.815</c:v>
                </c:pt>
                <c:pt idx="2">
                  <c:v>13510346.41</c:v>
                </c:pt>
                <c:pt idx="3">
                  <c:v>12355388.21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  <c:max val="16000000"/>
          <c:min val="0"/>
        </c:scaling>
        <c:delete val="0"/>
        <c:axPos val="r"/>
        <c:numFmt formatCode="0_ 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26997900009155273"/>
          <c:y val="0.093125000596046448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省级卫视频道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 </a:t>
            </a:r>
            <a:r>
              <a:rPr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广告时长饱和度同比</a:t>
            </a:r>
            <a:endParaRPr altLang="en-US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9060287177562714"/>
          <c:y val="0.16925507783889771"/>
          <c:w val="0.95930445194244385"/>
          <c:h val="0.75394445657730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2022年平均饱和度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cat>
            <c:numRef>
              <c:f>Sheet1!$A$2:$A$25</c:f>
              <c:numCache>
                <c:formatCode>General</c:formatCode>
                <c:ptCount val="24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</c:numCache>
            </c:numRef>
          </c:cat>
          <c:val>
            <c:numRef>
              <c:f>Sheet1!$B$2:$B$25</c:f>
              <c:numCache>
                <c:formatCode>0.0%</c:formatCode>
                <c:ptCount val="24"/>
                <c:pt idx="0">
                  <c:v>0.0411107792998478</c:v>
                </c:pt>
                <c:pt idx="1">
                  <c:v>0.0233160703589139</c:v>
                </c:pt>
                <c:pt idx="2">
                  <c:v>0.0151222985712181</c:v>
                </c:pt>
                <c:pt idx="3">
                  <c:v>0.0209552237442922</c:v>
                </c:pt>
                <c:pt idx="4">
                  <c:v>0.0157803287399435</c:v>
                </c:pt>
                <c:pt idx="5">
                  <c:v>0.0160125718755285</c:v>
                </c:pt>
                <c:pt idx="6">
                  <c:v>0.136672450955522</c:v>
                </c:pt>
                <c:pt idx="7">
                  <c:v>0.125227917855784</c:v>
                </c:pt>
                <c:pt idx="8">
                  <c:v>0.0959030697060502</c:v>
                </c:pt>
                <c:pt idx="9">
                  <c:v>0.157836743007991</c:v>
                </c:pt>
                <c:pt idx="10">
                  <c:v>0.211961814711758</c:v>
                </c:pt>
                <c:pt idx="11">
                  <c:v>0.142856232163242</c:v>
                </c:pt>
                <c:pt idx="12">
                  <c:v>0.191886198075216</c:v>
                </c:pt>
                <c:pt idx="13">
                  <c:v>0.181409995639904</c:v>
                </c:pt>
                <c:pt idx="14">
                  <c:v>0.255784382456916</c:v>
                </c:pt>
                <c:pt idx="15">
                  <c:v>0.243457256825533</c:v>
                </c:pt>
                <c:pt idx="16">
                  <c:v>0.253096049752664</c:v>
                </c:pt>
                <c:pt idx="17">
                  <c:v>0.246090432838661</c:v>
                </c:pt>
                <c:pt idx="18">
                  <c:v>0.345965650090373</c:v>
                </c:pt>
                <c:pt idx="19">
                  <c:v>0.127768983542618</c:v>
                </c:pt>
                <c:pt idx="20">
                  <c:v>0.294506855339929</c:v>
                </c:pt>
                <c:pt idx="21">
                  <c:v>0.219485622304668</c:v>
                </c:pt>
                <c:pt idx="22">
                  <c:v>0.193866226098744</c:v>
                </c:pt>
                <c:pt idx="23">
                  <c:v>0.0783877117817732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2023年平均饱和度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numRef>
              <c:f>Sheet1!$A$2:$A$25</c:f>
              <c:numCache>
                <c:formatCode>General</c:formatCode>
                <c:ptCount val="24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</c:numCache>
            </c:numRef>
          </c:cat>
          <c:val>
            <c:numRef>
              <c:f>Sheet1!$C$2:$C$25</c:f>
              <c:numCache>
                <c:formatCode>0.0%</c:formatCode>
                <c:ptCount val="24"/>
                <c:pt idx="0">
                  <c:v>0.0310855270167428</c:v>
                </c:pt>
                <c:pt idx="1">
                  <c:v>0.0212679965753425</c:v>
                </c:pt>
                <c:pt idx="2">
                  <c:v>0.015496109405343</c:v>
                </c:pt>
                <c:pt idx="3">
                  <c:v>0.0170849384611347</c:v>
                </c:pt>
                <c:pt idx="4">
                  <c:v>0.0146125013589911</c:v>
                </c:pt>
                <c:pt idx="5">
                  <c:v>0.0446966433282598</c:v>
                </c:pt>
                <c:pt idx="6">
                  <c:v>0.144056456074011</c:v>
                </c:pt>
                <c:pt idx="7">
                  <c:v>0.0990168707958953</c:v>
                </c:pt>
                <c:pt idx="8">
                  <c:v>0.10083763758086</c:v>
                </c:pt>
                <c:pt idx="9">
                  <c:v>0.1664044054414</c:v>
                </c:pt>
                <c:pt idx="10">
                  <c:v>0.213234980855213</c:v>
                </c:pt>
                <c:pt idx="11">
                  <c:v>0.147599443413876</c:v>
                </c:pt>
                <c:pt idx="12">
                  <c:v>0.195823140537798</c:v>
                </c:pt>
                <c:pt idx="13">
                  <c:v>0.183127719193937</c:v>
                </c:pt>
                <c:pt idx="14">
                  <c:v>0.26450344927226</c:v>
                </c:pt>
                <c:pt idx="15">
                  <c:v>0.27647580265411</c:v>
                </c:pt>
                <c:pt idx="16">
                  <c:v>0.258373770333904</c:v>
                </c:pt>
                <c:pt idx="17">
                  <c:v>0.238759216966324</c:v>
                </c:pt>
                <c:pt idx="18">
                  <c:v>0.335794590824772</c:v>
                </c:pt>
                <c:pt idx="19">
                  <c:v>0.124437943461441</c:v>
                </c:pt>
                <c:pt idx="20">
                  <c:v>0.277182162924911</c:v>
                </c:pt>
                <c:pt idx="21">
                  <c:v>0.202016818160198</c:v>
                </c:pt>
                <c:pt idx="22">
                  <c:v>0.165529515553653</c:v>
                </c:pt>
                <c:pt idx="23">
                  <c:v>0.0624209687737823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9"/>
        <c:overlap val="-9"/>
        <c:axId val="714642767"/>
        <c:axId val="762240353"/>
      </c:barChart>
      <c:catAx>
        <c:axId val="714642767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02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762240353"/>
        <c:crosses val="autoZero"/>
        <c:auto val="0"/>
        <c:lblAlgn val="ctr"/>
        <c:lblOffset/>
        <c:noMultiLvlLbl val="0"/>
      </c:catAx>
      <c:valAx>
        <c:axId val="762240353"/>
        <c:scaling>
          <c:orientation/>
        </c:scaling>
        <c:delete val="0"/>
        <c:axPos val="l"/>
        <c:numFmt formatCode="0.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71464276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3983483612537384"/>
          <c:y val="0.091576904058456421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lang="zh-CN" sz="1800" b="1" i="0" u="none" strike="noStrike" kern="1200" cap="none" spc="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zh-CN"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省级卫视频道 硬广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周间与周末广告饱和度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layout>
        <c:manualLayout>
          <c:xMode val="edge"/>
          <c:yMode val="edge"/>
          <c:x val="0.33607038855552673"/>
          <c:y val="0.014264366589486599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833315521478653"/>
          <c:y val="0.21675044298171997"/>
          <c:w val="0.95305442810058594"/>
          <c:h val="0.6443010568618774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Sheet1!$C$1</c:f>
              <c:strCache>
                <c:ptCount val="1"/>
                <c:pt idx="0">
                  <c:v>2022年平均饱和度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dk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dk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multiLvlStrRef>
              <c:f>Sheet1!$A$2:$B$9</c:f>
              <c:multiLvlStrCache>
                <c:ptCount val="8"/>
                <c:lvl>
                  <c:pt idx="0">
                    <c:v>凌晨</c:v>
                  </c:pt>
                  <c:pt idx="1">
                    <c:v>上午时段</c:v>
                  </c:pt>
                  <c:pt idx="2">
                    <c:v>下午时段</c:v>
                  </c:pt>
                  <c:pt idx="3">
                    <c:v>晚间时段</c:v>
                  </c:pt>
                  <c:pt idx="4">
                    <c:v>凌晨</c:v>
                  </c:pt>
                  <c:pt idx="5">
                    <c:v>上午时段</c:v>
                  </c:pt>
                  <c:pt idx="6">
                    <c:v>下午时段</c:v>
                  </c:pt>
                  <c:pt idx="7">
                    <c:v>晚间时段</c:v>
                  </c:pt>
                </c:lvl>
                <c:lvl>
                  <c:pt idx="0">
                    <c:v>周间</c:v>
                  </c:pt>
                  <c:pt idx="4">
                    <c:v>周末</c:v>
                  </c:pt>
                </c:lvl>
              </c:multiLvlStrCache>
            </c:multiLvlStrRef>
          </c:cat>
          <c:val>
            <c:numRef>
              <c:f>Sheet1!$C$2:$C$9</c:f>
              <c:numCache>
                <c:formatCode>0.0%</c:formatCode>
                <c:ptCount val="8"/>
                <c:pt idx="0">
                  <c:v>0.0220368002684366</c:v>
                </c:pt>
                <c:pt idx="1">
                  <c:v>0.146848412258623</c:v>
                </c:pt>
                <c:pt idx="2">
                  <c:v>0.229551425233256</c:v>
                </c:pt>
                <c:pt idx="3">
                  <c:v>0.207305858830147</c:v>
                </c:pt>
                <c:pt idx="4">
                  <c:v>0.0244258998744583</c:v>
                </c:pt>
                <c:pt idx="5">
                  <c:v>0.14386450019843</c:v>
                </c:pt>
                <c:pt idx="6">
                  <c:v>0.227387682058219</c:v>
                </c:pt>
                <c:pt idx="7">
                  <c:v>0.213561965098392</c:v>
                </c:pt>
              </c:numCache>
            </c:numRef>
          </c:val>
        </c:ser>
        <c:ser>
          <c:idx val="1"/>
          <c:order val="1"/>
          <c:tx>
            <c:strRef>
              <c:f>Sheet1!$D$1</c:f>
              <c:strCache>
                <c:ptCount val="1"/>
                <c:pt idx="0">
                  <c:v>2023年平均饱和度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General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dk1">
                          <a:lumMod val="75000"/>
                          <a:lumOff val="25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dk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dk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multiLvlStrRef>
              <c:f>Sheet1!$A$2:$B$9</c:f>
              <c:multiLvlStrCache>
                <c:ptCount val="8"/>
                <c:lvl>
                  <c:pt idx="0">
                    <c:v>凌晨</c:v>
                  </c:pt>
                  <c:pt idx="1">
                    <c:v>上午时段</c:v>
                  </c:pt>
                  <c:pt idx="2">
                    <c:v>下午时段</c:v>
                  </c:pt>
                  <c:pt idx="3">
                    <c:v>晚间时段</c:v>
                  </c:pt>
                  <c:pt idx="4">
                    <c:v>凌晨</c:v>
                  </c:pt>
                  <c:pt idx="5">
                    <c:v>上午时段</c:v>
                  </c:pt>
                  <c:pt idx="6">
                    <c:v>下午时段</c:v>
                  </c:pt>
                  <c:pt idx="7">
                    <c:v>晚间时段</c:v>
                  </c:pt>
                </c:lvl>
                <c:lvl>
                  <c:pt idx="0">
                    <c:v>周间</c:v>
                  </c:pt>
                  <c:pt idx="4">
                    <c:v>周末</c:v>
                  </c:pt>
                </c:lvl>
              </c:multiLvlStrCache>
            </c:multiLvlStrRef>
          </c:cat>
          <c:val>
            <c:numRef>
              <c:f>Sheet1!$D$2:$D$9</c:f>
              <c:numCache>
                <c:formatCode>0.0%</c:formatCode>
                <c:ptCount val="8"/>
                <c:pt idx="0">
                  <c:v>0.0246135611481096</c:v>
                </c:pt>
                <c:pt idx="1">
                  <c:v>0.145567604602923</c:v>
                </c:pt>
                <c:pt idx="2">
                  <c:v>0.238044928925558</c:v>
                </c:pt>
                <c:pt idx="3">
                  <c:v>0.192994350045721</c:v>
                </c:pt>
                <c:pt idx="4">
                  <c:v>0.0256147065108986</c:v>
                </c:pt>
                <c:pt idx="5">
                  <c:v>0.144693529006805</c:v>
                </c:pt>
                <c:pt idx="6">
                  <c:v>0.235577067821371</c:v>
                </c:pt>
                <c:pt idx="7">
                  <c:v>0.196642761181514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68"/>
        <c:overlap val="-14"/>
        <c:axId val="1030679456"/>
        <c:axId val="1030672400"/>
      </c:barChart>
      <c:catAx>
        <c:axId val="103067945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p>
            <a:pPr>
              <a:defRPr lang="zh-CN" sz="1200" b="0" i="0" u="none" strike="noStrike" kern="1200" cap="none" spc="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200" b="0" i="0" u="none" strike="noStrike" kern="1200" cap="none" spc="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030672400"/>
        <c:crosses val="autoZero"/>
        <c:auto val="0"/>
        <c:lblAlgn val="ctr"/>
        <c:lblOffset/>
        <c:noMultiLvlLbl val="0"/>
      </c:catAx>
      <c:valAx>
        <c:axId val="1030672400"/>
        <c:scaling>
          <c:orientation/>
        </c:scaling>
        <c:delete val="0"/>
        <c:axPos val="l"/>
        <c:numFmt formatCode="0.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9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0306794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1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33401089906692505"/>
          <c:y val="0.082869172096252441"/>
          <c:w val="0.30063122510910034"/>
          <c:h val="0.06208395585417747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2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/>
    <a:p>
      <a:pPr>
        <a:defRPr lang="zh-CN" sz="12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2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省级卫视频道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 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前节目类型投放同比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7198647856712341"/>
          <c:y val="0.26214033365249634"/>
          <c:w val="0.90007638931274414"/>
          <c:h val="0.57186561822891235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Sheet1!$A$2:$A$22</c:f>
              <c:strCache>
                <c:ptCount val="21"/>
                <c:pt idx="0">
                  <c:v>专题类</c:v>
                </c:pt>
                <c:pt idx="1">
                  <c:v>电视剧类</c:v>
                </c:pt>
                <c:pt idx="2">
                  <c:v>综艺类</c:v>
                </c:pt>
                <c:pt idx="3">
                  <c:v>电视导购类</c:v>
                </c:pt>
                <c:pt idx="4">
                  <c:v>新闻类</c:v>
                </c:pt>
                <c:pt idx="5">
                  <c:v>天气预报类</c:v>
                </c:pt>
                <c:pt idx="6">
                  <c:v>综艺晚会类</c:v>
                </c:pt>
                <c:pt idx="7">
                  <c:v>其他</c:v>
                </c:pt>
                <c:pt idx="8">
                  <c:v>动画</c:v>
                </c:pt>
                <c:pt idx="9">
                  <c:v>体育类</c:v>
                </c:pt>
                <c:pt idx="10">
                  <c:v>财经类</c:v>
                </c:pt>
                <c:pt idx="11">
                  <c:v>戏剧类</c:v>
                </c:pt>
                <c:pt idx="12">
                  <c:v>电影类</c:v>
                </c:pt>
                <c:pt idx="13">
                  <c:v>军事类</c:v>
                </c:pt>
                <c:pt idx="14">
                  <c:v>音乐类</c:v>
                </c:pt>
                <c:pt idx="15">
                  <c:v>法治类</c:v>
                </c:pt>
                <c:pt idx="16">
                  <c:v>青少类</c:v>
                </c:pt>
                <c:pt idx="17">
                  <c:v>农业类</c:v>
                </c:pt>
                <c:pt idx="18">
                  <c:v>外语类</c:v>
                </c:pt>
                <c:pt idx="19">
                  <c:v>电视导视类</c:v>
                </c:pt>
                <c:pt idx="20">
                  <c:v>电视开奖类</c:v>
                </c:pt>
              </c:strCache>
            </c:strRef>
          </c:cat>
          <c:val>
            <c:numRef>
              <c:f>Sheet1!$B$2:$B$22</c:f>
              <c:numCache>
                <c:formatCode>General</c:formatCode>
                <c:ptCount val="21"/>
                <c:pt idx="0">
                  <c:v>1495</c:v>
                </c:pt>
                <c:pt idx="1">
                  <c:v>1529</c:v>
                </c:pt>
                <c:pt idx="2">
                  <c:v>1372</c:v>
                </c:pt>
                <c:pt idx="3">
                  <c:v>1068</c:v>
                </c:pt>
                <c:pt idx="4">
                  <c:v>1234</c:v>
                </c:pt>
                <c:pt idx="5">
                  <c:v>851</c:v>
                </c:pt>
                <c:pt idx="6">
                  <c:v>709</c:v>
                </c:pt>
                <c:pt idx="7">
                  <c:v>930</c:v>
                </c:pt>
                <c:pt idx="8">
                  <c:v>341</c:v>
                </c:pt>
                <c:pt idx="9">
                  <c:v>340</c:v>
                </c:pt>
                <c:pt idx="10">
                  <c:v>244</c:v>
                </c:pt>
                <c:pt idx="11">
                  <c:v>198</c:v>
                </c:pt>
                <c:pt idx="12">
                  <c:v>176</c:v>
                </c:pt>
                <c:pt idx="13">
                  <c:v>106</c:v>
                </c:pt>
                <c:pt idx="14">
                  <c:v>49</c:v>
                </c:pt>
                <c:pt idx="15">
                  <c:v>65</c:v>
                </c:pt>
                <c:pt idx="16">
                  <c:v>48</c:v>
                </c:pt>
                <c:pt idx="17">
                  <c:v>47</c:v>
                </c:pt>
                <c:pt idx="18">
                  <c:v>26</c:v>
                </c:pt>
                <c:pt idx="19">
                  <c:v>3</c:v>
                </c:pt>
                <c:pt idx="20">
                  <c:v>1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Sheet1!$A$2:$A$22</c:f>
              <c:strCache>
                <c:ptCount val="21"/>
                <c:pt idx="0">
                  <c:v>专题类</c:v>
                </c:pt>
                <c:pt idx="1">
                  <c:v>电视剧类</c:v>
                </c:pt>
                <c:pt idx="2">
                  <c:v>综艺类</c:v>
                </c:pt>
                <c:pt idx="3">
                  <c:v>电视导购类</c:v>
                </c:pt>
                <c:pt idx="4">
                  <c:v>新闻类</c:v>
                </c:pt>
                <c:pt idx="5">
                  <c:v>天气预报类</c:v>
                </c:pt>
                <c:pt idx="6">
                  <c:v>综艺晚会类</c:v>
                </c:pt>
                <c:pt idx="7">
                  <c:v>其他</c:v>
                </c:pt>
                <c:pt idx="8">
                  <c:v>动画</c:v>
                </c:pt>
                <c:pt idx="9">
                  <c:v>体育类</c:v>
                </c:pt>
                <c:pt idx="10">
                  <c:v>财经类</c:v>
                </c:pt>
                <c:pt idx="11">
                  <c:v>戏剧类</c:v>
                </c:pt>
                <c:pt idx="12">
                  <c:v>电影类</c:v>
                </c:pt>
                <c:pt idx="13">
                  <c:v>军事类</c:v>
                </c:pt>
                <c:pt idx="14">
                  <c:v>音乐类</c:v>
                </c:pt>
                <c:pt idx="15">
                  <c:v>法治类</c:v>
                </c:pt>
                <c:pt idx="16">
                  <c:v>青少类</c:v>
                </c:pt>
                <c:pt idx="17">
                  <c:v>农业类</c:v>
                </c:pt>
                <c:pt idx="18">
                  <c:v>外语类</c:v>
                </c:pt>
                <c:pt idx="19">
                  <c:v>电视导视类</c:v>
                </c:pt>
                <c:pt idx="20">
                  <c:v>电视开奖类</c:v>
                </c:pt>
              </c:strCache>
            </c:strRef>
          </c:cat>
          <c:val>
            <c:numRef>
              <c:f>Sheet1!$C$2:$C$22</c:f>
              <c:numCache>
                <c:formatCode>General</c:formatCode>
                <c:ptCount val="21"/>
                <c:pt idx="0">
                  <c:v>1996</c:v>
                </c:pt>
                <c:pt idx="1">
                  <c:v>1367</c:v>
                </c:pt>
                <c:pt idx="2">
                  <c:v>1287</c:v>
                </c:pt>
                <c:pt idx="3">
                  <c:v>1096</c:v>
                </c:pt>
                <c:pt idx="4">
                  <c:v>1065</c:v>
                </c:pt>
                <c:pt idx="5">
                  <c:v>724</c:v>
                </c:pt>
                <c:pt idx="6">
                  <c:v>602</c:v>
                </c:pt>
                <c:pt idx="7">
                  <c:v>530</c:v>
                </c:pt>
                <c:pt idx="8">
                  <c:v>370</c:v>
                </c:pt>
                <c:pt idx="9">
                  <c:v>219</c:v>
                </c:pt>
                <c:pt idx="10">
                  <c:v>182</c:v>
                </c:pt>
                <c:pt idx="11">
                  <c:v>162</c:v>
                </c:pt>
                <c:pt idx="12">
                  <c:v>124</c:v>
                </c:pt>
                <c:pt idx="13">
                  <c:v>94</c:v>
                </c:pt>
                <c:pt idx="14">
                  <c:v>78</c:v>
                </c:pt>
                <c:pt idx="15">
                  <c:v>71</c:v>
                </c:pt>
                <c:pt idx="16">
                  <c:v>49</c:v>
                </c:pt>
                <c:pt idx="17">
                  <c:v>40</c:v>
                </c:pt>
                <c:pt idx="18">
                  <c:v>39</c:v>
                </c:pt>
                <c:pt idx="19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2022年-时长（秒）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Sheet1!$A$2:$A$22</c:f>
              <c:strCache>
                <c:ptCount val="21"/>
                <c:pt idx="0">
                  <c:v>专题类</c:v>
                </c:pt>
                <c:pt idx="1">
                  <c:v>电视剧类</c:v>
                </c:pt>
                <c:pt idx="2">
                  <c:v>综艺类</c:v>
                </c:pt>
                <c:pt idx="3">
                  <c:v>电视导购类</c:v>
                </c:pt>
                <c:pt idx="4">
                  <c:v>新闻类</c:v>
                </c:pt>
                <c:pt idx="5">
                  <c:v>天气预报类</c:v>
                </c:pt>
                <c:pt idx="6">
                  <c:v>综艺晚会类</c:v>
                </c:pt>
                <c:pt idx="7">
                  <c:v>其他</c:v>
                </c:pt>
                <c:pt idx="8">
                  <c:v>动画</c:v>
                </c:pt>
                <c:pt idx="9">
                  <c:v>体育类</c:v>
                </c:pt>
                <c:pt idx="10">
                  <c:v>财经类</c:v>
                </c:pt>
                <c:pt idx="11">
                  <c:v>戏剧类</c:v>
                </c:pt>
                <c:pt idx="12">
                  <c:v>电影类</c:v>
                </c:pt>
                <c:pt idx="13">
                  <c:v>军事类</c:v>
                </c:pt>
                <c:pt idx="14">
                  <c:v>音乐类</c:v>
                </c:pt>
                <c:pt idx="15">
                  <c:v>法治类</c:v>
                </c:pt>
                <c:pt idx="16">
                  <c:v>青少类</c:v>
                </c:pt>
                <c:pt idx="17">
                  <c:v>农业类</c:v>
                </c:pt>
                <c:pt idx="18">
                  <c:v>外语类</c:v>
                </c:pt>
                <c:pt idx="19">
                  <c:v>电视导视类</c:v>
                </c:pt>
                <c:pt idx="20">
                  <c:v>电视开奖类</c:v>
                </c:pt>
              </c:strCache>
            </c:strRef>
          </c:cat>
          <c:val>
            <c:numRef>
              <c:f>Sheet1!$D$2:$D$22</c:f>
              <c:numCache>
                <c:formatCode>0_ </c:formatCode>
                <c:ptCount val="21"/>
                <c:pt idx="0">
                  <c:v>2278996.015</c:v>
                </c:pt>
                <c:pt idx="1">
                  <c:v>12037003.16</c:v>
                </c:pt>
                <c:pt idx="2">
                  <c:v>6218291.626</c:v>
                </c:pt>
                <c:pt idx="3">
                  <c:v>5926104.637</c:v>
                </c:pt>
                <c:pt idx="4">
                  <c:v>4476902.736</c:v>
                </c:pt>
                <c:pt idx="5">
                  <c:v>1575896.941</c:v>
                </c:pt>
                <c:pt idx="6">
                  <c:v>232742.909</c:v>
                </c:pt>
                <c:pt idx="7">
                  <c:v>761676.57</c:v>
                </c:pt>
                <c:pt idx="8">
                  <c:v>408360.866</c:v>
                </c:pt>
                <c:pt idx="9">
                  <c:v>139872.348</c:v>
                </c:pt>
                <c:pt idx="10">
                  <c:v>295868.643</c:v>
                </c:pt>
                <c:pt idx="11">
                  <c:v>307246.991</c:v>
                </c:pt>
                <c:pt idx="12">
                  <c:v>179142.908</c:v>
                </c:pt>
                <c:pt idx="13">
                  <c:v>52969.806</c:v>
                </c:pt>
                <c:pt idx="14">
                  <c:v>6288.032</c:v>
                </c:pt>
                <c:pt idx="15">
                  <c:v>19652.442</c:v>
                </c:pt>
                <c:pt idx="16">
                  <c:v>20409.135</c:v>
                </c:pt>
                <c:pt idx="17">
                  <c:v>152411.317</c:v>
                </c:pt>
                <c:pt idx="18">
                  <c:v>15824.654</c:v>
                </c:pt>
                <c:pt idx="19">
                  <c:v>321.641</c:v>
                </c:pt>
                <c:pt idx="20">
                  <c:v>15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2023年-时长（秒）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Sheet1!$A$2:$A$22</c:f>
              <c:strCache>
                <c:ptCount val="21"/>
                <c:pt idx="0">
                  <c:v>专题类</c:v>
                </c:pt>
                <c:pt idx="1">
                  <c:v>电视剧类</c:v>
                </c:pt>
                <c:pt idx="2">
                  <c:v>综艺类</c:v>
                </c:pt>
                <c:pt idx="3">
                  <c:v>电视导购类</c:v>
                </c:pt>
                <c:pt idx="4">
                  <c:v>新闻类</c:v>
                </c:pt>
                <c:pt idx="5">
                  <c:v>天气预报类</c:v>
                </c:pt>
                <c:pt idx="6">
                  <c:v>综艺晚会类</c:v>
                </c:pt>
                <c:pt idx="7">
                  <c:v>其他</c:v>
                </c:pt>
                <c:pt idx="8">
                  <c:v>动画</c:v>
                </c:pt>
                <c:pt idx="9">
                  <c:v>体育类</c:v>
                </c:pt>
                <c:pt idx="10">
                  <c:v>财经类</c:v>
                </c:pt>
                <c:pt idx="11">
                  <c:v>戏剧类</c:v>
                </c:pt>
                <c:pt idx="12">
                  <c:v>电影类</c:v>
                </c:pt>
                <c:pt idx="13">
                  <c:v>军事类</c:v>
                </c:pt>
                <c:pt idx="14">
                  <c:v>音乐类</c:v>
                </c:pt>
                <c:pt idx="15">
                  <c:v>法治类</c:v>
                </c:pt>
                <c:pt idx="16">
                  <c:v>青少类</c:v>
                </c:pt>
                <c:pt idx="17">
                  <c:v>农业类</c:v>
                </c:pt>
                <c:pt idx="18">
                  <c:v>外语类</c:v>
                </c:pt>
                <c:pt idx="19">
                  <c:v>电视导视类</c:v>
                </c:pt>
                <c:pt idx="20">
                  <c:v>电视开奖类</c:v>
                </c:pt>
              </c:strCache>
            </c:strRef>
          </c:cat>
          <c:val>
            <c:numRef>
              <c:f>Sheet1!$E$2:$E$22</c:f>
              <c:numCache>
                <c:formatCode>0_ </c:formatCode>
                <c:ptCount val="21"/>
                <c:pt idx="0">
                  <c:v>1927415.388</c:v>
                </c:pt>
                <c:pt idx="1">
                  <c:v>11731052.2</c:v>
                </c:pt>
                <c:pt idx="2">
                  <c:v>5666692.301</c:v>
                </c:pt>
                <c:pt idx="3">
                  <c:v>7284284.129</c:v>
                </c:pt>
                <c:pt idx="4">
                  <c:v>4739778.721</c:v>
                </c:pt>
                <c:pt idx="5">
                  <c:v>1515688.589</c:v>
                </c:pt>
                <c:pt idx="6">
                  <c:v>216997.589</c:v>
                </c:pt>
                <c:pt idx="7">
                  <c:v>330822.958</c:v>
                </c:pt>
                <c:pt idx="8">
                  <c:v>555856.172</c:v>
                </c:pt>
                <c:pt idx="9">
                  <c:v>118333.191</c:v>
                </c:pt>
                <c:pt idx="10">
                  <c:v>296829.728</c:v>
                </c:pt>
                <c:pt idx="11">
                  <c:v>135355.506</c:v>
                </c:pt>
                <c:pt idx="12">
                  <c:v>149099.726</c:v>
                </c:pt>
                <c:pt idx="13">
                  <c:v>42532.359</c:v>
                </c:pt>
                <c:pt idx="14">
                  <c:v>8633.213</c:v>
                </c:pt>
                <c:pt idx="15">
                  <c:v>38129.545</c:v>
                </c:pt>
                <c:pt idx="16">
                  <c:v>33633.45</c:v>
                </c:pt>
                <c:pt idx="17">
                  <c:v>100101.214</c:v>
                </c:pt>
                <c:pt idx="18">
                  <c:v>15994.677</c:v>
                </c:pt>
                <c:pt idx="19">
                  <c:v>104.6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  <c:max val="20000000"/>
          <c:min val="0"/>
        </c:scaling>
        <c:delete val="0"/>
        <c:axPos val="r"/>
        <c:numFmt formatCode="0_ 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26997900009155273"/>
          <c:y val="0.093125000596046448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整体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品牌行业分布同比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1225821003317833"/>
          <c:y val="0.26596283912658691"/>
          <c:w val="0.93754833936691284"/>
          <c:h val="0.59336197376251221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Sheet1!$A$2:$A$23</c:f>
              <c:strCache>
                <c:ptCount val="22"/>
                <c:pt idx="0">
                  <c:v>家居</c:v>
                </c:pt>
                <c:pt idx="1">
                  <c:v>食品</c:v>
                </c:pt>
                <c:pt idx="2">
                  <c:v>娱乐及休闲</c:v>
                </c:pt>
                <c:pt idx="3">
                  <c:v>饮料</c:v>
                </c:pt>
                <c:pt idx="4">
                  <c:v>工业</c:v>
                </c:pt>
                <c:pt idx="5">
                  <c:v>化妆品/浴室用品</c:v>
                </c:pt>
                <c:pt idx="6">
                  <c:v>酒类</c:v>
                </c:pt>
                <c:pt idx="7">
                  <c:v>家用电器</c:v>
                </c:pt>
                <c:pt idx="8">
                  <c:v>商业/服务性行业</c:v>
                </c:pt>
                <c:pt idx="9">
                  <c:v>药品</c:v>
                </c:pt>
                <c:pt idx="10">
                  <c:v>交通</c:v>
                </c:pt>
                <c:pt idx="11">
                  <c:v>房地产/建筑工程行业</c:v>
                </c:pt>
                <c:pt idx="12">
                  <c:v>互联网</c:v>
                </c:pt>
                <c:pt idx="13">
                  <c:v>个人用品</c:v>
                </c:pt>
                <c:pt idx="14">
                  <c:v>衣着</c:v>
                </c:pt>
                <c:pt idx="15">
                  <c:v>农业</c:v>
                </c:pt>
                <c:pt idx="16">
                  <c:v>清洁用品</c:v>
                </c:pt>
                <c:pt idx="17">
                  <c:v>金融/投资行业</c:v>
                </c:pt>
                <c:pt idx="18">
                  <c:v>数码/电脑/办公用品</c:v>
                </c:pt>
                <c:pt idx="19">
                  <c:v>邮电通讯</c:v>
                </c:pt>
                <c:pt idx="20">
                  <c:v>烟草类</c:v>
                </c:pt>
                <c:pt idx="21">
                  <c:v>活动类</c:v>
                </c:pt>
              </c:strCache>
            </c:strRef>
          </c:cat>
          <c:val>
            <c:numRef>
              <c:f>Sheet1!$B$2:$B$23</c:f>
              <c:numCache>
                <c:formatCode>General</c:formatCode>
                <c:ptCount val="22"/>
                <c:pt idx="0">
                  <c:v>1245</c:v>
                </c:pt>
                <c:pt idx="1">
                  <c:v>859</c:v>
                </c:pt>
                <c:pt idx="2">
                  <c:v>693</c:v>
                </c:pt>
                <c:pt idx="3">
                  <c:v>542</c:v>
                </c:pt>
                <c:pt idx="4">
                  <c:v>393</c:v>
                </c:pt>
                <c:pt idx="5">
                  <c:v>301</c:v>
                </c:pt>
                <c:pt idx="6">
                  <c:v>398</c:v>
                </c:pt>
                <c:pt idx="7">
                  <c:v>297</c:v>
                </c:pt>
                <c:pt idx="8">
                  <c:v>291</c:v>
                </c:pt>
                <c:pt idx="9">
                  <c:v>261</c:v>
                </c:pt>
                <c:pt idx="10">
                  <c:v>260</c:v>
                </c:pt>
                <c:pt idx="11">
                  <c:v>259</c:v>
                </c:pt>
                <c:pt idx="12">
                  <c:v>220</c:v>
                </c:pt>
                <c:pt idx="13">
                  <c:v>150</c:v>
                </c:pt>
                <c:pt idx="14">
                  <c:v>120</c:v>
                </c:pt>
                <c:pt idx="15">
                  <c:v>165</c:v>
                </c:pt>
                <c:pt idx="16">
                  <c:v>56</c:v>
                </c:pt>
                <c:pt idx="17">
                  <c:v>100</c:v>
                </c:pt>
                <c:pt idx="18">
                  <c:v>49</c:v>
                </c:pt>
                <c:pt idx="19">
                  <c:v>28</c:v>
                </c:pt>
                <c:pt idx="20">
                  <c:v>1</c:v>
                </c:pt>
                <c:pt idx="21">
                  <c:v>2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Sheet1!$A$2:$A$23</c:f>
              <c:strCache>
                <c:ptCount val="22"/>
                <c:pt idx="0">
                  <c:v>家居</c:v>
                </c:pt>
                <c:pt idx="1">
                  <c:v>食品</c:v>
                </c:pt>
                <c:pt idx="2">
                  <c:v>娱乐及休闲</c:v>
                </c:pt>
                <c:pt idx="3">
                  <c:v>饮料</c:v>
                </c:pt>
                <c:pt idx="4">
                  <c:v>工业</c:v>
                </c:pt>
                <c:pt idx="5">
                  <c:v>化妆品/浴室用品</c:v>
                </c:pt>
                <c:pt idx="6">
                  <c:v>酒类</c:v>
                </c:pt>
                <c:pt idx="7">
                  <c:v>家用电器</c:v>
                </c:pt>
                <c:pt idx="8">
                  <c:v>商业/服务性行业</c:v>
                </c:pt>
                <c:pt idx="9">
                  <c:v>药品</c:v>
                </c:pt>
                <c:pt idx="10">
                  <c:v>交通</c:v>
                </c:pt>
                <c:pt idx="11">
                  <c:v>房地产/建筑工程行业</c:v>
                </c:pt>
                <c:pt idx="12">
                  <c:v>互联网</c:v>
                </c:pt>
                <c:pt idx="13">
                  <c:v>个人用品</c:v>
                </c:pt>
                <c:pt idx="14">
                  <c:v>衣着</c:v>
                </c:pt>
                <c:pt idx="15">
                  <c:v>农业</c:v>
                </c:pt>
                <c:pt idx="16">
                  <c:v>清洁用品</c:v>
                </c:pt>
                <c:pt idx="17">
                  <c:v>金融/投资行业</c:v>
                </c:pt>
                <c:pt idx="18">
                  <c:v>数码/电脑/办公用品</c:v>
                </c:pt>
                <c:pt idx="19">
                  <c:v>邮电通讯</c:v>
                </c:pt>
                <c:pt idx="20">
                  <c:v>烟草类</c:v>
                </c:pt>
                <c:pt idx="21">
                  <c:v>活动类</c:v>
                </c:pt>
              </c:strCache>
            </c:strRef>
          </c:cat>
          <c:val>
            <c:numRef>
              <c:f>Sheet1!$C$2:$C$23</c:f>
              <c:numCache>
                <c:formatCode>General</c:formatCode>
                <c:ptCount val="22"/>
                <c:pt idx="0">
                  <c:v>1552</c:v>
                </c:pt>
                <c:pt idx="1">
                  <c:v>1054</c:v>
                </c:pt>
                <c:pt idx="2">
                  <c:v>801</c:v>
                </c:pt>
                <c:pt idx="3">
                  <c:v>586</c:v>
                </c:pt>
                <c:pt idx="4">
                  <c:v>417</c:v>
                </c:pt>
                <c:pt idx="5">
                  <c:v>408</c:v>
                </c:pt>
                <c:pt idx="6">
                  <c:v>404</c:v>
                </c:pt>
                <c:pt idx="7">
                  <c:v>382</c:v>
                </c:pt>
                <c:pt idx="8">
                  <c:v>320</c:v>
                </c:pt>
                <c:pt idx="9">
                  <c:v>299</c:v>
                </c:pt>
                <c:pt idx="10">
                  <c:v>259</c:v>
                </c:pt>
                <c:pt idx="11">
                  <c:v>220</c:v>
                </c:pt>
                <c:pt idx="12">
                  <c:v>207</c:v>
                </c:pt>
                <c:pt idx="13">
                  <c:v>189</c:v>
                </c:pt>
                <c:pt idx="14">
                  <c:v>188</c:v>
                </c:pt>
                <c:pt idx="15">
                  <c:v>163</c:v>
                </c:pt>
                <c:pt idx="16">
                  <c:v>114</c:v>
                </c:pt>
                <c:pt idx="17">
                  <c:v>94</c:v>
                </c:pt>
                <c:pt idx="18">
                  <c:v>93</c:v>
                </c:pt>
                <c:pt idx="19">
                  <c:v>27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2022年-时长（秒）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Sheet1!$A$2:$A$23</c:f>
              <c:strCache>
                <c:ptCount val="22"/>
                <c:pt idx="0">
                  <c:v>家居</c:v>
                </c:pt>
                <c:pt idx="1">
                  <c:v>食品</c:v>
                </c:pt>
                <c:pt idx="2">
                  <c:v>娱乐及休闲</c:v>
                </c:pt>
                <c:pt idx="3">
                  <c:v>饮料</c:v>
                </c:pt>
                <c:pt idx="4">
                  <c:v>工业</c:v>
                </c:pt>
                <c:pt idx="5">
                  <c:v>化妆品/浴室用品</c:v>
                </c:pt>
                <c:pt idx="6">
                  <c:v>酒类</c:v>
                </c:pt>
                <c:pt idx="7">
                  <c:v>家用电器</c:v>
                </c:pt>
                <c:pt idx="8">
                  <c:v>商业/服务性行业</c:v>
                </c:pt>
                <c:pt idx="9">
                  <c:v>药品</c:v>
                </c:pt>
                <c:pt idx="10">
                  <c:v>交通</c:v>
                </c:pt>
                <c:pt idx="11">
                  <c:v>房地产/建筑工程行业</c:v>
                </c:pt>
                <c:pt idx="12">
                  <c:v>互联网</c:v>
                </c:pt>
                <c:pt idx="13">
                  <c:v>个人用品</c:v>
                </c:pt>
                <c:pt idx="14">
                  <c:v>衣着</c:v>
                </c:pt>
                <c:pt idx="15">
                  <c:v>农业</c:v>
                </c:pt>
                <c:pt idx="16">
                  <c:v>清洁用品</c:v>
                </c:pt>
                <c:pt idx="17">
                  <c:v>金融/投资行业</c:v>
                </c:pt>
                <c:pt idx="18">
                  <c:v>数码/电脑/办公用品</c:v>
                </c:pt>
                <c:pt idx="19">
                  <c:v>邮电通讯</c:v>
                </c:pt>
                <c:pt idx="20">
                  <c:v>烟草类</c:v>
                </c:pt>
                <c:pt idx="21">
                  <c:v>活动类</c:v>
                </c:pt>
              </c:strCache>
            </c:strRef>
          </c:cat>
          <c:val>
            <c:numRef>
              <c:f>Sheet1!$D$2:$D$23</c:f>
              <c:numCache>
                <c:formatCode>General</c:formatCode>
                <c:ptCount val="22"/>
                <c:pt idx="0">
                  <c:v>339848.311</c:v>
                </c:pt>
                <c:pt idx="1">
                  <c:v>14336379.68</c:v>
                </c:pt>
                <c:pt idx="2">
                  <c:v>3485541.666</c:v>
                </c:pt>
                <c:pt idx="3">
                  <c:v>8579636.036</c:v>
                </c:pt>
                <c:pt idx="4">
                  <c:v>110149.719</c:v>
                </c:pt>
                <c:pt idx="5">
                  <c:v>2849844.083</c:v>
                </c:pt>
                <c:pt idx="6">
                  <c:v>3649709.057</c:v>
                </c:pt>
                <c:pt idx="7">
                  <c:v>1808540.247</c:v>
                </c:pt>
                <c:pt idx="8">
                  <c:v>1717121.948</c:v>
                </c:pt>
                <c:pt idx="9">
                  <c:v>15795728.98</c:v>
                </c:pt>
                <c:pt idx="10">
                  <c:v>696584.727</c:v>
                </c:pt>
                <c:pt idx="11">
                  <c:v>130023.831</c:v>
                </c:pt>
                <c:pt idx="12">
                  <c:v>2180617.96</c:v>
                </c:pt>
                <c:pt idx="13">
                  <c:v>964048.959</c:v>
                </c:pt>
                <c:pt idx="14">
                  <c:v>937907.285</c:v>
                </c:pt>
                <c:pt idx="15">
                  <c:v>275512.309</c:v>
                </c:pt>
                <c:pt idx="16">
                  <c:v>729801.417</c:v>
                </c:pt>
                <c:pt idx="17">
                  <c:v>682107.465</c:v>
                </c:pt>
                <c:pt idx="18">
                  <c:v>118820.066</c:v>
                </c:pt>
                <c:pt idx="19">
                  <c:v>730512.611</c:v>
                </c:pt>
                <c:pt idx="20">
                  <c:v>218.911</c:v>
                </c:pt>
                <c:pt idx="21">
                  <c:v>2527.358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2023年-时长（秒）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Sheet1!$A$2:$A$23</c:f>
              <c:strCache>
                <c:ptCount val="22"/>
                <c:pt idx="0">
                  <c:v>家居</c:v>
                </c:pt>
                <c:pt idx="1">
                  <c:v>食品</c:v>
                </c:pt>
                <c:pt idx="2">
                  <c:v>娱乐及休闲</c:v>
                </c:pt>
                <c:pt idx="3">
                  <c:v>饮料</c:v>
                </c:pt>
                <c:pt idx="4">
                  <c:v>工业</c:v>
                </c:pt>
                <c:pt idx="5">
                  <c:v>化妆品/浴室用品</c:v>
                </c:pt>
                <c:pt idx="6">
                  <c:v>酒类</c:v>
                </c:pt>
                <c:pt idx="7">
                  <c:v>家用电器</c:v>
                </c:pt>
                <c:pt idx="8">
                  <c:v>商业/服务性行业</c:v>
                </c:pt>
                <c:pt idx="9">
                  <c:v>药品</c:v>
                </c:pt>
                <c:pt idx="10">
                  <c:v>交通</c:v>
                </c:pt>
                <c:pt idx="11">
                  <c:v>房地产/建筑工程行业</c:v>
                </c:pt>
                <c:pt idx="12">
                  <c:v>互联网</c:v>
                </c:pt>
                <c:pt idx="13">
                  <c:v>个人用品</c:v>
                </c:pt>
                <c:pt idx="14">
                  <c:v>衣着</c:v>
                </c:pt>
                <c:pt idx="15">
                  <c:v>农业</c:v>
                </c:pt>
                <c:pt idx="16">
                  <c:v>清洁用品</c:v>
                </c:pt>
                <c:pt idx="17">
                  <c:v>金融/投资行业</c:v>
                </c:pt>
                <c:pt idx="18">
                  <c:v>数码/电脑/办公用品</c:v>
                </c:pt>
                <c:pt idx="19">
                  <c:v>邮电通讯</c:v>
                </c:pt>
                <c:pt idx="20">
                  <c:v>烟草类</c:v>
                </c:pt>
                <c:pt idx="21">
                  <c:v>活动类</c:v>
                </c:pt>
              </c:strCache>
            </c:strRef>
          </c:cat>
          <c:val>
            <c:numRef>
              <c:f>Sheet1!$E$2:$E$23</c:f>
              <c:numCache>
                <c:formatCode>General</c:formatCode>
                <c:ptCount val="22"/>
                <c:pt idx="0">
                  <c:v>275172.018</c:v>
                </c:pt>
                <c:pt idx="1">
                  <c:v>15505666.9</c:v>
                </c:pt>
                <c:pt idx="2">
                  <c:v>4434590.254</c:v>
                </c:pt>
                <c:pt idx="3">
                  <c:v>8554379.35</c:v>
                </c:pt>
                <c:pt idx="4">
                  <c:v>91309.845</c:v>
                </c:pt>
                <c:pt idx="5">
                  <c:v>2277083.586</c:v>
                </c:pt>
                <c:pt idx="6">
                  <c:v>3281064.462</c:v>
                </c:pt>
                <c:pt idx="7">
                  <c:v>2538388.548</c:v>
                </c:pt>
                <c:pt idx="8">
                  <c:v>1574963.748</c:v>
                </c:pt>
                <c:pt idx="9">
                  <c:v>18019186.5</c:v>
                </c:pt>
                <c:pt idx="10">
                  <c:v>508165.893</c:v>
                </c:pt>
                <c:pt idx="11">
                  <c:v>47572.078</c:v>
                </c:pt>
                <c:pt idx="12">
                  <c:v>1464351.464</c:v>
                </c:pt>
                <c:pt idx="13">
                  <c:v>1005158.47</c:v>
                </c:pt>
                <c:pt idx="14">
                  <c:v>918809.197</c:v>
                </c:pt>
                <c:pt idx="15">
                  <c:v>225675.563</c:v>
                </c:pt>
                <c:pt idx="16">
                  <c:v>1043388.689</c:v>
                </c:pt>
                <c:pt idx="17">
                  <c:v>540025.311</c:v>
                </c:pt>
                <c:pt idx="18">
                  <c:v>66458.716</c:v>
                </c:pt>
                <c:pt idx="19">
                  <c:v>643647.677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9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</c:scaling>
        <c:delete val="0"/>
        <c:axPos val="r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药品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细分行业分布同比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1225821003317833"/>
          <c:y val="0.26596283912658691"/>
          <c:w val="0.93754833936691284"/>
          <c:h val="0.59336197376251221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Sheet1!$A$2:$A$23</c:f>
              <c:strCache>
                <c:ptCount val="22"/>
                <c:pt idx="0">
                  <c:v>药品企业形象</c:v>
                </c:pt>
                <c:pt idx="1">
                  <c:v>补益药</c:v>
                </c:pt>
                <c:pt idx="2">
                  <c:v>感冒用药</c:v>
                </c:pt>
                <c:pt idx="3">
                  <c:v>消化系统药</c:v>
                </c:pt>
                <c:pt idx="4">
                  <c:v>风湿及骨病药</c:v>
                </c:pt>
                <c:pt idx="5">
                  <c:v>医疗器械</c:v>
                </c:pt>
                <c:pt idx="6">
                  <c:v>皮肤科用药</c:v>
                </c:pt>
                <c:pt idx="7">
                  <c:v>咽喉药</c:v>
                </c:pt>
                <c:pt idx="8">
                  <c:v>呼吸系统药</c:v>
                </c:pt>
                <c:pt idx="9">
                  <c:v>儿科用药</c:v>
                </c:pt>
                <c:pt idx="10">
                  <c:v>清热解毒/抗微生物类药</c:v>
                </c:pt>
                <c:pt idx="11">
                  <c:v>心脑血管病药</c:v>
                </c:pt>
                <c:pt idx="12">
                  <c:v>眼科用药</c:v>
                </c:pt>
                <c:pt idx="13">
                  <c:v>神经系统药</c:v>
                </c:pt>
                <c:pt idx="14">
                  <c:v>耳鼻用药</c:v>
                </c:pt>
                <c:pt idx="15">
                  <c:v>妇科用药</c:v>
                </c:pt>
                <c:pt idx="16">
                  <c:v>泌尿系统药</c:v>
                </c:pt>
                <c:pt idx="17">
                  <c:v>解热镇痛药</c:v>
                </c:pt>
                <c:pt idx="18">
                  <c:v>兽药/宠物用药</c:v>
                </c:pt>
                <c:pt idx="19">
                  <c:v>痔疮药/疝气药</c:v>
                </c:pt>
                <c:pt idx="20">
                  <c:v>肝胆用药</c:v>
                </c:pt>
                <c:pt idx="21">
                  <c:v>药品其它</c:v>
                </c:pt>
              </c:strCache>
            </c:strRef>
          </c:cat>
          <c:val>
            <c:numRef>
              <c:f>Sheet1!$B$2:$B$23</c:f>
              <c:numCache>
                <c:formatCode>General</c:formatCode>
                <c:ptCount val="22"/>
                <c:pt idx="0">
                  <c:v>106</c:v>
                </c:pt>
                <c:pt idx="1">
                  <c:v>37</c:v>
                </c:pt>
                <c:pt idx="2">
                  <c:v>18</c:v>
                </c:pt>
                <c:pt idx="3">
                  <c:v>17</c:v>
                </c:pt>
                <c:pt idx="4">
                  <c:v>19</c:v>
                </c:pt>
                <c:pt idx="5">
                  <c:v>19</c:v>
                </c:pt>
                <c:pt idx="6">
                  <c:v>16</c:v>
                </c:pt>
                <c:pt idx="7">
                  <c:v>15</c:v>
                </c:pt>
                <c:pt idx="8">
                  <c:v>12</c:v>
                </c:pt>
                <c:pt idx="9">
                  <c:v>15</c:v>
                </c:pt>
                <c:pt idx="10">
                  <c:v>10</c:v>
                </c:pt>
                <c:pt idx="11">
                  <c:v>5</c:v>
                </c:pt>
                <c:pt idx="12">
                  <c:v>3</c:v>
                </c:pt>
                <c:pt idx="13">
                  <c:v>4</c:v>
                </c:pt>
                <c:pt idx="14">
                  <c:v>4</c:v>
                </c:pt>
                <c:pt idx="15">
                  <c:v>3</c:v>
                </c:pt>
                <c:pt idx="16">
                  <c:v>4</c:v>
                </c:pt>
                <c:pt idx="17">
                  <c:v>4</c:v>
                </c:pt>
                <c:pt idx="18">
                  <c:v>2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Sheet1!$A$2:$A$23</c:f>
              <c:strCache>
                <c:ptCount val="22"/>
                <c:pt idx="0">
                  <c:v>药品企业形象</c:v>
                </c:pt>
                <c:pt idx="1">
                  <c:v>补益药</c:v>
                </c:pt>
                <c:pt idx="2">
                  <c:v>感冒用药</c:v>
                </c:pt>
                <c:pt idx="3">
                  <c:v>消化系统药</c:v>
                </c:pt>
                <c:pt idx="4">
                  <c:v>风湿及骨病药</c:v>
                </c:pt>
                <c:pt idx="5">
                  <c:v>医疗器械</c:v>
                </c:pt>
                <c:pt idx="6">
                  <c:v>皮肤科用药</c:v>
                </c:pt>
                <c:pt idx="7">
                  <c:v>咽喉药</c:v>
                </c:pt>
                <c:pt idx="8">
                  <c:v>呼吸系统药</c:v>
                </c:pt>
                <c:pt idx="9">
                  <c:v>儿科用药</c:v>
                </c:pt>
                <c:pt idx="10">
                  <c:v>清热解毒/抗微生物类药</c:v>
                </c:pt>
                <c:pt idx="11">
                  <c:v>心脑血管病药</c:v>
                </c:pt>
                <c:pt idx="12">
                  <c:v>眼科用药</c:v>
                </c:pt>
                <c:pt idx="13">
                  <c:v>神经系统药</c:v>
                </c:pt>
                <c:pt idx="14">
                  <c:v>耳鼻用药</c:v>
                </c:pt>
                <c:pt idx="15">
                  <c:v>妇科用药</c:v>
                </c:pt>
                <c:pt idx="16">
                  <c:v>泌尿系统药</c:v>
                </c:pt>
                <c:pt idx="17">
                  <c:v>解热镇痛药</c:v>
                </c:pt>
                <c:pt idx="18">
                  <c:v>兽药/宠物用药</c:v>
                </c:pt>
                <c:pt idx="19">
                  <c:v>痔疮药/疝气药</c:v>
                </c:pt>
                <c:pt idx="20">
                  <c:v>肝胆用药</c:v>
                </c:pt>
                <c:pt idx="21">
                  <c:v>药品其它</c:v>
                </c:pt>
              </c:strCache>
            </c:strRef>
          </c:cat>
          <c:val>
            <c:numRef>
              <c:f>Sheet1!$C$2:$C$23</c:f>
              <c:numCache>
                <c:formatCode>General</c:formatCode>
                <c:ptCount val="22"/>
                <c:pt idx="0">
                  <c:v>88</c:v>
                </c:pt>
                <c:pt idx="1">
                  <c:v>50</c:v>
                </c:pt>
                <c:pt idx="2">
                  <c:v>35</c:v>
                </c:pt>
                <c:pt idx="3">
                  <c:v>24</c:v>
                </c:pt>
                <c:pt idx="4">
                  <c:v>23</c:v>
                </c:pt>
                <c:pt idx="5">
                  <c:v>22</c:v>
                </c:pt>
                <c:pt idx="6">
                  <c:v>22</c:v>
                </c:pt>
                <c:pt idx="7">
                  <c:v>18</c:v>
                </c:pt>
                <c:pt idx="8">
                  <c:v>18</c:v>
                </c:pt>
                <c:pt idx="9">
                  <c:v>16</c:v>
                </c:pt>
                <c:pt idx="10">
                  <c:v>15</c:v>
                </c:pt>
                <c:pt idx="11">
                  <c:v>8</c:v>
                </c:pt>
                <c:pt idx="12">
                  <c:v>7</c:v>
                </c:pt>
                <c:pt idx="13">
                  <c:v>6</c:v>
                </c:pt>
                <c:pt idx="14">
                  <c:v>5</c:v>
                </c:pt>
                <c:pt idx="15">
                  <c:v>4</c:v>
                </c:pt>
                <c:pt idx="16">
                  <c:v>3</c:v>
                </c:pt>
                <c:pt idx="17">
                  <c:v>3</c:v>
                </c:pt>
                <c:pt idx="18">
                  <c:v>2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2022年-时长（秒）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Sheet1!$A$2:$A$23</c:f>
              <c:strCache>
                <c:ptCount val="22"/>
                <c:pt idx="0">
                  <c:v>药品企业形象</c:v>
                </c:pt>
                <c:pt idx="1">
                  <c:v>补益药</c:v>
                </c:pt>
                <c:pt idx="2">
                  <c:v>感冒用药</c:v>
                </c:pt>
                <c:pt idx="3">
                  <c:v>消化系统药</c:v>
                </c:pt>
                <c:pt idx="4">
                  <c:v>风湿及骨病药</c:v>
                </c:pt>
                <c:pt idx="5">
                  <c:v>医疗器械</c:v>
                </c:pt>
                <c:pt idx="6">
                  <c:v>皮肤科用药</c:v>
                </c:pt>
                <c:pt idx="7">
                  <c:v>咽喉药</c:v>
                </c:pt>
                <c:pt idx="8">
                  <c:v>呼吸系统药</c:v>
                </c:pt>
                <c:pt idx="9">
                  <c:v>儿科用药</c:v>
                </c:pt>
                <c:pt idx="10">
                  <c:v>清热解毒/抗微生物类药</c:v>
                </c:pt>
                <c:pt idx="11">
                  <c:v>心脑血管病药</c:v>
                </c:pt>
                <c:pt idx="12">
                  <c:v>眼科用药</c:v>
                </c:pt>
                <c:pt idx="13">
                  <c:v>神经系统药</c:v>
                </c:pt>
                <c:pt idx="14">
                  <c:v>耳鼻用药</c:v>
                </c:pt>
                <c:pt idx="15">
                  <c:v>妇科用药</c:v>
                </c:pt>
                <c:pt idx="16">
                  <c:v>泌尿系统药</c:v>
                </c:pt>
                <c:pt idx="17">
                  <c:v>解热镇痛药</c:v>
                </c:pt>
                <c:pt idx="18">
                  <c:v>兽药/宠物用药</c:v>
                </c:pt>
                <c:pt idx="19">
                  <c:v>痔疮药/疝气药</c:v>
                </c:pt>
                <c:pt idx="20">
                  <c:v>肝胆用药</c:v>
                </c:pt>
                <c:pt idx="21">
                  <c:v>药品其它</c:v>
                </c:pt>
              </c:strCache>
            </c:strRef>
          </c:cat>
          <c:val>
            <c:numRef>
              <c:f>Sheet1!$D$2:$D$23</c:f>
              <c:numCache>
                <c:formatCode>General</c:formatCode>
                <c:ptCount val="22"/>
                <c:pt idx="0">
                  <c:v>263472.199</c:v>
                </c:pt>
                <c:pt idx="1">
                  <c:v>1706057.152</c:v>
                </c:pt>
                <c:pt idx="2">
                  <c:v>353116.819</c:v>
                </c:pt>
                <c:pt idx="3">
                  <c:v>198724.15</c:v>
                </c:pt>
                <c:pt idx="4">
                  <c:v>5556334.146</c:v>
                </c:pt>
                <c:pt idx="5">
                  <c:v>849669.491</c:v>
                </c:pt>
                <c:pt idx="6">
                  <c:v>1446642.172</c:v>
                </c:pt>
                <c:pt idx="7">
                  <c:v>143050.883</c:v>
                </c:pt>
                <c:pt idx="8">
                  <c:v>789674.968</c:v>
                </c:pt>
                <c:pt idx="9">
                  <c:v>129988.738</c:v>
                </c:pt>
                <c:pt idx="10">
                  <c:v>16060.188</c:v>
                </c:pt>
                <c:pt idx="11">
                  <c:v>3871324.515</c:v>
                </c:pt>
                <c:pt idx="12">
                  <c:v>3892.791</c:v>
                </c:pt>
                <c:pt idx="13">
                  <c:v>59587.287</c:v>
                </c:pt>
                <c:pt idx="14">
                  <c:v>53798.708</c:v>
                </c:pt>
                <c:pt idx="15">
                  <c:v>1710.111</c:v>
                </c:pt>
                <c:pt idx="16">
                  <c:v>95932.587</c:v>
                </c:pt>
                <c:pt idx="17">
                  <c:v>244535.407</c:v>
                </c:pt>
                <c:pt idx="18">
                  <c:v>231.919</c:v>
                </c:pt>
                <c:pt idx="19">
                  <c:v>8383.389</c:v>
                </c:pt>
                <c:pt idx="20">
                  <c:v>727.601</c:v>
                </c:pt>
                <c:pt idx="21">
                  <c:v>2813.754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2023年-时长（秒）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Sheet1!$A$2:$A$23</c:f>
              <c:strCache>
                <c:ptCount val="22"/>
                <c:pt idx="0">
                  <c:v>药品企业形象</c:v>
                </c:pt>
                <c:pt idx="1">
                  <c:v>补益药</c:v>
                </c:pt>
                <c:pt idx="2">
                  <c:v>感冒用药</c:v>
                </c:pt>
                <c:pt idx="3">
                  <c:v>消化系统药</c:v>
                </c:pt>
                <c:pt idx="4">
                  <c:v>风湿及骨病药</c:v>
                </c:pt>
                <c:pt idx="5">
                  <c:v>医疗器械</c:v>
                </c:pt>
                <c:pt idx="6">
                  <c:v>皮肤科用药</c:v>
                </c:pt>
                <c:pt idx="7">
                  <c:v>咽喉药</c:v>
                </c:pt>
                <c:pt idx="8">
                  <c:v>呼吸系统药</c:v>
                </c:pt>
                <c:pt idx="9">
                  <c:v>儿科用药</c:v>
                </c:pt>
                <c:pt idx="10">
                  <c:v>清热解毒/抗微生物类药</c:v>
                </c:pt>
                <c:pt idx="11">
                  <c:v>心脑血管病药</c:v>
                </c:pt>
                <c:pt idx="12">
                  <c:v>眼科用药</c:v>
                </c:pt>
                <c:pt idx="13">
                  <c:v>神经系统药</c:v>
                </c:pt>
                <c:pt idx="14">
                  <c:v>耳鼻用药</c:v>
                </c:pt>
                <c:pt idx="15">
                  <c:v>妇科用药</c:v>
                </c:pt>
                <c:pt idx="16">
                  <c:v>泌尿系统药</c:v>
                </c:pt>
                <c:pt idx="17">
                  <c:v>解热镇痛药</c:v>
                </c:pt>
                <c:pt idx="18">
                  <c:v>兽药/宠物用药</c:v>
                </c:pt>
                <c:pt idx="19">
                  <c:v>痔疮药/疝气药</c:v>
                </c:pt>
                <c:pt idx="20">
                  <c:v>肝胆用药</c:v>
                </c:pt>
                <c:pt idx="21">
                  <c:v>药品其它</c:v>
                </c:pt>
              </c:strCache>
            </c:strRef>
          </c:cat>
          <c:val>
            <c:numRef>
              <c:f>Sheet1!$E$2:$E$23</c:f>
              <c:numCache>
                <c:formatCode>General</c:formatCode>
                <c:ptCount val="22"/>
                <c:pt idx="0">
                  <c:v>147452.289</c:v>
                </c:pt>
                <c:pt idx="1">
                  <c:v>865524.757</c:v>
                </c:pt>
                <c:pt idx="2">
                  <c:v>635967.181</c:v>
                </c:pt>
                <c:pt idx="3">
                  <c:v>801839.313</c:v>
                </c:pt>
                <c:pt idx="4">
                  <c:v>6355810.544</c:v>
                </c:pt>
                <c:pt idx="5">
                  <c:v>846880.488</c:v>
                </c:pt>
                <c:pt idx="6">
                  <c:v>1569101.779</c:v>
                </c:pt>
                <c:pt idx="7">
                  <c:v>227959.535</c:v>
                </c:pt>
                <c:pt idx="8">
                  <c:v>1075675.7</c:v>
                </c:pt>
                <c:pt idx="9">
                  <c:v>80483.227</c:v>
                </c:pt>
                <c:pt idx="10">
                  <c:v>21419.59</c:v>
                </c:pt>
                <c:pt idx="11">
                  <c:v>3421449.204</c:v>
                </c:pt>
                <c:pt idx="12">
                  <c:v>5459.577</c:v>
                </c:pt>
                <c:pt idx="13">
                  <c:v>1601782.701</c:v>
                </c:pt>
                <c:pt idx="14">
                  <c:v>49959.324</c:v>
                </c:pt>
                <c:pt idx="15">
                  <c:v>992.016</c:v>
                </c:pt>
                <c:pt idx="16">
                  <c:v>73772.189</c:v>
                </c:pt>
                <c:pt idx="17">
                  <c:v>228335.981</c:v>
                </c:pt>
                <c:pt idx="18">
                  <c:v>99.76</c:v>
                </c:pt>
                <c:pt idx="19">
                  <c:v>3801.267</c:v>
                </c:pt>
                <c:pt idx="20">
                  <c:v>513.588</c:v>
                </c:pt>
                <c:pt idx="21">
                  <c:v>4906.491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9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</c:scaling>
        <c:delete val="0"/>
        <c:axPos val="r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食品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细分行业分布同比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2441433519124985"/>
          <c:y val="0.22253428399562836"/>
          <c:w val="0.90152734518051147"/>
          <c:h val="0.61866754293441772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Sheet1!$A$2:$A$18</c:f>
              <c:strCache>
                <c:ptCount val="17"/>
                <c:pt idx="0">
                  <c:v>食品企业形象</c:v>
                </c:pt>
                <c:pt idx="1">
                  <c:v>保健食品</c:v>
                </c:pt>
                <c:pt idx="2">
                  <c:v>方便食品</c:v>
                </c:pt>
                <c:pt idx="3">
                  <c:v>蔬菜/水果</c:v>
                </c:pt>
                <c:pt idx="4">
                  <c:v>零食糖果</c:v>
                </c:pt>
                <c:pt idx="5">
                  <c:v>粮食</c:v>
                </c:pt>
                <c:pt idx="6">
                  <c:v>肉类</c:v>
                </c:pt>
                <c:pt idx="7">
                  <c:v>调味品</c:v>
                </c:pt>
                <c:pt idx="8">
                  <c:v>食用油</c:v>
                </c:pt>
                <c:pt idx="9">
                  <c:v>糕点饼干</c:v>
                </c:pt>
                <c:pt idx="10">
                  <c:v>中式食品</c:v>
                </c:pt>
                <c:pt idx="11">
                  <c:v>食品其它</c:v>
                </c:pt>
                <c:pt idx="12">
                  <c:v>冰雪食品</c:v>
                </c:pt>
                <c:pt idx="13">
                  <c:v>宠物食品</c:v>
                </c:pt>
                <c:pt idx="14">
                  <c:v>食品类系列产品</c:v>
                </c:pt>
                <c:pt idx="15">
                  <c:v>奶类产品</c:v>
                </c:pt>
                <c:pt idx="16">
                  <c:v>婴幼儿食品</c:v>
                </c:pt>
              </c:strCache>
            </c:strRef>
          </c:cat>
          <c:val>
            <c:numRef>
              <c:f>Sheet1!$B$2:$B$18</c:f>
              <c:numCache>
                <c:formatCode>General</c:formatCode>
                <c:ptCount val="17"/>
                <c:pt idx="0">
                  <c:v>195</c:v>
                </c:pt>
                <c:pt idx="1">
                  <c:v>185</c:v>
                </c:pt>
                <c:pt idx="2">
                  <c:v>113</c:v>
                </c:pt>
                <c:pt idx="3">
                  <c:v>90</c:v>
                </c:pt>
                <c:pt idx="4">
                  <c:v>63</c:v>
                </c:pt>
                <c:pt idx="5">
                  <c:v>56</c:v>
                </c:pt>
                <c:pt idx="6">
                  <c:v>48</c:v>
                </c:pt>
                <c:pt idx="7">
                  <c:v>59</c:v>
                </c:pt>
                <c:pt idx="8">
                  <c:v>52</c:v>
                </c:pt>
                <c:pt idx="9">
                  <c:v>24</c:v>
                </c:pt>
                <c:pt idx="10">
                  <c:v>14</c:v>
                </c:pt>
                <c:pt idx="11">
                  <c:v>14</c:v>
                </c:pt>
                <c:pt idx="12">
                  <c:v>8</c:v>
                </c:pt>
                <c:pt idx="13">
                  <c:v>6</c:v>
                </c:pt>
                <c:pt idx="14">
                  <c:v>2</c:v>
                </c:pt>
                <c:pt idx="15">
                  <c:v>4</c:v>
                </c:pt>
                <c:pt idx="16">
                  <c:v>1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Sheet1!$A$2:$A$18</c:f>
              <c:strCache>
                <c:ptCount val="17"/>
                <c:pt idx="0">
                  <c:v>食品企业形象</c:v>
                </c:pt>
                <c:pt idx="1">
                  <c:v>保健食品</c:v>
                </c:pt>
                <c:pt idx="2">
                  <c:v>方便食品</c:v>
                </c:pt>
                <c:pt idx="3">
                  <c:v>蔬菜/水果</c:v>
                </c:pt>
                <c:pt idx="4">
                  <c:v>零食糖果</c:v>
                </c:pt>
                <c:pt idx="5">
                  <c:v>粮食</c:v>
                </c:pt>
                <c:pt idx="6">
                  <c:v>肉类</c:v>
                </c:pt>
                <c:pt idx="7">
                  <c:v>调味品</c:v>
                </c:pt>
                <c:pt idx="8">
                  <c:v>食用油</c:v>
                </c:pt>
                <c:pt idx="9">
                  <c:v>糕点饼干</c:v>
                </c:pt>
                <c:pt idx="10">
                  <c:v>中式食品</c:v>
                </c:pt>
                <c:pt idx="11">
                  <c:v>食品其它</c:v>
                </c:pt>
                <c:pt idx="12">
                  <c:v>冰雪食品</c:v>
                </c:pt>
                <c:pt idx="13">
                  <c:v>宠物食品</c:v>
                </c:pt>
                <c:pt idx="14">
                  <c:v>食品类系列产品</c:v>
                </c:pt>
                <c:pt idx="15">
                  <c:v>奶类产品</c:v>
                </c:pt>
                <c:pt idx="16">
                  <c:v>婴幼儿食品</c:v>
                </c:pt>
              </c:strCache>
            </c:strRef>
          </c:cat>
          <c:val>
            <c:numRef>
              <c:f>Sheet1!$C$2:$C$18</c:f>
              <c:numCache>
                <c:formatCode>General</c:formatCode>
                <c:ptCount val="17"/>
                <c:pt idx="0">
                  <c:v>285</c:v>
                </c:pt>
                <c:pt idx="1">
                  <c:v>240</c:v>
                </c:pt>
                <c:pt idx="2">
                  <c:v>106</c:v>
                </c:pt>
                <c:pt idx="3">
                  <c:v>77</c:v>
                </c:pt>
                <c:pt idx="4">
                  <c:v>76</c:v>
                </c:pt>
                <c:pt idx="5">
                  <c:v>62</c:v>
                </c:pt>
                <c:pt idx="6">
                  <c:v>62</c:v>
                </c:pt>
                <c:pt idx="7">
                  <c:v>58</c:v>
                </c:pt>
                <c:pt idx="8">
                  <c:v>58</c:v>
                </c:pt>
                <c:pt idx="9">
                  <c:v>34</c:v>
                </c:pt>
                <c:pt idx="10">
                  <c:v>29</c:v>
                </c:pt>
                <c:pt idx="11">
                  <c:v>15</c:v>
                </c:pt>
                <c:pt idx="12">
                  <c:v>8</c:v>
                </c:pt>
                <c:pt idx="13">
                  <c:v>4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2022年-时长（秒）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Sheet1!$A$2:$A$18</c:f>
              <c:strCache>
                <c:ptCount val="17"/>
                <c:pt idx="0">
                  <c:v>食品企业形象</c:v>
                </c:pt>
                <c:pt idx="1">
                  <c:v>保健食品</c:v>
                </c:pt>
                <c:pt idx="2">
                  <c:v>方便食品</c:v>
                </c:pt>
                <c:pt idx="3">
                  <c:v>蔬菜/水果</c:v>
                </c:pt>
                <c:pt idx="4">
                  <c:v>零食糖果</c:v>
                </c:pt>
                <c:pt idx="5">
                  <c:v>粮食</c:v>
                </c:pt>
                <c:pt idx="6">
                  <c:v>肉类</c:v>
                </c:pt>
                <c:pt idx="7">
                  <c:v>调味品</c:v>
                </c:pt>
                <c:pt idx="8">
                  <c:v>食用油</c:v>
                </c:pt>
                <c:pt idx="9">
                  <c:v>糕点饼干</c:v>
                </c:pt>
                <c:pt idx="10">
                  <c:v>中式食品</c:v>
                </c:pt>
                <c:pt idx="11">
                  <c:v>食品其它</c:v>
                </c:pt>
                <c:pt idx="12">
                  <c:v>冰雪食品</c:v>
                </c:pt>
                <c:pt idx="13">
                  <c:v>宠物食品</c:v>
                </c:pt>
                <c:pt idx="14">
                  <c:v>食品类系列产品</c:v>
                </c:pt>
                <c:pt idx="15">
                  <c:v>奶类产品</c:v>
                </c:pt>
                <c:pt idx="16">
                  <c:v>婴幼儿食品</c:v>
                </c:pt>
              </c:strCache>
            </c:strRef>
          </c:cat>
          <c:val>
            <c:numRef>
              <c:f>Sheet1!$D$2:$D$18</c:f>
              <c:numCache>
                <c:formatCode>General</c:formatCode>
                <c:ptCount val="17"/>
                <c:pt idx="0">
                  <c:v>640083.81</c:v>
                </c:pt>
                <c:pt idx="1">
                  <c:v>6841931.3</c:v>
                </c:pt>
                <c:pt idx="2">
                  <c:v>946359.54</c:v>
                </c:pt>
                <c:pt idx="3">
                  <c:v>54292.391</c:v>
                </c:pt>
                <c:pt idx="4">
                  <c:v>2858277.7</c:v>
                </c:pt>
                <c:pt idx="5">
                  <c:v>457082.05</c:v>
                </c:pt>
                <c:pt idx="6">
                  <c:v>96847.167</c:v>
                </c:pt>
                <c:pt idx="7">
                  <c:v>324505</c:v>
                </c:pt>
                <c:pt idx="8">
                  <c:v>587198.74</c:v>
                </c:pt>
                <c:pt idx="9">
                  <c:v>442819.98</c:v>
                </c:pt>
                <c:pt idx="10">
                  <c:v>24427.037</c:v>
                </c:pt>
                <c:pt idx="11">
                  <c:v>79649.26</c:v>
                </c:pt>
                <c:pt idx="12">
                  <c:v>45825.007</c:v>
                </c:pt>
                <c:pt idx="13">
                  <c:v>5817.821</c:v>
                </c:pt>
                <c:pt idx="14">
                  <c:v>555.266</c:v>
                </c:pt>
                <c:pt idx="15">
                  <c:v>930673.19</c:v>
                </c:pt>
                <c:pt idx="16">
                  <c:v>34.438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2023年-时长（秒）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Sheet1!$A$2:$A$18</c:f>
              <c:strCache>
                <c:ptCount val="17"/>
                <c:pt idx="0">
                  <c:v>食品企业形象</c:v>
                </c:pt>
                <c:pt idx="1">
                  <c:v>保健食品</c:v>
                </c:pt>
                <c:pt idx="2">
                  <c:v>方便食品</c:v>
                </c:pt>
                <c:pt idx="3">
                  <c:v>蔬菜/水果</c:v>
                </c:pt>
                <c:pt idx="4">
                  <c:v>零食糖果</c:v>
                </c:pt>
                <c:pt idx="5">
                  <c:v>粮食</c:v>
                </c:pt>
                <c:pt idx="6">
                  <c:v>肉类</c:v>
                </c:pt>
                <c:pt idx="7">
                  <c:v>调味品</c:v>
                </c:pt>
                <c:pt idx="8">
                  <c:v>食用油</c:v>
                </c:pt>
                <c:pt idx="9">
                  <c:v>糕点饼干</c:v>
                </c:pt>
                <c:pt idx="10">
                  <c:v>中式食品</c:v>
                </c:pt>
                <c:pt idx="11">
                  <c:v>食品其它</c:v>
                </c:pt>
                <c:pt idx="12">
                  <c:v>冰雪食品</c:v>
                </c:pt>
                <c:pt idx="13">
                  <c:v>宠物食品</c:v>
                </c:pt>
                <c:pt idx="14">
                  <c:v>食品类系列产品</c:v>
                </c:pt>
                <c:pt idx="15">
                  <c:v>奶类产品</c:v>
                </c:pt>
                <c:pt idx="16">
                  <c:v>婴幼儿食品</c:v>
                </c:pt>
              </c:strCache>
            </c:strRef>
          </c:cat>
          <c:val>
            <c:numRef>
              <c:f>Sheet1!$E$2:$E$18</c:f>
              <c:numCache>
                <c:formatCode>General</c:formatCode>
                <c:ptCount val="17"/>
                <c:pt idx="0">
                  <c:v>580987.131</c:v>
                </c:pt>
                <c:pt idx="1">
                  <c:v>9006711.052</c:v>
                </c:pt>
                <c:pt idx="2">
                  <c:v>1013278.672</c:v>
                </c:pt>
                <c:pt idx="3">
                  <c:v>57125.179</c:v>
                </c:pt>
                <c:pt idx="4">
                  <c:v>2134111.467</c:v>
                </c:pt>
                <c:pt idx="5">
                  <c:v>773877.195</c:v>
                </c:pt>
                <c:pt idx="6">
                  <c:v>74213.16</c:v>
                </c:pt>
                <c:pt idx="7">
                  <c:v>263238.67</c:v>
                </c:pt>
                <c:pt idx="8">
                  <c:v>585749.948</c:v>
                </c:pt>
                <c:pt idx="9">
                  <c:v>403362.743</c:v>
                </c:pt>
                <c:pt idx="10">
                  <c:v>66926.163</c:v>
                </c:pt>
                <c:pt idx="11">
                  <c:v>1223.601</c:v>
                </c:pt>
                <c:pt idx="12">
                  <c:v>51160.366</c:v>
                </c:pt>
                <c:pt idx="13">
                  <c:v>739.249</c:v>
                </c:pt>
                <c:pt idx="14">
                  <c:v>164.92</c:v>
                </c:pt>
                <c:pt idx="15">
                  <c:v>344474.616</c:v>
                </c:pt>
                <c:pt idx="16">
                  <c:v>148322.768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9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</c:scaling>
        <c:delete val="0"/>
        <c:axPos val="r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奶类饮品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细分行业分布同比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2441433519124985"/>
          <c:y val="0.22253428399562836"/>
          <c:w val="0.90152734518051147"/>
          <c:h val="0.61866754293441772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Sheet1!$A$2:$A$7</c:f>
              <c:strCache>
                <c:ptCount val="6"/>
                <c:pt idx="0">
                  <c:v>原奶</c:v>
                </c:pt>
                <c:pt idx="1">
                  <c:v>酸奶</c:v>
                </c:pt>
                <c:pt idx="2">
                  <c:v>乳酸菌饮品</c:v>
                </c:pt>
                <c:pt idx="3">
                  <c:v>含乳饮料</c:v>
                </c:pt>
                <c:pt idx="4">
                  <c:v>豆奶</c:v>
                </c:pt>
                <c:pt idx="5">
                  <c:v>调和奶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32</c:v>
                </c:pt>
                <c:pt idx="1">
                  <c:v>14</c:v>
                </c:pt>
                <c:pt idx="2">
                  <c:v>9</c:v>
                </c:pt>
                <c:pt idx="3">
                  <c:v>10</c:v>
                </c:pt>
                <c:pt idx="4">
                  <c:v>3</c:v>
                </c:pt>
                <c:pt idx="5">
                  <c:v>2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Sheet1!$A$2:$A$7</c:f>
              <c:strCache>
                <c:ptCount val="6"/>
                <c:pt idx="0">
                  <c:v>原奶</c:v>
                </c:pt>
                <c:pt idx="1">
                  <c:v>酸奶</c:v>
                </c:pt>
                <c:pt idx="2">
                  <c:v>乳酸菌饮品</c:v>
                </c:pt>
                <c:pt idx="3">
                  <c:v>含乳饮料</c:v>
                </c:pt>
                <c:pt idx="4">
                  <c:v>豆奶</c:v>
                </c:pt>
                <c:pt idx="5">
                  <c:v>调和奶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26</c:v>
                </c:pt>
                <c:pt idx="1">
                  <c:v>18</c:v>
                </c:pt>
                <c:pt idx="2">
                  <c:v>8</c:v>
                </c:pt>
                <c:pt idx="3">
                  <c:v>7</c:v>
                </c:pt>
                <c:pt idx="4">
                  <c:v>3</c:v>
                </c:pt>
                <c:pt idx="5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2022年-时长（秒）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Sheet1!$A$2:$A$7</c:f>
              <c:strCache>
                <c:ptCount val="6"/>
                <c:pt idx="0">
                  <c:v>原奶</c:v>
                </c:pt>
                <c:pt idx="1">
                  <c:v>酸奶</c:v>
                </c:pt>
                <c:pt idx="2">
                  <c:v>乳酸菌饮品</c:v>
                </c:pt>
                <c:pt idx="3">
                  <c:v>含乳饮料</c:v>
                </c:pt>
                <c:pt idx="4">
                  <c:v>豆奶</c:v>
                </c:pt>
                <c:pt idx="5">
                  <c:v>调和奶</c:v>
                </c:pt>
              </c:strCache>
            </c:strRef>
          </c:cat>
          <c:val>
            <c:numRef>
              <c:f>Sheet1!$D$2:$D$7</c:f>
              <c:numCache>
                <c:formatCode>General</c:formatCode>
                <c:ptCount val="6"/>
                <c:pt idx="0">
                  <c:v>655724.146</c:v>
                </c:pt>
                <c:pt idx="1">
                  <c:v>317327.035</c:v>
                </c:pt>
                <c:pt idx="2">
                  <c:v>158035.517</c:v>
                </c:pt>
                <c:pt idx="3">
                  <c:v>62093.775</c:v>
                </c:pt>
                <c:pt idx="4">
                  <c:v>356490.08</c:v>
                </c:pt>
                <c:pt idx="5">
                  <c:v>135543.805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2023年-时长（秒）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Sheet1!$A$2:$A$7</c:f>
              <c:strCache>
                <c:ptCount val="6"/>
                <c:pt idx="0">
                  <c:v>原奶</c:v>
                </c:pt>
                <c:pt idx="1">
                  <c:v>酸奶</c:v>
                </c:pt>
                <c:pt idx="2">
                  <c:v>乳酸菌饮品</c:v>
                </c:pt>
                <c:pt idx="3">
                  <c:v>含乳饮料</c:v>
                </c:pt>
                <c:pt idx="4">
                  <c:v>豆奶</c:v>
                </c:pt>
                <c:pt idx="5">
                  <c:v>调和奶</c:v>
                </c:pt>
              </c:strCache>
            </c:strRef>
          </c:cat>
          <c:val>
            <c:numRef>
              <c:f>Sheet1!$E$2:$E$7</c:f>
              <c:numCache>
                <c:formatCode>General</c:formatCode>
                <c:ptCount val="6"/>
                <c:pt idx="0">
                  <c:v>772240.247</c:v>
                </c:pt>
                <c:pt idx="1">
                  <c:v>298251.67</c:v>
                </c:pt>
                <c:pt idx="2">
                  <c:v>57267.222</c:v>
                </c:pt>
                <c:pt idx="3">
                  <c:v>69006.736</c:v>
                </c:pt>
                <c:pt idx="4">
                  <c:v>43837.333</c:v>
                </c:pt>
                <c:pt idx="5">
                  <c:v>155115.804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9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9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</c:scaling>
        <c:delete val="0"/>
        <c:axPos val="r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化妆品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/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浴室用品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细分品类分布同比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883917361497879"/>
          <c:y val="0.23174779117107391"/>
          <c:w val="0.75"/>
          <c:h val="0.48076450824737549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Sheet1!$A$2:$A$13</c:f>
              <c:strCache>
                <c:ptCount val="12"/>
                <c:pt idx="0">
                  <c:v>化浴用品企业形象</c:v>
                </c:pt>
                <c:pt idx="1">
                  <c:v>护肤用品</c:v>
                </c:pt>
                <c:pt idx="2">
                  <c:v>洗发/美发/护发用品</c:v>
                </c:pt>
                <c:pt idx="3">
                  <c:v>口腔护理用品</c:v>
                </c:pt>
                <c:pt idx="4">
                  <c:v>婴幼儿卫生/浴室用品</c:v>
                </c:pt>
                <c:pt idx="5">
                  <c:v>生活用纸</c:v>
                </c:pt>
                <c:pt idx="6">
                  <c:v>浴室用品</c:v>
                </c:pt>
                <c:pt idx="7">
                  <c:v>彩妆用品</c:v>
                </c:pt>
                <c:pt idx="8">
                  <c:v>卫生巾</c:v>
                </c:pt>
                <c:pt idx="9">
                  <c:v>化浴用品系列产品</c:v>
                </c:pt>
                <c:pt idx="10">
                  <c:v>化浴用品其它</c:v>
                </c:pt>
                <c:pt idx="11">
                  <c:v>香水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100</c:v>
                </c:pt>
                <c:pt idx="1">
                  <c:v>112</c:v>
                </c:pt>
                <c:pt idx="2">
                  <c:v>34</c:v>
                </c:pt>
                <c:pt idx="3">
                  <c:v>22</c:v>
                </c:pt>
                <c:pt idx="4">
                  <c:v>8</c:v>
                </c:pt>
                <c:pt idx="5">
                  <c:v>8</c:v>
                </c:pt>
                <c:pt idx="6">
                  <c:v>8</c:v>
                </c:pt>
                <c:pt idx="7">
                  <c:v>6</c:v>
                </c:pt>
                <c:pt idx="8">
                  <c:v>9</c:v>
                </c:pt>
                <c:pt idx="9">
                  <c:v>5</c:v>
                </c:pt>
                <c:pt idx="10">
                  <c:v>1</c:v>
                </c:pt>
                <c:pt idx="11">
                  <c:v>1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Sheet1!$A$2:$A$13</c:f>
              <c:strCache>
                <c:ptCount val="12"/>
                <c:pt idx="0">
                  <c:v>化浴用品企业形象</c:v>
                </c:pt>
                <c:pt idx="1">
                  <c:v>护肤用品</c:v>
                </c:pt>
                <c:pt idx="2">
                  <c:v>洗发/美发/护发用品</c:v>
                </c:pt>
                <c:pt idx="3">
                  <c:v>口腔护理用品</c:v>
                </c:pt>
                <c:pt idx="4">
                  <c:v>婴幼儿卫生/浴室用品</c:v>
                </c:pt>
                <c:pt idx="5">
                  <c:v>生活用纸</c:v>
                </c:pt>
                <c:pt idx="6">
                  <c:v>浴室用品</c:v>
                </c:pt>
                <c:pt idx="7">
                  <c:v>彩妆用品</c:v>
                </c:pt>
                <c:pt idx="8">
                  <c:v>卫生巾</c:v>
                </c:pt>
                <c:pt idx="9">
                  <c:v>化浴用品系列产品</c:v>
                </c:pt>
                <c:pt idx="10">
                  <c:v>化浴用品其它</c:v>
                </c:pt>
                <c:pt idx="11">
                  <c:v>香水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0">
                  <c:v>173</c:v>
                </c:pt>
                <c:pt idx="1">
                  <c:v>129</c:v>
                </c:pt>
                <c:pt idx="2">
                  <c:v>43</c:v>
                </c:pt>
                <c:pt idx="3">
                  <c:v>30</c:v>
                </c:pt>
                <c:pt idx="4">
                  <c:v>12</c:v>
                </c:pt>
                <c:pt idx="5">
                  <c:v>10</c:v>
                </c:pt>
                <c:pt idx="6">
                  <c:v>10</c:v>
                </c:pt>
                <c:pt idx="7">
                  <c:v>10</c:v>
                </c:pt>
                <c:pt idx="8">
                  <c:v>8</c:v>
                </c:pt>
                <c:pt idx="9">
                  <c:v>6</c:v>
                </c:pt>
                <c:pt idx="10">
                  <c:v>1</c:v>
                </c:pt>
                <c:pt idx="11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2022年-时长（秒）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化浴用品企业形象</c:v>
                </c:pt>
                <c:pt idx="1">
                  <c:v>护肤用品</c:v>
                </c:pt>
                <c:pt idx="2">
                  <c:v>洗发/美发/护发用品</c:v>
                </c:pt>
                <c:pt idx="3">
                  <c:v>口腔护理用品</c:v>
                </c:pt>
                <c:pt idx="4">
                  <c:v>婴幼儿卫生/浴室用品</c:v>
                </c:pt>
                <c:pt idx="5">
                  <c:v>生活用纸</c:v>
                </c:pt>
                <c:pt idx="6">
                  <c:v>浴室用品</c:v>
                </c:pt>
                <c:pt idx="7">
                  <c:v>彩妆用品</c:v>
                </c:pt>
                <c:pt idx="8">
                  <c:v>卫生巾</c:v>
                </c:pt>
                <c:pt idx="9">
                  <c:v>化浴用品系列产品</c:v>
                </c:pt>
                <c:pt idx="10">
                  <c:v>化浴用品其它</c:v>
                </c:pt>
                <c:pt idx="11">
                  <c:v>香水</c:v>
                </c:pt>
              </c:strCache>
            </c:strRef>
          </c:cat>
          <c:val>
            <c:numRef>
              <c:f>Sheet1!$D$2:$D$13</c:f>
              <c:numCache>
                <c:formatCode>General</c:formatCode>
                <c:ptCount val="12"/>
                <c:pt idx="0">
                  <c:v>146171.283</c:v>
                </c:pt>
                <c:pt idx="1">
                  <c:v>61995.474</c:v>
                </c:pt>
                <c:pt idx="2">
                  <c:v>1641523.867</c:v>
                </c:pt>
                <c:pt idx="3">
                  <c:v>138653.58</c:v>
                </c:pt>
                <c:pt idx="4">
                  <c:v>4173.51</c:v>
                </c:pt>
                <c:pt idx="5">
                  <c:v>10389.299</c:v>
                </c:pt>
                <c:pt idx="6">
                  <c:v>694397.961</c:v>
                </c:pt>
                <c:pt idx="7">
                  <c:v>1437.566</c:v>
                </c:pt>
                <c:pt idx="8">
                  <c:v>10911.31</c:v>
                </c:pt>
                <c:pt idx="9">
                  <c:v>139896.194</c:v>
                </c:pt>
                <c:pt idx="10">
                  <c:v>289.12</c:v>
                </c:pt>
                <c:pt idx="11">
                  <c:v>4.919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2023年-时长（秒）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化浴用品企业形象</c:v>
                </c:pt>
                <c:pt idx="1">
                  <c:v>护肤用品</c:v>
                </c:pt>
                <c:pt idx="2">
                  <c:v>洗发/美发/护发用品</c:v>
                </c:pt>
                <c:pt idx="3">
                  <c:v>口腔护理用品</c:v>
                </c:pt>
                <c:pt idx="4">
                  <c:v>婴幼儿卫生/浴室用品</c:v>
                </c:pt>
                <c:pt idx="5">
                  <c:v>生活用纸</c:v>
                </c:pt>
                <c:pt idx="6">
                  <c:v>浴室用品</c:v>
                </c:pt>
                <c:pt idx="7">
                  <c:v>彩妆用品</c:v>
                </c:pt>
                <c:pt idx="8">
                  <c:v>卫生巾</c:v>
                </c:pt>
                <c:pt idx="9">
                  <c:v>化浴用品系列产品</c:v>
                </c:pt>
                <c:pt idx="10">
                  <c:v>化浴用品其它</c:v>
                </c:pt>
                <c:pt idx="11">
                  <c:v>香水</c:v>
                </c:pt>
              </c:strCache>
            </c:strRef>
          </c:cat>
          <c:val>
            <c:numRef>
              <c:f>Sheet1!$E$2:$E$13</c:f>
              <c:numCache>
                <c:formatCode>General</c:formatCode>
                <c:ptCount val="12"/>
                <c:pt idx="0">
                  <c:v>18386.843</c:v>
                </c:pt>
                <c:pt idx="1">
                  <c:v>42316.919</c:v>
                </c:pt>
                <c:pt idx="2">
                  <c:v>1214711.597</c:v>
                </c:pt>
                <c:pt idx="3">
                  <c:v>254056.499</c:v>
                </c:pt>
                <c:pt idx="4">
                  <c:v>801.384</c:v>
                </c:pt>
                <c:pt idx="5">
                  <c:v>7807.175</c:v>
                </c:pt>
                <c:pt idx="6">
                  <c:v>707569.677</c:v>
                </c:pt>
                <c:pt idx="7">
                  <c:v>822.835</c:v>
                </c:pt>
                <c:pt idx="8">
                  <c:v>651.706</c:v>
                </c:pt>
                <c:pt idx="9">
                  <c:v>3420.063</c:v>
                </c:pt>
                <c:pt idx="10">
                  <c:v>26533.929</c:v>
                </c:pt>
                <c:pt idx="11">
                  <c:v>4.959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</c:scaling>
        <c:delete val="0"/>
        <c:axPos val="r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2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2023</a:t>
            </a:r>
            <a:r>
              <a:rPr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年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硬广新增与流失客户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59774760156869888"/>
          <c:y val="0.10606469213962555"/>
          <c:w val="0.935893714427948"/>
          <c:h val="0.81862533092498779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品牌数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chemeClr val="accent6"/>
              </a:solidFill>
              <a:ln>
                <a:noFill/>
              </a:ln>
              <a:effectLst/>
            </c:spPr>
          </c:dPt>
          <c:dPt>
            <c:idx val="2"/>
            <c:invertIfNegative val="0"/>
            <c:spPr>
              <a:solidFill>
                <a:srgbClr val="028B46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流失</c:v>
                </c:pt>
                <c:pt idx="1">
                  <c:v>连续</c:v>
                </c:pt>
                <c:pt idx="2">
                  <c:v>新增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4870</c:v>
                </c:pt>
                <c:pt idx="1">
                  <c:v>1674</c:v>
                </c:pt>
                <c:pt idx="2">
                  <c:v>5976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/>
        <c:axId val="198752272"/>
        <c:axId val="198752832"/>
      </c:barChart>
      <c:catAx>
        <c:axId val="19875227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2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</c:scaling>
        <c:delete val="1"/>
        <c:axPos val="l"/>
        <c:numFmt formatCode="General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2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2023</a:t>
            </a:r>
            <a:r>
              <a:rPr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年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硬广新增与流失客户占比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58926079422235489"/>
          <c:y val="0.15078830718994141"/>
          <c:w val="0.93584376573562622"/>
          <c:h val="0.77391189336776733"/>
        </c:manualLayout>
      </c:layout>
      <c:barChart>
        <c:barDir val="col"/>
        <c:grouping val="stack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流失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FFC000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Sheet1!$B$2:$B$3</c:f>
              <c:numCache>
                <c:formatCode>0.00%</c:formatCode>
                <c:ptCount val="2"/>
                <c:pt idx="0">
                  <c:v>0.7442</c:v>
                </c:pt>
              </c:numCache>
            </c:numRef>
          </c:val>
        </c:ser>
        <c:ser>
          <c:idx val="0"/>
          <c:order val="1"/>
          <c:tx>
            <c:strRef>
              <c:f>Sheet1!$C$1</c:f>
              <c:strCache>
                <c:ptCount val="1"/>
                <c:pt idx="0">
                  <c:v>持续投放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Sheet1!$C$2:$C$3</c:f>
              <c:numCache>
                <c:formatCode>0.00%</c:formatCode>
                <c:ptCount val="2"/>
                <c:pt idx="0">
                  <c:v>0.2558</c:v>
                </c:pt>
                <c:pt idx="1">
                  <c:v>0.2188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新增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General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General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Sheet1!$A$2:$A$3</c:f>
              <c:strCache>
                <c:ptCount val="2"/>
                <c:pt idx="0">
                  <c:v>2022年</c:v>
                </c:pt>
                <c:pt idx="1">
                  <c:v>2023年</c:v>
                </c:pt>
              </c:strCache>
            </c:strRef>
          </c:cat>
          <c:val>
            <c:numRef>
              <c:f>Sheet1!$D$2:$D$3</c:f>
              <c:numCache>
                <c:formatCode>General</c:formatCode>
                <c:ptCount val="2"/>
                <c:pt idx="1">
                  <c:v>0.7812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100"/>
        <c:axId val="198752272"/>
        <c:axId val="198752832"/>
      </c:barChart>
      <c:catAx>
        <c:axId val="19875227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2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</c:scaling>
        <c:delete val="1"/>
        <c:axPos val="l"/>
        <c:numFmt formatCode="0.00%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4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 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2023</a:t>
            </a:r>
            <a:r>
              <a:rPr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年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</a:t>
            </a:r>
            <a:r>
              <a:rPr lang="zh-CN" altLang="en-US" sz="1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新增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客户行业分布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7412237673997879"/>
          <c:y val="0.15236163139343262"/>
          <c:w val="0.81360721588134766"/>
          <c:h val="0.55390554666519165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Sheet1!$A$2:$A$21</c:f>
              <c:strCache>
                <c:ptCount val="20"/>
                <c:pt idx="0">
                  <c:v>家居</c:v>
                </c:pt>
                <c:pt idx="1">
                  <c:v>食品</c:v>
                </c:pt>
                <c:pt idx="2">
                  <c:v>娱乐及休闲</c:v>
                </c:pt>
                <c:pt idx="3">
                  <c:v>饮料</c:v>
                </c:pt>
                <c:pt idx="4">
                  <c:v>工业</c:v>
                </c:pt>
                <c:pt idx="5">
                  <c:v>化妆品/浴室用品</c:v>
                </c:pt>
                <c:pt idx="6">
                  <c:v>家用电器</c:v>
                </c:pt>
                <c:pt idx="7">
                  <c:v>商业/服务性行业</c:v>
                </c:pt>
                <c:pt idx="8">
                  <c:v>酒类</c:v>
                </c:pt>
                <c:pt idx="9">
                  <c:v>房地产/建筑工程行业</c:v>
                </c:pt>
                <c:pt idx="10">
                  <c:v>交通</c:v>
                </c:pt>
                <c:pt idx="11">
                  <c:v>药品</c:v>
                </c:pt>
                <c:pt idx="12">
                  <c:v>衣着</c:v>
                </c:pt>
                <c:pt idx="13">
                  <c:v>个人用品</c:v>
                </c:pt>
                <c:pt idx="14">
                  <c:v>互联网</c:v>
                </c:pt>
                <c:pt idx="15">
                  <c:v>农业</c:v>
                </c:pt>
                <c:pt idx="16">
                  <c:v>清洁用品</c:v>
                </c:pt>
                <c:pt idx="17">
                  <c:v>数码/电脑/办公用品</c:v>
                </c:pt>
                <c:pt idx="18">
                  <c:v>金融/投资行业</c:v>
                </c:pt>
                <c:pt idx="19">
                  <c:v>邮电通讯</c:v>
                </c:pt>
              </c:strCache>
            </c:strRef>
          </c:cat>
          <c:val>
            <c:numRef>
              <c:f>Sheet1!$B$2:$B$21</c:f>
              <c:numCache>
                <c:formatCode>General</c:formatCode>
                <c:ptCount val="20"/>
                <c:pt idx="0">
                  <c:v>1457</c:v>
                </c:pt>
                <c:pt idx="1">
                  <c:v>747</c:v>
                </c:pt>
                <c:pt idx="2">
                  <c:v>571</c:v>
                </c:pt>
                <c:pt idx="3">
                  <c:v>387</c:v>
                </c:pt>
                <c:pt idx="4">
                  <c:v>369</c:v>
                </c:pt>
                <c:pt idx="5">
                  <c:v>344</c:v>
                </c:pt>
                <c:pt idx="6">
                  <c:v>316</c:v>
                </c:pt>
                <c:pt idx="7">
                  <c:v>259</c:v>
                </c:pt>
                <c:pt idx="8">
                  <c:v>247</c:v>
                </c:pt>
                <c:pt idx="9">
                  <c:v>196</c:v>
                </c:pt>
                <c:pt idx="10">
                  <c:v>178</c:v>
                </c:pt>
                <c:pt idx="11">
                  <c:v>169</c:v>
                </c:pt>
                <c:pt idx="12">
                  <c:v>164</c:v>
                </c:pt>
                <c:pt idx="13">
                  <c:v>141</c:v>
                </c:pt>
                <c:pt idx="14">
                  <c:v>127</c:v>
                </c:pt>
                <c:pt idx="15">
                  <c:v>110</c:v>
                </c:pt>
                <c:pt idx="16">
                  <c:v>101</c:v>
                </c:pt>
                <c:pt idx="17">
                  <c:v>82</c:v>
                </c:pt>
                <c:pt idx="18">
                  <c:v>27</c:v>
                </c:pt>
                <c:pt idx="19">
                  <c:v>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44"/>
        <c:overlap val="-90"/>
        <c:axId val="198752272"/>
        <c:axId val="198752832"/>
      </c:barChart>
      <c:lineChart>
        <c:grouping/>
        <c:varyColors val="0"/>
        <c:ser>
          <c:idx val="2"/>
          <c:order val="1"/>
          <c:tx>
            <c:strRef>
              <c:f>Sheet1!$C$1</c:f>
              <c:strCache>
                <c:ptCount val="1"/>
                <c:pt idx="0">
                  <c:v>时长（秒）</c:v>
                </c:pt>
              </c:strCache>
            </c:strRef>
          </c:tx>
          <c:spPr>
            <a:ln w="22225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Sheet1!$A$2:$A$21</c:f>
              <c:strCache>
                <c:ptCount val="20"/>
                <c:pt idx="0">
                  <c:v>家居</c:v>
                </c:pt>
                <c:pt idx="1">
                  <c:v>食品</c:v>
                </c:pt>
                <c:pt idx="2">
                  <c:v>娱乐及休闲</c:v>
                </c:pt>
                <c:pt idx="3">
                  <c:v>饮料</c:v>
                </c:pt>
                <c:pt idx="4">
                  <c:v>工业</c:v>
                </c:pt>
                <c:pt idx="5">
                  <c:v>化妆品/浴室用品</c:v>
                </c:pt>
                <c:pt idx="6">
                  <c:v>家用电器</c:v>
                </c:pt>
                <c:pt idx="7">
                  <c:v>商业/服务性行业</c:v>
                </c:pt>
                <c:pt idx="8">
                  <c:v>酒类</c:v>
                </c:pt>
                <c:pt idx="9">
                  <c:v>房地产/建筑工程行业</c:v>
                </c:pt>
                <c:pt idx="10">
                  <c:v>交通</c:v>
                </c:pt>
                <c:pt idx="11">
                  <c:v>药品</c:v>
                </c:pt>
                <c:pt idx="12">
                  <c:v>衣着</c:v>
                </c:pt>
                <c:pt idx="13">
                  <c:v>个人用品</c:v>
                </c:pt>
                <c:pt idx="14">
                  <c:v>互联网</c:v>
                </c:pt>
                <c:pt idx="15">
                  <c:v>农业</c:v>
                </c:pt>
                <c:pt idx="16">
                  <c:v>清洁用品</c:v>
                </c:pt>
                <c:pt idx="17">
                  <c:v>数码/电脑/办公用品</c:v>
                </c:pt>
                <c:pt idx="18">
                  <c:v>金融/投资行业</c:v>
                </c:pt>
                <c:pt idx="19">
                  <c:v>邮电通讯</c:v>
                </c:pt>
              </c:strCache>
            </c:strRef>
          </c:cat>
          <c:val>
            <c:numRef>
              <c:f>Sheet1!$C$2:$C$21</c:f>
              <c:numCache>
                <c:formatCode>General</c:formatCode>
                <c:ptCount val="20"/>
                <c:pt idx="0">
                  <c:v>65263.785</c:v>
                </c:pt>
                <c:pt idx="1">
                  <c:v>1184184.636</c:v>
                </c:pt>
                <c:pt idx="2">
                  <c:v>319198.668</c:v>
                </c:pt>
                <c:pt idx="3">
                  <c:v>244698.486</c:v>
                </c:pt>
                <c:pt idx="4">
                  <c:v>39334.915</c:v>
                </c:pt>
                <c:pt idx="5">
                  <c:v>62056.345</c:v>
                </c:pt>
                <c:pt idx="6">
                  <c:v>67750.743</c:v>
                </c:pt>
                <c:pt idx="7">
                  <c:v>358762.594</c:v>
                </c:pt>
                <c:pt idx="8">
                  <c:v>343588.001</c:v>
                </c:pt>
                <c:pt idx="9">
                  <c:v>18174.377</c:v>
                </c:pt>
                <c:pt idx="10">
                  <c:v>54214.721</c:v>
                </c:pt>
                <c:pt idx="11">
                  <c:v>826398.441</c:v>
                </c:pt>
                <c:pt idx="12">
                  <c:v>22255.468</c:v>
                </c:pt>
                <c:pt idx="13">
                  <c:v>142239.245</c:v>
                </c:pt>
                <c:pt idx="14">
                  <c:v>428423.823</c:v>
                </c:pt>
                <c:pt idx="15">
                  <c:v>32931.013</c:v>
                </c:pt>
                <c:pt idx="16">
                  <c:v>50974.485</c:v>
                </c:pt>
                <c:pt idx="17">
                  <c:v>5638.806</c:v>
                </c:pt>
                <c:pt idx="18">
                  <c:v>69028.53</c:v>
                </c:pt>
                <c:pt idx="19">
                  <c:v>4726.732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03795541"/>
        <c:axId val="239854090"/>
      </c:lineChart>
      <c:catAx>
        <c:axId val="19875227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239854090"/>
        <c:scaling>
          <c:orientation/>
          <c:min val="0"/>
        </c:scaling>
        <c:delete val="0"/>
        <c:axPos val="r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703795541"/>
        <c:crosses val="max"/>
        <c:crossBetween val="between"/>
      </c:valAx>
      <c:catAx>
        <c:axId val="703795541"/>
        <c:scaling>
          <c:orientation/>
        </c:scaling>
        <c:delete val="1"/>
        <c:axPos val="b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239854090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27009063959121704"/>
          <c:y val="0.075768105685710907"/>
          <c:w val="0.32457199692726135"/>
          <c:h val="0.027804810553789139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4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 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2023</a:t>
            </a:r>
            <a:r>
              <a:rPr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年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</a:t>
            </a:r>
            <a:r>
              <a:rPr lang="zh-CN" altLang="en-US" sz="1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流失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客户行业分布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72314709424972534"/>
          <c:y val="0.15236163139343262"/>
          <c:w val="0.818152904510498"/>
          <c:h val="0.55194294452667236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Sheet1!$A$2:$A$23</c:f>
              <c:strCache>
                <c:ptCount val="22"/>
                <c:pt idx="0">
                  <c:v>家居</c:v>
                </c:pt>
                <c:pt idx="1">
                  <c:v>食品</c:v>
                </c:pt>
                <c:pt idx="2">
                  <c:v>娱乐及休闲</c:v>
                </c:pt>
                <c:pt idx="3">
                  <c:v>饮料</c:v>
                </c:pt>
                <c:pt idx="4">
                  <c:v>工业</c:v>
                </c:pt>
                <c:pt idx="5">
                  <c:v>酒类</c:v>
                </c:pt>
                <c:pt idx="6">
                  <c:v>房地产/建筑工程行业</c:v>
                </c:pt>
                <c:pt idx="7">
                  <c:v>家用电器</c:v>
                </c:pt>
                <c:pt idx="8">
                  <c:v>化妆品/浴室用品</c:v>
                </c:pt>
                <c:pt idx="9">
                  <c:v>商业/服务性行业</c:v>
                </c:pt>
                <c:pt idx="10">
                  <c:v>交通</c:v>
                </c:pt>
                <c:pt idx="11">
                  <c:v>互联网</c:v>
                </c:pt>
                <c:pt idx="12">
                  <c:v>药品</c:v>
                </c:pt>
                <c:pt idx="13">
                  <c:v>农业</c:v>
                </c:pt>
                <c:pt idx="14">
                  <c:v>个人用品</c:v>
                </c:pt>
                <c:pt idx="15">
                  <c:v>衣着</c:v>
                </c:pt>
                <c:pt idx="16">
                  <c:v>清洁用品</c:v>
                </c:pt>
                <c:pt idx="17">
                  <c:v>数码/电脑/办公用品</c:v>
                </c:pt>
                <c:pt idx="18">
                  <c:v>金融/投资行业</c:v>
                </c:pt>
                <c:pt idx="19">
                  <c:v>邮电通讯</c:v>
                </c:pt>
                <c:pt idx="20">
                  <c:v>活动类</c:v>
                </c:pt>
                <c:pt idx="21">
                  <c:v>烟草类</c:v>
                </c:pt>
              </c:strCache>
            </c:strRef>
          </c:cat>
          <c:val>
            <c:numRef>
              <c:f>Sheet1!$B$2:$B$23</c:f>
              <c:numCache>
                <c:formatCode>General</c:formatCode>
                <c:ptCount val="22"/>
                <c:pt idx="0">
                  <c:v>1157</c:v>
                </c:pt>
                <c:pt idx="1">
                  <c:v>554</c:v>
                </c:pt>
                <c:pt idx="2">
                  <c:v>462</c:v>
                </c:pt>
                <c:pt idx="3">
                  <c:v>352</c:v>
                </c:pt>
                <c:pt idx="4">
                  <c:v>342</c:v>
                </c:pt>
                <c:pt idx="5">
                  <c:v>238</c:v>
                </c:pt>
                <c:pt idx="6">
                  <c:v>232</c:v>
                </c:pt>
                <c:pt idx="7">
                  <c:v>232</c:v>
                </c:pt>
                <c:pt idx="8">
                  <c:v>231</c:v>
                </c:pt>
                <c:pt idx="9">
                  <c:v>230</c:v>
                </c:pt>
                <c:pt idx="10">
                  <c:v>179</c:v>
                </c:pt>
                <c:pt idx="11">
                  <c:v>133</c:v>
                </c:pt>
                <c:pt idx="12">
                  <c:v>128</c:v>
                </c:pt>
                <c:pt idx="13">
                  <c:v>113</c:v>
                </c:pt>
                <c:pt idx="14">
                  <c:v>106</c:v>
                </c:pt>
                <c:pt idx="15">
                  <c:v>97</c:v>
                </c:pt>
                <c:pt idx="16">
                  <c:v>42</c:v>
                </c:pt>
                <c:pt idx="17">
                  <c:v>34</c:v>
                </c:pt>
                <c:pt idx="18">
                  <c:v>33</c:v>
                </c:pt>
                <c:pt idx="19">
                  <c:v>9</c:v>
                </c:pt>
                <c:pt idx="20">
                  <c:v>2</c:v>
                </c:pt>
                <c:pt idx="21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44"/>
        <c:overlap val="-90"/>
        <c:axId val="198752272"/>
        <c:axId val="198752832"/>
      </c:barChart>
      <c:lineChart>
        <c:grouping/>
        <c:varyColors val="0"/>
        <c:ser>
          <c:idx val="2"/>
          <c:order val="1"/>
          <c:tx>
            <c:strRef>
              <c:f>Sheet1!$C$1</c:f>
              <c:strCache>
                <c:ptCount val="1"/>
                <c:pt idx="0">
                  <c:v>时长（秒）</c:v>
                </c:pt>
              </c:strCache>
            </c:strRef>
          </c:tx>
          <c:spPr>
            <a:ln w="22225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Sheet1!$A$2:$A$23</c:f>
              <c:strCache>
                <c:ptCount val="22"/>
                <c:pt idx="0">
                  <c:v>家居</c:v>
                </c:pt>
                <c:pt idx="1">
                  <c:v>食品</c:v>
                </c:pt>
                <c:pt idx="2">
                  <c:v>娱乐及休闲</c:v>
                </c:pt>
                <c:pt idx="3">
                  <c:v>饮料</c:v>
                </c:pt>
                <c:pt idx="4">
                  <c:v>工业</c:v>
                </c:pt>
                <c:pt idx="5">
                  <c:v>酒类</c:v>
                </c:pt>
                <c:pt idx="6">
                  <c:v>房地产/建筑工程行业</c:v>
                </c:pt>
                <c:pt idx="7">
                  <c:v>家用电器</c:v>
                </c:pt>
                <c:pt idx="8">
                  <c:v>化妆品/浴室用品</c:v>
                </c:pt>
                <c:pt idx="9">
                  <c:v>商业/服务性行业</c:v>
                </c:pt>
                <c:pt idx="10">
                  <c:v>交通</c:v>
                </c:pt>
                <c:pt idx="11">
                  <c:v>互联网</c:v>
                </c:pt>
                <c:pt idx="12">
                  <c:v>药品</c:v>
                </c:pt>
                <c:pt idx="13">
                  <c:v>农业</c:v>
                </c:pt>
                <c:pt idx="14">
                  <c:v>个人用品</c:v>
                </c:pt>
                <c:pt idx="15">
                  <c:v>衣着</c:v>
                </c:pt>
                <c:pt idx="16">
                  <c:v>清洁用品</c:v>
                </c:pt>
                <c:pt idx="17">
                  <c:v>数码/电脑/办公用品</c:v>
                </c:pt>
                <c:pt idx="18">
                  <c:v>金融/投资行业</c:v>
                </c:pt>
                <c:pt idx="19">
                  <c:v>邮电通讯</c:v>
                </c:pt>
                <c:pt idx="20">
                  <c:v>活动类</c:v>
                </c:pt>
                <c:pt idx="21">
                  <c:v>烟草类</c:v>
                </c:pt>
              </c:strCache>
            </c:strRef>
          </c:cat>
          <c:val>
            <c:numRef>
              <c:f>Sheet1!$C$2:$C$23</c:f>
              <c:numCache>
                <c:formatCode>General</c:formatCode>
                <c:ptCount val="22"/>
                <c:pt idx="0">
                  <c:v>82681.256</c:v>
                </c:pt>
                <c:pt idx="1">
                  <c:v>1027218.785</c:v>
                </c:pt>
                <c:pt idx="2">
                  <c:v>516532.652</c:v>
                </c:pt>
                <c:pt idx="3">
                  <c:v>383419.864</c:v>
                </c:pt>
                <c:pt idx="4">
                  <c:v>49106.502</c:v>
                </c:pt>
                <c:pt idx="5">
                  <c:v>340451.782</c:v>
                </c:pt>
                <c:pt idx="6">
                  <c:v>32327.806</c:v>
                </c:pt>
                <c:pt idx="7">
                  <c:v>185001.965</c:v>
                </c:pt>
                <c:pt idx="8">
                  <c:v>86950.625</c:v>
                </c:pt>
                <c:pt idx="9">
                  <c:v>196798.377</c:v>
                </c:pt>
                <c:pt idx="10">
                  <c:v>108260.804</c:v>
                </c:pt>
                <c:pt idx="11">
                  <c:v>339920.246</c:v>
                </c:pt>
                <c:pt idx="12">
                  <c:v>532178.064</c:v>
                </c:pt>
                <c:pt idx="13">
                  <c:v>76011.994</c:v>
                </c:pt>
                <c:pt idx="14">
                  <c:v>95047.76</c:v>
                </c:pt>
                <c:pt idx="15">
                  <c:v>101562.713</c:v>
                </c:pt>
                <c:pt idx="16">
                  <c:v>28045.894</c:v>
                </c:pt>
                <c:pt idx="17">
                  <c:v>26363.037</c:v>
                </c:pt>
                <c:pt idx="18">
                  <c:v>117048.209</c:v>
                </c:pt>
                <c:pt idx="19">
                  <c:v>7509.783</c:v>
                </c:pt>
                <c:pt idx="20">
                  <c:v>2527.358</c:v>
                </c:pt>
                <c:pt idx="21">
                  <c:v>218.911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03795541"/>
        <c:axId val="239854090"/>
      </c:lineChart>
      <c:catAx>
        <c:axId val="19875227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dash"/>
              <a:round/>
            </a:ln>
            <a:effectLst/>
          </c:spPr>
        </c:majorGridlines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239854090"/>
        <c:scaling>
          <c:orientation/>
          <c:min val="0"/>
        </c:scaling>
        <c:delete val="0"/>
        <c:axPos val="r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703795541"/>
        <c:crosses val="max"/>
        <c:crossBetween val="between"/>
      </c:valAx>
      <c:catAx>
        <c:axId val="703795541"/>
        <c:scaling>
          <c:orientation/>
        </c:scaling>
        <c:delete val="1"/>
        <c:axPos val="b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239854090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31958433985710144"/>
          <c:y val="0.069867849349975586"/>
          <c:w val="0.34545648097991943"/>
          <c:h val="0.04631689190864563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 forceAA="0"/>
          <a:lstStyle/>
          <a:p>
            <a:pPr>
              <a:defRPr lang="zh-CN" sz="1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23</a:t>
            </a:r>
            <a:r>
              <a:rPr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年</a:t>
            </a:r>
            <a:r>
              <a: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新增品牌TOP20行业占比</a:t>
            </a:r>
            <a:endParaRPr sz="14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layout>
        <c:manualLayout>
          <c:xMode val="edge"/>
          <c:yMode val="edge"/>
          <c:x val="0.13737411797046661"/>
          <c:y val="0.099658362567424774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8761161267757416"/>
          <c:y val="0.26206809282302856"/>
          <c:w val="0.93558806180953979"/>
          <c:h val="0.6141948103904724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TOP20品牌行业占比</c:v>
                </c:pt>
              </c:strCache>
            </c:strRef>
          </c:tx>
          <c:spPr>
            <a:effectLst>
              <a:outerShdw blurRad="635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  <a:sp3d contourW="22225"/>
          </c:spPr>
          <c:dPt>
            <c:idx val="0"/>
            <c:invertIfNegative val="1"/>
            <c:spPr>
              <a:solidFill>
                <a:schemeClr val="accent2"/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1"/>
            <c:invertIfNegative val="1"/>
            <c:spPr>
              <a:solidFill>
                <a:schemeClr val="accent4"/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2"/>
            <c:invertIfNegative val="1"/>
            <c:spPr>
              <a:solidFill>
                <a:schemeClr val="accent6"/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3"/>
            <c:invertIfNegative val="1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4"/>
            <c:invertIfNegative val="1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5"/>
            <c:invertIfNegative val="1"/>
            <c:spPr>
              <a:solidFill>
                <a:schemeClr val="accent6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6"/>
            <c:invertIfNegative val="1"/>
            <c:spPr>
              <a:solidFill>
                <a:schemeClr val="accent2">
                  <a:lumMod val="80000"/>
                  <a:lumOff val="2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7"/>
            <c:invertIfNegative val="1"/>
            <c:spPr>
              <a:solidFill>
                <a:schemeClr val="accent4">
                  <a:lumMod val="80000"/>
                  <a:lumOff val="2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Lbls>
            <c:dLbl>
              <c:idx val="0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 forceAA="0"/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effectLst>
                        <a:outerShdw blurRad="50800" dist="38100" dir="2700000" algn="tl" rotWithShape="0">
                          <a:schemeClr val="accent1">
                            <a:lumMod val="50000"/>
                            <a:alpha val="40000"/>
                          </a:schemeClr>
                        </a:outerShdw>
                      </a:effectLst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schemeClr val="accent1">
                          <a:lumMod val="50000"/>
                          <a:alpha val="40000"/>
                        </a:scheme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1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 forceAA="0"/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effectLst>
                        <a:outerShdw blurRad="50800" dist="38100" dir="2700000" algn="tl" rotWithShape="0">
                          <a:schemeClr val="accent2">
                            <a:lumMod val="50000"/>
                            <a:alpha val="40000"/>
                          </a:schemeClr>
                        </a:outerShdw>
                      </a:effectLst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schemeClr val="accent2">
                          <a:lumMod val="50000"/>
                          <a:alpha val="40000"/>
                        </a:scheme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2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 forceAA="0"/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effectLst>
                        <a:outerShdw blurRad="50800" dist="38100" dir="2700000" algn="tl" rotWithShape="0">
                          <a:schemeClr val="accent3">
                            <a:lumMod val="50000"/>
                            <a:alpha val="40000"/>
                          </a:schemeClr>
                        </a:outerShdw>
                      </a:effectLst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schemeClr val="accent3">
                          <a:lumMod val="50000"/>
                          <a:alpha val="40000"/>
                        </a:scheme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3"/>
              <c:numFmt formatCode="General" sourceLinked="1"/>
              <c:spPr>
                <a:noFill/>
                <a:ln>
                  <a:noFill/>
                </a:ln>
                <a:effectLst/>
              </c:spPr>
              <c:txPr>
                <a:bodyPr rot="0" spcFirstLastPara="0" vertOverflow="ellipsis" vert="horz" wrap="square" lIns="38100" tIns="19050" rIns="38100" bIns="19050" anchor="ctr" anchorCtr="1" forceAA="0"/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effectLst>
                        <a:outerShdw blurRad="50800" dist="38100" dir="2700000" algn="tl" rotWithShape="0">
                          <a:schemeClr val="accent4">
                            <a:lumMod val="50000"/>
                            <a:alpha val="40000"/>
                          </a:schemeClr>
                        </a:outerShdw>
                      </a:effectLst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schemeClr val="accent4">
                          <a:lumMod val="50000"/>
                          <a:alpha val="40000"/>
                        </a:scheme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4"/>
              <c:numFmt formatCode="General" sourceLinked="1"/>
              <c:txPr>
                <a:bodyPr rot="0" spcFirstLastPara="0" vertOverflow="ellipsis" vert="horz" wrap="square" lIns="38100" tIns="19050" rIns="38100" bIns="19050" anchor="ctr" anchorCtr="1" forceAA="0"/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5"/>
              <c:layout>
                <c:manualLayout>
                  <c:x val="0.002023560693487525"/>
                  <c:y val="0.0021204939112067223"/>
                </c:manualLayout>
              </c:layout>
              <c:tx>
                <c:rich>
                  <a:bodyPr rot="0" spcFirstLastPara="0" vertOverflow="ellipsis" vert="horz" wrap="square" lIns="38100" tIns="19050" rIns="38100" bIns="19050" anchor="ctr" anchorCtr="1" forceAA="0"/>
                  <a:lstStyle/>
                  <a:p>
                    <a:pPr defTabSz="914400">
                      <a:defRPr lang="zh-CN" sz="1000" b="0" i="0" u="none" strike="noStrike" kern="1200" baseline="0">
                        <a:solidFill>
                          <a:schemeClr val="bg1"/>
                        </a:solidFill>
                        <a:effectLst>
                          <a:outerShdw blurRad="50800" dist="38100" dir="2700000" algn="tl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  <a:sym typeface="微软雅黑" panose="020b0503020204020204" charset="-122"/>
                      </a:defRPr>
                    </a:pPr>
                    <a:r>
                      <a:rPr sz="10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  <a:sym typeface="微软雅黑" panose="020b0503020204020204" charset="-122"/>
                      </a:rPr>
                      <a:t>娱乐休闲4%
</a:t>
                    </a:r>
                    <a:endParaRPr sz="1000"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endParaRPr>
                  </a:p>
                </c:rich>
              </c:tx>
              <c:numFmt formatCode="General" sourceLinked="1"/>
              <c:txPr>
                <a:bodyPr/>
                <a:p>
                  <a:pPr>
                    <a:defRPr/>
                  </a:p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>
                <c:ext xmlns:c15="http://schemas.microsoft.com/office/drawing/2012/chart" uri="{CE6537A1-D6FC-4f65-9D91-7224C49458BB}">
                  <c15:layout>
                    <c:manualLayout>
                      <c:w val="0.233897"/>
                      <c:h val="0.09941375"/>
                    </c:manualLayout>
                  </c15:layout>
                </c:ext>
              </c:extLst>
            </c:dLbl>
            <c:dLbl>
              <c:idx val="6"/>
              <c:numFmt formatCode="General" sourceLinked="1"/>
              <c:txPr>
                <a:bodyPr rot="0" spcFirstLastPara="0" vertOverflow="ellipsis" vert="horz" wrap="square" lIns="38100" tIns="19050" rIns="38100" bIns="19050" anchor="ctr" anchorCtr="1" forceAA="0"/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7"/>
              <c:numFmt formatCode="General" sourceLinked="1"/>
              <c:txPr>
                <a:bodyPr rot="0" spcFirstLastPara="0" vertOverflow="ellipsis" vert="horz" wrap="square" lIns="38100" tIns="19050" rIns="38100" bIns="19050" anchor="ctr" anchorCtr="1" forceAA="0"/>
                <a:p>
                  <a:pPr>
                    <a:defRPr lang="zh-CN" sz="1000" b="0" i="0" u="none" strike="noStrike" kern="1200" baseline="0" smtId="4294967295">
                      <a:solidFill>
                        <a:schemeClr val="bg1"/>
                      </a:solidFill>
                      <a:effectLst>
                        <a:outerShdw blurRad="50800" dist="38100" dir="2700000" algn="tl" rotWithShape="0">
                          <a:prstClr val="black">
                            <a:alpha val="40000"/>
                          </a:prstClr>
                        </a:outerShdw>
                      </a:effectLst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 forceAA="0"/>
              <a:p>
                <a:pPr>
                  <a:defRPr lang="zh-CN" sz="1000" b="0" i="0" u="none" strike="noStrike" kern="1200" baseline="0" smtId="4294967295">
                    <a:solidFill>
                      <a:schemeClr val="bg1"/>
                    </a:solidFill>
                    <a:effectLst>
                      <a:outerShdw blurRad="50800" dist="38100" dir="2700000" algn="tl" rotWithShape="0">
                        <a:prstClr val="black">
                          <a:alpha val="40000"/>
                        </a:prstClr>
                      </a:outerShdw>
                    </a:effectLst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Sheet1!$A$2:$A$9</c:f>
              <c:strCache>
                <c:ptCount val="8"/>
                <c:pt idx="0">
                  <c:v>食品</c:v>
                </c:pt>
                <c:pt idx="1">
                  <c:v>互联网</c:v>
                </c:pt>
                <c:pt idx="2">
                  <c:v>饮料</c:v>
                </c:pt>
                <c:pt idx="3">
                  <c:v>酒类</c:v>
                </c:pt>
                <c:pt idx="4">
                  <c:v>商业/服务性行业</c:v>
                </c:pt>
                <c:pt idx="5">
                  <c:v>药品</c:v>
                </c:pt>
                <c:pt idx="6">
                  <c:v>娱乐及休闲</c:v>
                </c:pt>
                <c:pt idx="7">
                  <c:v>清洁用品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8</c:v>
                </c:pt>
                <c:pt idx="1">
                  <c:v>4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65"/>
      </c:doughnutChart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ysClr val="window" lastClr="FFFFFF">
          <a:lumMod val="95000"/>
        </a:sysClr>
      </a:solidFill>
      <a:round/>
    </a:ln>
    <a:effectLst>
      <a:outerShdw blurRad="63500" dist="37357" dir="2700000" sx="0" sy="0" rotWithShape="0">
        <a:scrgbClr r="0" g="0" b="0"/>
      </a:outerShdw>
    </a:effectLst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 forceAA="0"/>
          <a:lstStyle/>
          <a:p>
            <a:pPr>
              <a:defRPr lang="zh-CN" sz="1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23</a:t>
            </a:r>
            <a:r>
              <a:rPr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年</a:t>
            </a:r>
            <a:r>
              <a: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流失品牌TOP20行业占比：</a:t>
            </a:r>
            <a:endParaRPr sz="14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layout>
        <c:manualLayout>
          <c:xMode val="edge"/>
          <c:yMode val="edge"/>
          <c:x val="0.0057001709938049316"/>
          <c:y val="0.072595730423927307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8761161267757416"/>
          <c:y val="0.26206809282302856"/>
          <c:w val="0.93558806180953979"/>
          <c:h val="0.6141948103904724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TOP20品牌行业占比</c:v>
                </c:pt>
              </c:strCache>
            </c:strRef>
          </c:tx>
          <c:spPr>
            <a:effectLst>
              <a:outerShdw blurRad="635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  <a:sp3d contourW="22225"/>
          </c:spPr>
          <c:dPt>
            <c:idx val="0"/>
            <c:invertIfNegative val="1"/>
            <c:spPr>
              <a:solidFill>
                <a:schemeClr val="accent2"/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1"/>
            <c:invertIfNegative val="1"/>
            <c:spPr>
              <a:solidFill>
                <a:schemeClr val="accent4"/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2"/>
            <c:invertIfNegative val="1"/>
            <c:spPr>
              <a:solidFill>
                <a:schemeClr val="accent6"/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3"/>
            <c:invertIfNegative val="1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4"/>
            <c:invertIfNegative val="1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5"/>
            <c:invertIfNegative val="1"/>
            <c:spPr>
              <a:solidFill>
                <a:schemeClr val="accent6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6"/>
            <c:invertIfNegative val="1"/>
            <c:spPr>
              <a:solidFill>
                <a:schemeClr val="accent2">
                  <a:lumMod val="80000"/>
                  <a:lumOff val="2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7"/>
            <c:invertIfNegative val="1"/>
            <c:spPr>
              <a:solidFill>
                <a:schemeClr val="accent4">
                  <a:lumMod val="80000"/>
                  <a:lumOff val="2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8"/>
            <c:invertIfNegative val="1"/>
            <c:spPr>
              <a:solidFill>
                <a:schemeClr val="accent6">
                  <a:lumMod val="80000"/>
                  <a:lumOff val="2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9"/>
            <c:invertIfNegative val="1"/>
            <c:spPr>
              <a:solidFill>
                <a:schemeClr val="accent2">
                  <a:lumMod val="8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6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7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8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dLbl>
              <c:idx val="9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900" b="0" i="0" u="none" strike="noStrike" kern="1200" baseline="0" smtId="4294967295">
                    <a:solidFill>
                      <a:schemeClr val="bg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900" b="0" i="0" u="none" strike="noStrike" kern="1200" baseline="0" smtId="4294967295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eparator>
</c:separator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Sheet1!$A$2:$A$11</c:f>
              <c:strCache>
                <c:ptCount val="10"/>
                <c:pt idx="0">
                  <c:v>食品</c:v>
                </c:pt>
                <c:pt idx="1">
                  <c:v>饮料</c:v>
                </c:pt>
                <c:pt idx="2">
                  <c:v>药品</c:v>
                </c:pt>
                <c:pt idx="3">
                  <c:v>互联网</c:v>
                </c:pt>
                <c:pt idx="4">
                  <c:v>娱乐及休闲</c:v>
                </c:pt>
                <c:pt idx="5">
                  <c:v>酒类</c:v>
                </c:pt>
                <c:pt idx="6">
                  <c:v>家用电器</c:v>
                </c:pt>
                <c:pt idx="7">
                  <c:v>个人用品</c:v>
                </c:pt>
                <c:pt idx="8">
                  <c:v>金融/投资业</c:v>
                </c:pt>
                <c:pt idx="9">
                  <c:v>衣着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4</c:v>
                </c:pt>
                <c:pt idx="1">
                  <c:v>3</c:v>
                </c:pt>
                <c:pt idx="2">
                  <c:v>3</c:v>
                </c:pt>
                <c:pt idx="3">
                  <c:v>3</c:v>
                </c:pt>
                <c:pt idx="4">
                  <c:v>3</c:v>
                </c:pt>
                <c:pt idx="5">
                  <c:v>2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65"/>
      </c:doughnutChart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ysClr val="window" lastClr="FFFFFF">
          <a:lumMod val="95000"/>
        </a:sysClr>
      </a:solidFill>
      <a:round/>
    </a:ln>
    <a:effectLst>
      <a:outerShdw blurRad="63500" dist="37357" dir="2700000" sx="0" sy="0" rotWithShape="0">
        <a:scrgbClr r="0" g="0" b="0"/>
      </a:outerShdw>
    </a:effectLst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1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</a:t>
            </a:r>
            <a:r>
              <a:rPr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</a:t>
            </a:r>
            <a:r>
              <a:rPr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五大卫视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广告时长饱和</a:t>
            </a:r>
            <a:r>
              <a:rPr altLang="en-US"/>
              <a:t>度</a:t>
            </a:r>
            <a:endParaRPr altLang="en-US"/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3104652315378189"/>
          <c:y val="0.16953447461128235"/>
          <c:w val="0.945094645023346"/>
          <c:h val="0.7546218633651733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湖南卫视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Sheet1!$A$2:$A$25</c:f>
              <c:numCache>
                <c:formatCode>General</c:formatCode>
                <c:ptCount val="24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</c:numCache>
            </c:numRef>
          </c:cat>
          <c:val>
            <c:numRef>
              <c:f>Sheet1!$B$2:$B$25</c:f>
              <c:numCache>
                <c:formatCode>0.0%</c:formatCode>
                <c:ptCount val="24"/>
                <c:pt idx="0">
                  <c:v>0.0228004407051282</c:v>
                </c:pt>
                <c:pt idx="1">
                  <c:v>0.0034959468482906</c:v>
                </c:pt>
                <c:pt idx="2">
                  <c:v>0.00162842548076923</c:v>
                </c:pt>
                <c:pt idx="3">
                  <c:v>0.00180046073717949</c:v>
                </c:pt>
                <c:pt idx="4">
                  <c:v>6.59788995726496E-05</c:v>
                </c:pt>
                <c:pt idx="5">
                  <c:v>0.000107525373931624</c:v>
                </c:pt>
                <c:pt idx="6">
                  <c:v>0.00799578659188034</c:v>
                </c:pt>
                <c:pt idx="7">
                  <c:v>0.107967955395299</c:v>
                </c:pt>
                <c:pt idx="8">
                  <c:v>0.169220105502137</c:v>
                </c:pt>
                <c:pt idx="9">
                  <c:v>0.432435817307692</c:v>
                </c:pt>
                <c:pt idx="10">
                  <c:v>0.487761905715812</c:v>
                </c:pt>
                <c:pt idx="11">
                  <c:v>0.216501437856125</c:v>
                </c:pt>
                <c:pt idx="12">
                  <c:v>0.18040994480057</c:v>
                </c:pt>
                <c:pt idx="13">
                  <c:v>0.408470392628205</c:v>
                </c:pt>
                <c:pt idx="14">
                  <c:v>0.667525661057692</c:v>
                </c:pt>
                <c:pt idx="15">
                  <c:v>0.0872116452991453</c:v>
                </c:pt>
                <c:pt idx="16">
                  <c:v>0.334511798878205</c:v>
                </c:pt>
                <c:pt idx="17">
                  <c:v>0.470577136752137</c:v>
                </c:pt>
                <c:pt idx="18">
                  <c:v>0.17485438034188</c:v>
                </c:pt>
                <c:pt idx="19">
                  <c:v>0.102379024216524</c:v>
                </c:pt>
                <c:pt idx="20">
                  <c:v>0.197307109152422</c:v>
                </c:pt>
                <c:pt idx="21">
                  <c:v>0.363444346509972</c:v>
                </c:pt>
                <c:pt idx="22">
                  <c:v>0.15823468215812</c:v>
                </c:pt>
                <c:pt idx="23">
                  <c:v>0.18707109375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浙江卫视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Sheet1!$A$2:$A$25</c:f>
              <c:numCache>
                <c:formatCode>General</c:formatCode>
                <c:ptCount val="24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</c:numCache>
            </c:numRef>
          </c:cat>
          <c:val>
            <c:numRef>
              <c:f>Sheet1!$C$2:$C$25</c:f>
              <c:numCache>
                <c:formatCode>0.0%</c:formatCode>
                <c:ptCount val="24"/>
                <c:pt idx="0">
                  <c:v>0.155711485042735</c:v>
                </c:pt>
                <c:pt idx="1">
                  <c:v>0.167622222222222</c:v>
                </c:pt>
                <c:pt idx="2">
                  <c:v>0.0720828525641026</c:v>
                </c:pt>
                <c:pt idx="3">
                  <c:v>0.0272519431089744</c:v>
                </c:pt>
                <c:pt idx="4">
                  <c:v>0.0134251135149573</c:v>
                </c:pt>
                <c:pt idx="5">
                  <c:v>0.00902916666666667</c:v>
                </c:pt>
                <c:pt idx="6">
                  <c:v>0.00377342414529915</c:v>
                </c:pt>
                <c:pt idx="7">
                  <c:v>0.0893157385149573</c:v>
                </c:pt>
                <c:pt idx="8">
                  <c:v>0.108168035523504</c:v>
                </c:pt>
                <c:pt idx="9">
                  <c:v>0.114110616987179</c:v>
                </c:pt>
                <c:pt idx="10">
                  <c:v>0.228598611111111</c:v>
                </c:pt>
                <c:pt idx="11">
                  <c:v>0.18844088764245</c:v>
                </c:pt>
                <c:pt idx="12">
                  <c:v>0.155829723112536</c:v>
                </c:pt>
                <c:pt idx="13">
                  <c:v>0.312112393162393</c:v>
                </c:pt>
                <c:pt idx="14">
                  <c:v>0.508467621527778</c:v>
                </c:pt>
                <c:pt idx="15">
                  <c:v>0.388797329059829</c:v>
                </c:pt>
                <c:pt idx="16">
                  <c:v>0.31876014957265</c:v>
                </c:pt>
                <c:pt idx="17">
                  <c:v>0.324083079594017</c:v>
                </c:pt>
                <c:pt idx="18">
                  <c:v>0.222816466346154</c:v>
                </c:pt>
                <c:pt idx="19">
                  <c:v>0.127108658297721</c:v>
                </c:pt>
                <c:pt idx="20">
                  <c:v>0.492256988960114</c:v>
                </c:pt>
                <c:pt idx="21">
                  <c:v>0.220125360576923</c:v>
                </c:pt>
                <c:pt idx="22">
                  <c:v>0.16673125667735</c:v>
                </c:pt>
                <c:pt idx="23">
                  <c:v>0.097305375267094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东方卫视</c:v>
                </c:pt>
              </c:strCache>
            </c:strRef>
          </c:tx>
          <c:spPr>
            <a:solidFill>
              <a:srgbClr val="7030A0"/>
            </a:solidFill>
            <a:ln>
              <a:noFill/>
            </a:ln>
            <a:effectLst/>
          </c:spPr>
          <c:invertIfNegative val="0"/>
          <c:cat>
            <c:numRef>
              <c:f>Sheet1!$A$2:$A$25</c:f>
              <c:numCache>
                <c:formatCode>General</c:formatCode>
                <c:ptCount val="24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</c:numCache>
            </c:numRef>
          </c:cat>
          <c:val>
            <c:numRef>
              <c:f>Sheet1!$D$2:$D$25</c:f>
              <c:numCache>
                <c:formatCode>0.0%</c:formatCode>
                <c:ptCount val="24"/>
                <c:pt idx="0">
                  <c:v>0.013948250534188</c:v>
                </c:pt>
                <c:pt idx="1">
                  <c:v>0.0128206730769231</c:v>
                </c:pt>
                <c:pt idx="2">
                  <c:v>0.0140622262286325</c:v>
                </c:pt>
                <c:pt idx="3">
                  <c:v>0.0164535456730769</c:v>
                </c:pt>
                <c:pt idx="4">
                  <c:v>0.0175827857905983</c:v>
                </c:pt>
                <c:pt idx="5">
                  <c:v>0.0188670205662393</c:v>
                </c:pt>
                <c:pt idx="6">
                  <c:v>0.0841572716346154</c:v>
                </c:pt>
                <c:pt idx="7">
                  <c:v>0.122826742788462</c:v>
                </c:pt>
                <c:pt idx="8">
                  <c:v>0.143585730502137</c:v>
                </c:pt>
                <c:pt idx="9">
                  <c:v>0.351716539797009</c:v>
                </c:pt>
                <c:pt idx="10">
                  <c:v>0.267500200320513</c:v>
                </c:pt>
                <c:pt idx="11">
                  <c:v>0.237368496260684</c:v>
                </c:pt>
                <c:pt idx="12">
                  <c:v>0.198154500534188</c:v>
                </c:pt>
                <c:pt idx="13">
                  <c:v>0.257177475071225</c:v>
                </c:pt>
                <c:pt idx="14">
                  <c:v>0.338653659188034</c:v>
                </c:pt>
                <c:pt idx="15">
                  <c:v>0.339720753205128</c:v>
                </c:pt>
                <c:pt idx="16">
                  <c:v>0.253371267361111</c:v>
                </c:pt>
                <c:pt idx="17">
                  <c:v>0.333106356837607</c:v>
                </c:pt>
                <c:pt idx="18">
                  <c:v>0.440831343482906</c:v>
                </c:pt>
                <c:pt idx="19">
                  <c:v>0.252381468126781</c:v>
                </c:pt>
                <c:pt idx="20">
                  <c:v>0.467909121260684</c:v>
                </c:pt>
                <c:pt idx="21">
                  <c:v>0.320395584045584</c:v>
                </c:pt>
                <c:pt idx="22">
                  <c:v>0.441432939369658</c:v>
                </c:pt>
                <c:pt idx="23">
                  <c:v>0.0905779513888889</c:v>
                </c:pt>
              </c:numCache>
            </c:numRef>
          </c:val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江苏卫视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cat>
            <c:numRef>
              <c:f>Sheet1!$A$2:$A$25</c:f>
              <c:numCache>
                <c:formatCode>General</c:formatCode>
                <c:ptCount val="24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</c:numCache>
            </c:numRef>
          </c:cat>
          <c:val>
            <c:numRef>
              <c:f>Sheet1!$E$2:$E$25</c:f>
              <c:numCache>
                <c:formatCode>0.0%</c:formatCode>
                <c:ptCount val="24"/>
                <c:pt idx="0">
                  <c:v>0.0742504607371795</c:v>
                </c:pt>
                <c:pt idx="1">
                  <c:v>0.0295624799679487</c:v>
                </c:pt>
                <c:pt idx="2">
                  <c:v>0.0456372462606838</c:v>
                </c:pt>
                <c:pt idx="3">
                  <c:v>0.0483341479700855</c:v>
                </c:pt>
                <c:pt idx="4">
                  <c:v>0.0514583133012821</c:v>
                </c:pt>
                <c:pt idx="5">
                  <c:v>0.0599887887286325</c:v>
                </c:pt>
                <c:pt idx="6">
                  <c:v>0.209334628739316</c:v>
                </c:pt>
                <c:pt idx="7">
                  <c:v>0.0470063969017094</c:v>
                </c:pt>
                <c:pt idx="8">
                  <c:v>0.101132638888889</c:v>
                </c:pt>
                <c:pt idx="9">
                  <c:v>0.454568309294872</c:v>
                </c:pt>
                <c:pt idx="10">
                  <c:v>0.639593329326923</c:v>
                </c:pt>
                <c:pt idx="11">
                  <c:v>0.552384152421652</c:v>
                </c:pt>
                <c:pt idx="12">
                  <c:v>0.767942792913105</c:v>
                </c:pt>
                <c:pt idx="13">
                  <c:v>0.971803120548433</c:v>
                </c:pt>
                <c:pt idx="14">
                  <c:v>1.43319740918803</c:v>
                </c:pt>
                <c:pt idx="15">
                  <c:v>1.43619663461538</c:v>
                </c:pt>
                <c:pt idx="16">
                  <c:v>1.29230902110043</c:v>
                </c:pt>
                <c:pt idx="17">
                  <c:v>1.03274736244658</c:v>
                </c:pt>
                <c:pt idx="18">
                  <c:v>0.462673470886752</c:v>
                </c:pt>
                <c:pt idx="19">
                  <c:v>0.112777372685185</c:v>
                </c:pt>
                <c:pt idx="20">
                  <c:v>0.859810959757835</c:v>
                </c:pt>
                <c:pt idx="21">
                  <c:v>0.223386716524217</c:v>
                </c:pt>
                <c:pt idx="22">
                  <c:v>0.218261465010684</c:v>
                </c:pt>
                <c:pt idx="23">
                  <c:v>0.161068763354701</c:v>
                </c:pt>
              </c:numCache>
            </c:numRef>
          </c:val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北京卫视</c:v>
                </c:pt>
              </c:strCache>
            </c:strRef>
          </c:tx>
          <c:spPr>
            <a:solidFill>
              <a:srgbClr val="00B050"/>
            </a:solidFill>
            <a:ln>
              <a:noFill/>
            </a:ln>
            <a:effectLst/>
          </c:spPr>
          <c:invertIfNegative val="0"/>
          <c:cat>
            <c:numRef>
              <c:f>Sheet1!$A$2:$A$25</c:f>
              <c:numCache>
                <c:formatCode>General</c:formatCode>
                <c:ptCount val="24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</c:numCache>
            </c:numRef>
          </c:cat>
          <c:val>
            <c:numRef>
              <c:f>Sheet1!$F$2:$F$25</c:f>
              <c:numCache>
                <c:formatCode>0.0%</c:formatCode>
                <c:ptCount val="24"/>
                <c:pt idx="0">
                  <c:v>0.027896781517094</c:v>
                </c:pt>
                <c:pt idx="1">
                  <c:v>0.0318356236645299</c:v>
                </c:pt>
                <c:pt idx="2">
                  <c:v>0.00353345352564103</c:v>
                </c:pt>
                <c:pt idx="3">
                  <c:v>0.00270160924145299</c:v>
                </c:pt>
                <c:pt idx="4">
                  <c:v>0.00802356436965812</c:v>
                </c:pt>
                <c:pt idx="5">
                  <c:v>0.130188741987179</c:v>
                </c:pt>
                <c:pt idx="6">
                  <c:v>0.384185196314103</c:v>
                </c:pt>
                <c:pt idx="7">
                  <c:v>0.0373240918803419</c:v>
                </c:pt>
                <c:pt idx="8">
                  <c:v>0.117466579861111</c:v>
                </c:pt>
                <c:pt idx="9">
                  <c:v>0.187017861912393</c:v>
                </c:pt>
                <c:pt idx="10">
                  <c:v>0.248615024038462</c:v>
                </c:pt>
                <c:pt idx="11">
                  <c:v>0.235225089031339</c:v>
                </c:pt>
                <c:pt idx="12">
                  <c:v>0.0664494391025641</c:v>
                </c:pt>
                <c:pt idx="13">
                  <c:v>0.20878291488604</c:v>
                </c:pt>
                <c:pt idx="14">
                  <c:v>0.237428305288462</c:v>
                </c:pt>
                <c:pt idx="15">
                  <c:v>0.298034194711538</c:v>
                </c:pt>
                <c:pt idx="16">
                  <c:v>0.3058734375</c:v>
                </c:pt>
                <c:pt idx="17">
                  <c:v>0.283218155715812</c:v>
                </c:pt>
                <c:pt idx="18">
                  <c:v>0.468566225961538</c:v>
                </c:pt>
                <c:pt idx="19">
                  <c:v>0.106057848112536</c:v>
                </c:pt>
                <c:pt idx="20">
                  <c:v>0.342163443732194</c:v>
                </c:pt>
                <c:pt idx="21">
                  <c:v>0.214950725605413</c:v>
                </c:pt>
                <c:pt idx="22">
                  <c:v>0.145482098023504</c:v>
                </c:pt>
                <c:pt idx="23">
                  <c:v>0.0523402176816239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115"/>
        <c:overlap val="-18"/>
        <c:axId val="816859143"/>
        <c:axId val="807753867"/>
      </c:barChart>
      <c:catAx>
        <c:axId val="816859143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0200"/>
                </a:schemeClr>
              </a:solidFill>
              <a:prstDash val="dash"/>
              <a:round/>
            </a:ln>
            <a:effectLst/>
          </c:spPr>
        </c:majorGridlines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807753867"/>
        <c:crosses val="autoZero"/>
        <c:auto val="0"/>
        <c:lblAlgn val="ctr"/>
        <c:lblOffset/>
        <c:noMultiLvlLbl val="0"/>
      </c:catAx>
      <c:valAx>
        <c:axId val="807753867"/>
        <c:scaling>
          <c:orientation/>
        </c:scaling>
        <c:delete val="0"/>
        <c:axPos val="l"/>
        <c:numFmt formatCode="0.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81685914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9950976371765137"/>
          <c:y val="0.090557478368282318"/>
          <c:w val="0.38503140211105347"/>
          <c:h val="0.054947987198829651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9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 sz="9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  <a:ln>
      <a:solidFill>
        <a:schemeClr val="bg1">
          <a:lumMod val="95000"/>
        </a:schemeClr>
      </a:solidFill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2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800" b="1" i="0" u="none" strike="noStrike" kern="1200" cap="all" spc="120" normalizeH="0" baseline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湖南卫视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 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altLang="en-US" sz="1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前节目类型投放同比</a:t>
            </a:r>
            <a:endParaRPr lang="zh-CN" altLang="en-US" sz="14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37198647856712341"/>
          <c:y val="0.26214033365249634"/>
          <c:w val="0.90007638931274414"/>
          <c:h val="0.57186561822891235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2022年-品牌数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Sheet1!$A$2:$A$13</c:f>
              <c:strCache>
                <c:ptCount val="12"/>
                <c:pt idx="0">
                  <c:v>电视剧类</c:v>
                </c:pt>
                <c:pt idx="1">
                  <c:v>综艺类</c:v>
                </c:pt>
                <c:pt idx="2">
                  <c:v>专题类</c:v>
                </c:pt>
                <c:pt idx="3">
                  <c:v>综艺晚会类</c:v>
                </c:pt>
                <c:pt idx="4">
                  <c:v>新闻类</c:v>
                </c:pt>
                <c:pt idx="5">
                  <c:v>天气预报类</c:v>
                </c:pt>
                <c:pt idx="6">
                  <c:v>动画</c:v>
                </c:pt>
                <c:pt idx="7">
                  <c:v>其他</c:v>
                </c:pt>
                <c:pt idx="8">
                  <c:v>体育类</c:v>
                </c:pt>
                <c:pt idx="9">
                  <c:v>电影类</c:v>
                </c:pt>
                <c:pt idx="10">
                  <c:v>法治类</c:v>
                </c:pt>
                <c:pt idx="11">
                  <c:v>音乐类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226</c:v>
                </c:pt>
                <c:pt idx="1">
                  <c:v>161</c:v>
                </c:pt>
                <c:pt idx="2">
                  <c:v>248</c:v>
                </c:pt>
                <c:pt idx="3">
                  <c:v>106</c:v>
                </c:pt>
                <c:pt idx="4">
                  <c:v>118</c:v>
                </c:pt>
                <c:pt idx="5">
                  <c:v>78</c:v>
                </c:pt>
                <c:pt idx="6">
                  <c:v>58</c:v>
                </c:pt>
                <c:pt idx="7">
                  <c:v>86</c:v>
                </c:pt>
                <c:pt idx="8">
                  <c:v>12</c:v>
                </c:pt>
                <c:pt idx="11">
                  <c:v>1</c:v>
                </c:pt>
              </c:numCache>
            </c:numRef>
          </c:val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2023年-品牌数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Sheet1!$A$2:$A$13</c:f>
              <c:strCache>
                <c:ptCount val="12"/>
                <c:pt idx="0">
                  <c:v>电视剧类</c:v>
                </c:pt>
                <c:pt idx="1">
                  <c:v>综艺类</c:v>
                </c:pt>
                <c:pt idx="2">
                  <c:v>专题类</c:v>
                </c:pt>
                <c:pt idx="3">
                  <c:v>综艺晚会类</c:v>
                </c:pt>
                <c:pt idx="4">
                  <c:v>新闻类</c:v>
                </c:pt>
                <c:pt idx="5">
                  <c:v>天气预报类</c:v>
                </c:pt>
                <c:pt idx="6">
                  <c:v>动画</c:v>
                </c:pt>
                <c:pt idx="7">
                  <c:v>其他</c:v>
                </c:pt>
                <c:pt idx="8">
                  <c:v>体育类</c:v>
                </c:pt>
                <c:pt idx="9">
                  <c:v>电影类</c:v>
                </c:pt>
                <c:pt idx="10">
                  <c:v>法治类</c:v>
                </c:pt>
                <c:pt idx="11">
                  <c:v>音乐类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0">
                  <c:v>224</c:v>
                </c:pt>
                <c:pt idx="1">
                  <c:v>161</c:v>
                </c:pt>
                <c:pt idx="2">
                  <c:v>131</c:v>
                </c:pt>
                <c:pt idx="3">
                  <c:v>122</c:v>
                </c:pt>
                <c:pt idx="4">
                  <c:v>116</c:v>
                </c:pt>
                <c:pt idx="5">
                  <c:v>73</c:v>
                </c:pt>
                <c:pt idx="6">
                  <c:v>68</c:v>
                </c:pt>
                <c:pt idx="7">
                  <c:v>23</c:v>
                </c:pt>
                <c:pt idx="8">
                  <c:v>8</c:v>
                </c:pt>
                <c:pt idx="9">
                  <c:v>8</c:v>
                </c:pt>
                <c:pt idx="10">
                  <c:v>6</c:v>
                </c:pt>
                <c:pt idx="11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00"/>
        <c:overlap val="-29"/>
        <c:axId val="198752272"/>
        <c:axId val="198752832"/>
      </c:barChart>
      <c:lineChart>
        <c:grouping/>
        <c:varyColors val="0"/>
        <c:ser>
          <c:idx val="0"/>
          <c:order val="2"/>
          <c:tx>
            <c:strRef>
              <c:f>Sheet1!$D$1</c:f>
              <c:strCache>
                <c:ptCount val="1"/>
                <c:pt idx="0">
                  <c:v>2022年-时长（秒）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电视剧类</c:v>
                </c:pt>
                <c:pt idx="1">
                  <c:v>综艺类</c:v>
                </c:pt>
                <c:pt idx="2">
                  <c:v>专题类</c:v>
                </c:pt>
                <c:pt idx="3">
                  <c:v>综艺晚会类</c:v>
                </c:pt>
                <c:pt idx="4">
                  <c:v>新闻类</c:v>
                </c:pt>
                <c:pt idx="5">
                  <c:v>天气预报类</c:v>
                </c:pt>
                <c:pt idx="6">
                  <c:v>动画</c:v>
                </c:pt>
                <c:pt idx="7">
                  <c:v>其他</c:v>
                </c:pt>
                <c:pt idx="8">
                  <c:v>体育类</c:v>
                </c:pt>
                <c:pt idx="9">
                  <c:v>电影类</c:v>
                </c:pt>
                <c:pt idx="10">
                  <c:v>法治类</c:v>
                </c:pt>
                <c:pt idx="11">
                  <c:v>音乐类</c:v>
                </c:pt>
              </c:strCache>
            </c:strRef>
          </c:cat>
          <c:val>
            <c:numRef>
              <c:f>Sheet1!$D$2:$D$13</c:f>
              <c:numCache>
                <c:formatCode>General</c:formatCode>
                <c:ptCount val="12"/>
                <c:pt idx="0">
                  <c:v>702093.507</c:v>
                </c:pt>
                <c:pt idx="1">
                  <c:v>126498.227</c:v>
                </c:pt>
                <c:pt idx="2">
                  <c:v>111235.434</c:v>
                </c:pt>
                <c:pt idx="3">
                  <c:v>14908.822</c:v>
                </c:pt>
                <c:pt idx="4">
                  <c:v>70417.682</c:v>
                </c:pt>
                <c:pt idx="5">
                  <c:v>46801.173</c:v>
                </c:pt>
                <c:pt idx="6">
                  <c:v>14983.799</c:v>
                </c:pt>
                <c:pt idx="7">
                  <c:v>10042.911</c:v>
                </c:pt>
                <c:pt idx="8">
                  <c:v>429.599</c:v>
                </c:pt>
                <c:pt idx="11">
                  <c:v>5</c:v>
                </c:pt>
              </c:numCache>
            </c:numRef>
          </c:val>
          <c:smooth val="1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2023年-时长（秒）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电视剧类</c:v>
                </c:pt>
                <c:pt idx="1">
                  <c:v>综艺类</c:v>
                </c:pt>
                <c:pt idx="2">
                  <c:v>专题类</c:v>
                </c:pt>
                <c:pt idx="3">
                  <c:v>综艺晚会类</c:v>
                </c:pt>
                <c:pt idx="4">
                  <c:v>新闻类</c:v>
                </c:pt>
                <c:pt idx="5">
                  <c:v>天气预报类</c:v>
                </c:pt>
                <c:pt idx="6">
                  <c:v>动画</c:v>
                </c:pt>
                <c:pt idx="7">
                  <c:v>其他</c:v>
                </c:pt>
                <c:pt idx="8">
                  <c:v>体育类</c:v>
                </c:pt>
                <c:pt idx="9">
                  <c:v>电影类</c:v>
                </c:pt>
                <c:pt idx="10">
                  <c:v>法治类</c:v>
                </c:pt>
                <c:pt idx="11">
                  <c:v>音乐类</c:v>
                </c:pt>
              </c:strCache>
            </c:strRef>
          </c:cat>
          <c:val>
            <c:numRef>
              <c:f>Sheet1!$E$2:$E$13</c:f>
              <c:numCache>
                <c:formatCode>General</c:formatCode>
                <c:ptCount val="12"/>
                <c:pt idx="0">
                  <c:v>583195.139</c:v>
                </c:pt>
                <c:pt idx="1">
                  <c:v>99636.14</c:v>
                </c:pt>
                <c:pt idx="2">
                  <c:v>27790.444</c:v>
                </c:pt>
                <c:pt idx="3">
                  <c:v>12886.482</c:v>
                </c:pt>
                <c:pt idx="4">
                  <c:v>38396.845</c:v>
                </c:pt>
                <c:pt idx="5">
                  <c:v>38307.631</c:v>
                </c:pt>
                <c:pt idx="6">
                  <c:v>25163.687</c:v>
                </c:pt>
                <c:pt idx="7">
                  <c:v>649.846</c:v>
                </c:pt>
                <c:pt idx="8">
                  <c:v>104.921</c:v>
                </c:pt>
                <c:pt idx="9">
                  <c:v>104.726</c:v>
                </c:pt>
                <c:pt idx="10">
                  <c:v>145.08</c:v>
                </c:pt>
                <c:pt idx="11">
                  <c:v>0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21797182"/>
        <c:axId val="170921305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170921305"/>
        <c:scaling>
          <c:orientation/>
          <c:max val="800000"/>
          <c:min val="0"/>
        </c:scaling>
        <c:delete val="0"/>
        <c:axPos val="r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321797182"/>
        <c:crosses val="max"/>
        <c:crossBetween val="between"/>
      </c:valAx>
      <c:catAx>
        <c:axId val="321797182"/>
        <c:scaling>
          <c:orientation/>
        </c:scaling>
        <c:delete val="1"/>
        <c:axPos val="t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70921305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2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3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26997900009155273"/>
          <c:y val="0.093125000596046448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noFill/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3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4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altLang="en-US" sz="1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湖南卫视</a:t>
            </a:r>
            <a:r>
              <a:rPr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：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2023</a:t>
            </a:r>
            <a:r>
              <a:rPr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年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硬广新增客户行业分布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7542698681354523"/>
          <c:y val="0.22733917832374573"/>
          <c:w val="0.88044613599777222"/>
          <c:h val="0.494047611951828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品牌数</c:v>
                </c:pt>
              </c:strCache>
            </c:strRef>
          </c:tx>
          <c:spPr>
            <a:solidFill>
              <a:srgbClr val="028B46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Sheet1!$A$2:$A$20</c:f>
              <c:strCache>
                <c:ptCount val="19"/>
                <c:pt idx="0">
                  <c:v>食品</c:v>
                </c:pt>
                <c:pt idx="1">
                  <c:v>饮料</c:v>
                </c:pt>
                <c:pt idx="2">
                  <c:v>酒类</c:v>
                </c:pt>
                <c:pt idx="3">
                  <c:v>化妆品/浴室用品</c:v>
                </c:pt>
                <c:pt idx="4">
                  <c:v>药品</c:v>
                </c:pt>
                <c:pt idx="5">
                  <c:v>娱乐及休闲</c:v>
                </c:pt>
                <c:pt idx="6">
                  <c:v>家居</c:v>
                </c:pt>
                <c:pt idx="7">
                  <c:v>交通</c:v>
                </c:pt>
                <c:pt idx="8">
                  <c:v>个人用品</c:v>
                </c:pt>
                <c:pt idx="9">
                  <c:v>家用电器</c:v>
                </c:pt>
                <c:pt idx="10">
                  <c:v>互联网</c:v>
                </c:pt>
                <c:pt idx="11">
                  <c:v>邮电通讯</c:v>
                </c:pt>
                <c:pt idx="12">
                  <c:v>商业/服务性行业</c:v>
                </c:pt>
                <c:pt idx="13">
                  <c:v>清洁用品</c:v>
                </c:pt>
                <c:pt idx="14">
                  <c:v>工业</c:v>
                </c:pt>
                <c:pt idx="15">
                  <c:v>金融/投资行业</c:v>
                </c:pt>
                <c:pt idx="16">
                  <c:v>衣着</c:v>
                </c:pt>
                <c:pt idx="17">
                  <c:v>数码/电脑/办公用品</c:v>
                </c:pt>
                <c:pt idx="18">
                  <c:v>房地产/建筑工程行业</c:v>
                </c:pt>
              </c:strCache>
            </c:strRef>
          </c:cat>
          <c:val>
            <c:numRef>
              <c:f>Sheet1!$B$2:$B$20</c:f>
              <c:numCache>
                <c:formatCode>General</c:formatCode>
                <c:ptCount val="19"/>
                <c:pt idx="0">
                  <c:v>33</c:v>
                </c:pt>
                <c:pt idx="1">
                  <c:v>29</c:v>
                </c:pt>
                <c:pt idx="2">
                  <c:v>26</c:v>
                </c:pt>
                <c:pt idx="3">
                  <c:v>20</c:v>
                </c:pt>
                <c:pt idx="4">
                  <c:v>17</c:v>
                </c:pt>
                <c:pt idx="5">
                  <c:v>11</c:v>
                </c:pt>
                <c:pt idx="6">
                  <c:v>10</c:v>
                </c:pt>
                <c:pt idx="7">
                  <c:v>8</c:v>
                </c:pt>
                <c:pt idx="8">
                  <c:v>6</c:v>
                </c:pt>
                <c:pt idx="9">
                  <c:v>6</c:v>
                </c:pt>
                <c:pt idx="10">
                  <c:v>5</c:v>
                </c:pt>
                <c:pt idx="11">
                  <c:v>3</c:v>
                </c:pt>
                <c:pt idx="12">
                  <c:v>3</c:v>
                </c:pt>
                <c:pt idx="13">
                  <c:v>2</c:v>
                </c:pt>
                <c:pt idx="14">
                  <c:v>2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44"/>
        <c:overlap val="-90"/>
        <c:axId val="198752272"/>
        <c:axId val="198752832"/>
      </c:barChart>
      <c:lineChart>
        <c:grouping/>
        <c:varyColors val="0"/>
        <c:ser>
          <c:idx val="2"/>
          <c:order val="1"/>
          <c:tx>
            <c:strRef>
              <c:f>Sheet1!$C$1</c:f>
              <c:strCache>
                <c:ptCount val="1"/>
                <c:pt idx="0">
                  <c:v>时长（秒）</c:v>
                </c:pt>
              </c:strCache>
            </c:strRef>
          </c:tx>
          <c:spPr>
            <a:ln w="22225" cap="rnd">
              <a:solidFill>
                <a:srgbClr val="FFC000"/>
              </a:solidFill>
              <a:round/>
            </a:ln>
            <a:effectLst/>
          </c:spPr>
          <c:marker>
            <c:symbol val="none"/>
          </c:marker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Sheet1!$A$2:$A$20</c:f>
              <c:strCache>
                <c:ptCount val="19"/>
                <c:pt idx="0">
                  <c:v>食品</c:v>
                </c:pt>
                <c:pt idx="1">
                  <c:v>饮料</c:v>
                </c:pt>
                <c:pt idx="2">
                  <c:v>酒类</c:v>
                </c:pt>
                <c:pt idx="3">
                  <c:v>化妆品/浴室用品</c:v>
                </c:pt>
                <c:pt idx="4">
                  <c:v>药品</c:v>
                </c:pt>
                <c:pt idx="5">
                  <c:v>娱乐及休闲</c:v>
                </c:pt>
                <c:pt idx="6">
                  <c:v>家居</c:v>
                </c:pt>
                <c:pt idx="7">
                  <c:v>交通</c:v>
                </c:pt>
                <c:pt idx="8">
                  <c:v>个人用品</c:v>
                </c:pt>
                <c:pt idx="9">
                  <c:v>家用电器</c:v>
                </c:pt>
                <c:pt idx="10">
                  <c:v>互联网</c:v>
                </c:pt>
                <c:pt idx="11">
                  <c:v>邮电通讯</c:v>
                </c:pt>
                <c:pt idx="12">
                  <c:v>商业/服务性行业</c:v>
                </c:pt>
                <c:pt idx="13">
                  <c:v>清洁用品</c:v>
                </c:pt>
                <c:pt idx="14">
                  <c:v>工业</c:v>
                </c:pt>
                <c:pt idx="15">
                  <c:v>金融/投资行业</c:v>
                </c:pt>
                <c:pt idx="16">
                  <c:v>衣着</c:v>
                </c:pt>
                <c:pt idx="17">
                  <c:v>数码/电脑/办公用品</c:v>
                </c:pt>
                <c:pt idx="18">
                  <c:v>房地产/建筑工程行业</c:v>
                </c:pt>
              </c:strCache>
            </c:strRef>
          </c:cat>
          <c:val>
            <c:numRef>
              <c:f>Sheet1!$C$2:$C$20</c:f>
              <c:numCache>
                <c:formatCode>General</c:formatCode>
                <c:ptCount val="19"/>
                <c:pt idx="0">
                  <c:v>27646.638</c:v>
                </c:pt>
                <c:pt idx="1">
                  <c:v>32551.61</c:v>
                </c:pt>
                <c:pt idx="2">
                  <c:v>11716.674</c:v>
                </c:pt>
                <c:pt idx="3">
                  <c:v>3909.797</c:v>
                </c:pt>
                <c:pt idx="4">
                  <c:v>68271.916</c:v>
                </c:pt>
                <c:pt idx="5">
                  <c:v>5196.329</c:v>
                </c:pt>
                <c:pt idx="6">
                  <c:v>99.798</c:v>
                </c:pt>
                <c:pt idx="7">
                  <c:v>2788.031</c:v>
                </c:pt>
                <c:pt idx="8">
                  <c:v>1195.659</c:v>
                </c:pt>
                <c:pt idx="9">
                  <c:v>593.893</c:v>
                </c:pt>
                <c:pt idx="10">
                  <c:v>1337.434</c:v>
                </c:pt>
                <c:pt idx="11">
                  <c:v>1867.99</c:v>
                </c:pt>
                <c:pt idx="12">
                  <c:v>29.721</c:v>
                </c:pt>
                <c:pt idx="13">
                  <c:v>3754.999</c:v>
                </c:pt>
                <c:pt idx="14">
                  <c:v>14.959</c:v>
                </c:pt>
                <c:pt idx="15">
                  <c:v>1454.84</c:v>
                </c:pt>
                <c:pt idx="16">
                  <c:v>68.955</c:v>
                </c:pt>
                <c:pt idx="17">
                  <c:v>14.76</c:v>
                </c:pt>
                <c:pt idx="18">
                  <c:v>4.96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03795541"/>
        <c:axId val="239854090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239854090"/>
        <c:scaling>
          <c:orientation/>
          <c:min val="0"/>
        </c:scaling>
        <c:delete val="0"/>
        <c:axPos val="r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703795541"/>
        <c:crosses val="max"/>
        <c:crossBetween val="between"/>
      </c:valAx>
      <c:catAx>
        <c:axId val="703795541"/>
        <c:scaling>
          <c:orientation/>
        </c:scaling>
        <c:delete val="1"/>
        <c:axPos val="b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239854090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41003638505935669"/>
          <c:y val="0.1229688972234726"/>
          <c:w val="0.18121035397052765"/>
          <c:h val="0.045855842530727386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3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>
              <a:defRPr lang="zh-CN" sz="1400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lang="zh-CN" altLang="en-US" sz="1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湖南卫视</a:t>
            </a:r>
            <a:r>
              <a:rPr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：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2023</a:t>
            </a:r>
            <a:r>
              <a:rPr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年</a:t>
            </a:r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硬广流失客户行业分布</a:t>
            </a:r>
            <a:endParaRPr lang="zh-CN" altLang="en-US" sz="1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7542698681354523"/>
          <c:y val="0.2174595445394516"/>
          <c:w val="0.88044613599777222"/>
          <c:h val="0.46039605140686035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品牌数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0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1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2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4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6"/>
              <c:numFmt formatCode="" sourceLinked="1"/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lang="zh-CN" sz="1000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微软雅黑" panose="020b0503020204020204" charset="-122"/>
                      <a:ea typeface="微软雅黑" panose="020b0503020204020204" charset="-122"/>
                      <a:cs typeface="微软雅黑" panose="020b0503020204020204" charset="-122"/>
                      <a:sym typeface="微软雅黑" panose="020b0503020204020204" charset="-122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lang="zh-CN" sz="1000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  <a:endParaRPr lang="zh-CN" sz="1000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微软雅黑" panose="020b0503020204020204" charset="-122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Sheet1!$A$2:$A$18</c:f>
              <c:strCache>
                <c:ptCount val="17"/>
                <c:pt idx="0">
                  <c:v>食品</c:v>
                </c:pt>
                <c:pt idx="1">
                  <c:v>饮料</c:v>
                </c:pt>
                <c:pt idx="2">
                  <c:v>家用电器</c:v>
                </c:pt>
                <c:pt idx="3">
                  <c:v>化妆品/浴室用品</c:v>
                </c:pt>
                <c:pt idx="4">
                  <c:v>家居</c:v>
                </c:pt>
                <c:pt idx="5">
                  <c:v>娱乐及休闲</c:v>
                </c:pt>
                <c:pt idx="6">
                  <c:v>酒类</c:v>
                </c:pt>
                <c:pt idx="7">
                  <c:v>互联网</c:v>
                </c:pt>
                <c:pt idx="8">
                  <c:v>交通</c:v>
                </c:pt>
                <c:pt idx="9">
                  <c:v>个人用品</c:v>
                </c:pt>
                <c:pt idx="10">
                  <c:v>药品</c:v>
                </c:pt>
                <c:pt idx="11">
                  <c:v>衣着</c:v>
                </c:pt>
                <c:pt idx="12">
                  <c:v>商业/服务性行业</c:v>
                </c:pt>
                <c:pt idx="13">
                  <c:v>邮电通讯</c:v>
                </c:pt>
                <c:pt idx="14">
                  <c:v>清洁用品</c:v>
                </c:pt>
                <c:pt idx="15">
                  <c:v>房地产/建筑工程行业</c:v>
                </c:pt>
                <c:pt idx="16">
                  <c:v>工业</c:v>
                </c:pt>
              </c:strCache>
            </c:strRef>
          </c:cat>
          <c:val>
            <c:numRef>
              <c:f>Sheet1!$B$2:$B$18</c:f>
              <c:numCache>
                <c:formatCode>General</c:formatCode>
                <c:ptCount val="17"/>
                <c:pt idx="0">
                  <c:v>49</c:v>
                </c:pt>
                <c:pt idx="1">
                  <c:v>44</c:v>
                </c:pt>
                <c:pt idx="2">
                  <c:v>36</c:v>
                </c:pt>
                <c:pt idx="3">
                  <c:v>32</c:v>
                </c:pt>
                <c:pt idx="4">
                  <c:v>30</c:v>
                </c:pt>
                <c:pt idx="5">
                  <c:v>29</c:v>
                </c:pt>
                <c:pt idx="6">
                  <c:v>27</c:v>
                </c:pt>
                <c:pt idx="7">
                  <c:v>18</c:v>
                </c:pt>
                <c:pt idx="8">
                  <c:v>13</c:v>
                </c:pt>
                <c:pt idx="9">
                  <c:v>7</c:v>
                </c:pt>
                <c:pt idx="10">
                  <c:v>6</c:v>
                </c:pt>
                <c:pt idx="11">
                  <c:v>6</c:v>
                </c:pt>
                <c:pt idx="12">
                  <c:v>6</c:v>
                </c:pt>
                <c:pt idx="13">
                  <c:v>5</c:v>
                </c:pt>
                <c:pt idx="14">
                  <c:v>4</c:v>
                </c:pt>
                <c:pt idx="15">
                  <c:v>2</c:v>
                </c:pt>
                <c:pt idx="16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44"/>
        <c:overlap val="-90"/>
        <c:axId val="198752272"/>
        <c:axId val="198752832"/>
      </c:barChart>
      <c:lineChart>
        <c:grouping/>
        <c:varyColors val="0"/>
        <c:ser>
          <c:idx val="2"/>
          <c:order val="1"/>
          <c:tx>
            <c:strRef>
              <c:f>Sheet1!$C$1</c:f>
              <c:strCache>
                <c:ptCount val="1"/>
                <c:pt idx="0">
                  <c:v>时长（秒）</c:v>
                </c:pt>
              </c:strCache>
            </c:strRef>
          </c:tx>
          <c:spPr>
            <a:ln w="22225" cap="rnd">
              <a:solidFill>
                <a:srgbClr val="028B46"/>
              </a:solidFill>
              <a:round/>
            </a:ln>
            <a:effectLst/>
          </c:spPr>
          <c:marker>
            <c:symbol val="none"/>
          </c:marker>
          <c:errBars>
            <c:errDir val="y"/>
            <c:errBarType/>
            <c:errValType val="stdErr"/>
            <c:noEndCap val="0"/>
            <c:spPr>
              <a:noFill/>
              <a:ln w="9525">
                <a:noFill/>
                <a:round/>
              </a:ln>
              <a:effectLst/>
            </c:spPr>
          </c:errBars>
          <c:cat>
            <c:strRef>
              <c:f>Sheet1!$A$2:$A$18</c:f>
              <c:strCache>
                <c:ptCount val="17"/>
                <c:pt idx="0">
                  <c:v>食品</c:v>
                </c:pt>
                <c:pt idx="1">
                  <c:v>饮料</c:v>
                </c:pt>
                <c:pt idx="2">
                  <c:v>家用电器</c:v>
                </c:pt>
                <c:pt idx="3">
                  <c:v>化妆品/浴室用品</c:v>
                </c:pt>
                <c:pt idx="4">
                  <c:v>家居</c:v>
                </c:pt>
                <c:pt idx="5">
                  <c:v>娱乐及休闲</c:v>
                </c:pt>
                <c:pt idx="6">
                  <c:v>酒类</c:v>
                </c:pt>
                <c:pt idx="7">
                  <c:v>互联网</c:v>
                </c:pt>
                <c:pt idx="8">
                  <c:v>交通</c:v>
                </c:pt>
                <c:pt idx="9">
                  <c:v>个人用品</c:v>
                </c:pt>
                <c:pt idx="10">
                  <c:v>药品</c:v>
                </c:pt>
                <c:pt idx="11">
                  <c:v>衣着</c:v>
                </c:pt>
                <c:pt idx="12">
                  <c:v>商业/服务性行业</c:v>
                </c:pt>
                <c:pt idx="13">
                  <c:v>邮电通讯</c:v>
                </c:pt>
                <c:pt idx="14">
                  <c:v>清洁用品</c:v>
                </c:pt>
                <c:pt idx="15">
                  <c:v>房地产/建筑工程行业</c:v>
                </c:pt>
                <c:pt idx="16">
                  <c:v>工业</c:v>
                </c:pt>
              </c:strCache>
            </c:strRef>
          </c:cat>
          <c:val>
            <c:numRef>
              <c:f>Sheet1!$C$2:$C$18</c:f>
              <c:numCache>
                <c:formatCode>General</c:formatCode>
                <c:ptCount val="17"/>
                <c:pt idx="0">
                  <c:v>68198.441</c:v>
                </c:pt>
                <c:pt idx="1">
                  <c:v>19807.25</c:v>
                </c:pt>
                <c:pt idx="2">
                  <c:v>1875.819</c:v>
                </c:pt>
                <c:pt idx="3">
                  <c:v>10306.733</c:v>
                </c:pt>
                <c:pt idx="4">
                  <c:v>2208.247</c:v>
                </c:pt>
                <c:pt idx="5">
                  <c:v>37904.045</c:v>
                </c:pt>
                <c:pt idx="6">
                  <c:v>955.519</c:v>
                </c:pt>
                <c:pt idx="7">
                  <c:v>23752.603</c:v>
                </c:pt>
                <c:pt idx="8">
                  <c:v>2799.044</c:v>
                </c:pt>
                <c:pt idx="9">
                  <c:v>102.917</c:v>
                </c:pt>
                <c:pt idx="10">
                  <c:v>35539.931</c:v>
                </c:pt>
                <c:pt idx="11">
                  <c:v>234.614</c:v>
                </c:pt>
                <c:pt idx="12">
                  <c:v>77.489</c:v>
                </c:pt>
                <c:pt idx="13">
                  <c:v>1152.31</c:v>
                </c:pt>
                <c:pt idx="14">
                  <c:v>19833.652</c:v>
                </c:pt>
                <c:pt idx="15">
                  <c:v>1996.196</c:v>
                </c:pt>
                <c:pt idx="16">
                  <c:v>44.603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03795541"/>
        <c:axId val="239854090"/>
      </c:lineChart>
      <c:catAx>
        <c:axId val="198752272"/>
        <c:scaling>
          <c:orientation/>
        </c:scaling>
        <c:delete val="0"/>
        <c:axPos val="b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0" vertOverflow="ellipsis" vert="mongolianVert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832"/>
        <c:crosses val="autoZero"/>
        <c:auto val="0"/>
        <c:lblAlgn val="ctr"/>
        <c:lblOffset/>
        <c:noMultiLvlLbl val="0"/>
      </c:catAx>
      <c:valAx>
        <c:axId val="198752832"/>
        <c:scaling>
          <c:orientation/>
          <c:min val="0"/>
        </c:scaling>
        <c:delete val="0"/>
        <c:axPos val="l"/>
        <c:numFmt formatCode="General" sourceLinked="1"/>
        <c:majorTickMark val="out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198752272"/>
        <c:crosses val="autoZero"/>
        <c:crossBetween val="between"/>
      </c:valAx>
      <c:valAx>
        <c:axId val="239854090"/>
        <c:scaling>
          <c:orientation/>
          <c:min val="0"/>
        </c:scaling>
        <c:delete val="0"/>
        <c:axPos val="r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703795541"/>
        <c:crosses val="max"/>
        <c:crossBetween val="between"/>
      </c:valAx>
      <c:catAx>
        <c:axId val="703795541"/>
        <c:scaling>
          <c:orientation/>
        </c:scaling>
        <c:delete val="1"/>
        <c:axPos val="b"/>
        <c:numFmt formatCode="General" sourceLinked="1"/>
        <c:majorTickMark val="none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  <c:crossAx val="239854090"/>
        <c:auto val="0"/>
        <c:lblAlgn val="ctr"/>
        <c:lblOffset/>
        <c:noMultiLvlLbl val="0"/>
      </c:catAx>
      <c:spPr>
        <a:noFill/>
        <a:ln>
          <a:noFill/>
        </a:ln>
        <a:effectLst/>
      </c:spPr>
    </c:plotArea>
    <c:legend>
      <c:legendPos val="t"/>
      <c:legendEntry>
        <c:idx val="0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txPr>
      </c:legendEntry>
      <c:layout>
        <c:manualLayout>
          <c:xMode val="edge"/>
          <c:yMode val="edge"/>
          <c:x val="0.41003638505935669"/>
          <c:y val="0.1229688972234726"/>
          <c:w val="0.18121035397052765"/>
          <c:h val="0.045855842530727386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  <a:endParaRPr lang="zh-CN" sz="1000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微软雅黑" panose="020b0503020204020204" charset="-122"/>
          </a:endParaRPr>
        </a:p>
      </c:txPr>
    </c:legend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bg1">
          <a:lumMod val="95000"/>
        </a:schemeClr>
      </a:solidFill>
      <a:round/>
    </a:ln>
    <a:effectLst/>
  </c:spPr>
  <c:txPr>
    <a:bodyPr rot="0" vert="horz"/>
    <a:p>
      <a:pPr>
        <a:defRPr lang="zh-CN" sz="1000" smtId="4294967295"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  <a:endParaRPr lang="zh-CN" sz="1000" smtId="4294967295">
        <a:latin typeface="微软雅黑" panose="020b0503020204020204" charset="-122"/>
        <a:ea typeface="微软雅黑" panose="020b0503020204020204" charset="-122"/>
        <a:cs typeface="微软雅黑" panose="020b0503020204020204" charset="-122"/>
        <a:sym typeface="微软雅黑" panose="020b0503020204020204" charset="-122"/>
      </a:endParaRPr>
    </a:p>
  </c:txPr>
  <c:externalData r:id="rId1">
    <c:autoUpdate val="0"/>
  </c:externalData>
</c:chartSpace>
</file>

<file path=ppt/charts/chart3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t" anchorCtr="0" forceAA="0"/>
          <a:lstStyle/>
          <a:p>
            <a:pPr fontAlgn="t">
              <a:defRPr lang="zh-CN" sz="1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sz="1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湖南卫视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-</a:t>
            </a:r>
            <a:r>
              <a: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rPr>
              <a:t>TOP20品牌行业占比：</a:t>
            </a:r>
            <a:endParaRPr sz="14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endParaRPr>
          </a:p>
        </c:rich>
      </c:tx>
      <c:layout>
        <c:manualLayout>
          <c:xMode val="edge"/>
          <c:yMode val="edge"/>
          <c:x val="0.091772750020027161"/>
          <c:y val="0.0800798311829567"/>
        </c:manualLayout>
      </c:layout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41801255196332932"/>
          <c:y val="0.26206809282302856"/>
          <c:w val="0.93558806180953979"/>
          <c:h val="0.61419481039047241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TOP20品牌行业占比</c:v>
                </c:pt>
              </c:strCache>
            </c:strRef>
          </c:tx>
          <c:spPr>
            <a:effectLst>
              <a:outerShdw blurRad="635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  <a:sp3d contourW="22225"/>
          </c:spPr>
          <c:dPt>
            <c:idx val="0"/>
            <c:invertIfNegative val="1"/>
            <c:spPr>
              <a:solidFill>
                <a:schemeClr val="accent2"/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1"/>
            <c:invertIfNegative val="1"/>
            <c:spPr>
              <a:solidFill>
                <a:schemeClr val="accent4"/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2"/>
            <c:invertIfNegative val="1"/>
            <c:spPr>
              <a:solidFill>
                <a:schemeClr val="accent6"/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3"/>
            <c:invertIfNegative val="1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4"/>
            <c:invertIfNegative val="1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5"/>
            <c:invertIfNegative val="1"/>
            <c:spPr>
              <a:solidFill>
                <a:schemeClr val="accent6">
                  <a:lumMod val="6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Pt>
            <c:idx val="6"/>
            <c:invertIfNegative val="1"/>
            <c:spPr>
              <a:solidFill>
                <a:schemeClr val="accent2">
                  <a:lumMod val="80000"/>
                  <a:lumOff val="20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schemeClr val="tx1">
                    <a:lumMod val="50000"/>
                    <a:lumOff val="50000"/>
                    <a:alpha val="40000"/>
                  </a:schemeClr>
                </a:outerShdw>
              </a:effectLst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/>
            </c:dLbl>
            <c:dLbl>
              <c:idx val="2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/>
            </c:dLbl>
            <c:dLbl>
              <c:idx val="3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/>
            </c:dLbl>
            <c:dLbl>
              <c:idx val="4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/>
            </c:dLbl>
            <c:dLbl>
              <c:idx val="5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extLst/>
            </c:dLbl>
            <c:dLbl>
              <c:idx val="6"/>
              <c:layout>
                <c:manualLayout>
                  <c:x val="0.015390461310744286"/>
                  <c:y val="-0.014095048420131207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900" b="0" i="0" u="none" strike="noStrike" kern="1200" baseline="0" smtId="4294967295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9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endParaRPr>
                </a:p>
              </c:txPr>
              <c:showLegendKey val="0"/>
              <c:showVal val="0"/>
              <c:showCatName val="1"/>
              <c:showSerName val="0"/>
              <c:showPercent val="1"/>
              <c:showBubbleSize val="0"/>
              <c:separator>
</c:separator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900" b="0" i="0" u="none" strike="noStrike" kern="1200" baseline="0" smtId="4294967295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900" b="0" i="0" u="none" strike="noStrike" kern="1200" baseline="0" smtId="4294967295">
                  <a:solidFill>
                    <a:schemeClr val="bg1"/>
                  </a:solidFill>
                  <a:latin typeface="+mn-lt"/>
                  <a:ea typeface="+mn-ea"/>
                  <a:cs typeface="+mn-cs"/>
                </a:endParaRPr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/>
          </c:dLbls>
          <c:cat>
            <c:strRef>
              <c:f>Sheet1!$A$2:$A$8</c:f>
              <c:strCache>
                <c:ptCount val="7"/>
                <c:pt idx="0">
                  <c:v>药品</c:v>
                </c:pt>
                <c:pt idx="1">
                  <c:v>饮料</c:v>
                </c:pt>
                <c:pt idx="2">
                  <c:v>食品</c:v>
                </c:pt>
                <c:pt idx="3">
                  <c:v>互联网</c:v>
                </c:pt>
                <c:pt idx="4">
                  <c:v>清洁用品</c:v>
                </c:pt>
                <c:pt idx="5">
                  <c:v>娱乐及休闲</c:v>
                </c:pt>
                <c:pt idx="6">
                  <c:v>化浴用品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6</c:v>
                </c:pt>
                <c:pt idx="1">
                  <c:v>6</c:v>
                </c:pt>
                <c:pt idx="2">
                  <c:v>3</c:v>
                </c:pt>
                <c:pt idx="3">
                  <c:v>2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65"/>
      </c:doughnutChart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solidFill>
        <a:sysClr val="window" lastClr="FFFFFF">
          <a:lumMod val="95000"/>
        </a:sysClr>
      </a:solidFill>
      <a:round/>
    </a:ln>
    <a:effectLst>
      <a:outerShdw blurRad="63500" dist="37357" dir="2700000" sx="0" sy="0" rotWithShape="0">
        <a:scrgbClr r="0" g="0" b="0"/>
      </a:outerShdw>
    </a:effectLst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olors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a="http://schemas.openxmlformats.org/drawingml/2006/main" xmlns:cs="http://schemas.microsoft.com/office/drawing/2012/chartStyle" meth="withinLinear" id="14">
  <a:schemeClr val="accent1"/>
</cs:colorStyle>
</file>

<file path=ppt/charts/colors8.xml><?xml version="1.0" encoding="utf-8"?>
<cs:colorStyle xmlns:a="http://schemas.openxmlformats.org/drawingml/2006/main" xmlns:cs="http://schemas.microsoft.com/office/drawing/2012/chartStyle" meth="withinLinear" id="14">
  <a:schemeClr val="accent1"/>
</cs:colorStyle>
</file>

<file path=ppt/charts/colors9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4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5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6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7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8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9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0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3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4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5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6.xml><?xml version="1.0" encoding="utf-8"?>
<cs:colorStyle xmlns:a="http://schemas.openxmlformats.org/drawingml/2006/main" xmlns:cs="http://schemas.microsoft.com/office/drawing/2012/chartStyle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7.xml><?xml version="1.0" encoding="utf-8"?>
<cs:colorStyle xmlns:a="http://schemas.openxmlformats.org/drawingml/2006/main" xmlns:cs="http://schemas.microsoft.com/office/drawing/2012/chartStyle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8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9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0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2.xml><?xml version="1.0" encoding="utf-8"?>
<cs:colorStyle xmlns:a="http://schemas.openxmlformats.org/drawingml/2006/main" xmlns:cs="http://schemas.microsoft.com/office/drawing/2012/chartStyle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a="http://schemas.openxmlformats.org/drawingml/2006/main" xmlns:r="http://schemas.openxmlformats.org/officeDocument/2006/relationships" xmlns:cs="http://schemas.microsoft.com/office/drawing/2012/chartStyle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a="http://schemas.openxmlformats.org/drawingml/2006/main" xmlns:r="http://schemas.openxmlformats.org/officeDocument/2006/relationships" xmlns:cs="http://schemas.microsoft.com/office/drawing/2012/chartStyle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a="http://schemas.openxmlformats.org/drawingml/2006/main" xmlns:r="http://schemas.openxmlformats.org/officeDocument/2006/relationships" xmlns:cs="http://schemas.microsoft.com/office/drawing/2012/chartStyle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0.xml><?xml version="1.0" encoding="utf-8"?>
<cs:chartStyle xmlns:a="http://schemas.openxmlformats.org/drawingml/2006/main" xmlns:r="http://schemas.openxmlformats.org/officeDocument/2006/relationships" xmlns:cs="http://schemas.microsoft.com/office/drawing/2012/chartStyle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1.xml><?xml version="1.0" encoding="utf-8"?>
<cs:chartStyle xmlns:a="http://schemas.openxmlformats.org/drawingml/2006/main" xmlns:r="http://schemas.openxmlformats.org/officeDocument/2006/relationships" xmlns:cs="http://schemas.microsoft.com/office/drawing/2012/chartStyle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a="http://schemas.openxmlformats.org/drawingml/2006/main" xmlns:r="http://schemas.openxmlformats.org/officeDocument/2006/relationships" xmlns:cs="http://schemas.microsoft.com/office/drawing/2012/chartStyle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4.xml><?xml version="1.0" encoding="utf-8"?>
<cs:chartStyle xmlns:a="http://schemas.openxmlformats.org/drawingml/2006/main" xmlns:r="http://schemas.openxmlformats.org/officeDocument/2006/relationships" xmlns:cs="http://schemas.microsoft.com/office/drawing/2012/chartStyle" id="100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0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0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1">
      <cs:styleClr val="auto"/>
    </cs:fillRef>
    <cs:effectRef idx="0"/>
    <cs:fontRef idx="minor">
      <a:schemeClr val="dk1"/>
    </cs:fontRef>
    <cs:spPr>
      <a:ln>
        <a:noFill/>
      </a:ln>
      <a:effectLst/>
    </cs:spPr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02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75000"/>
        <a:lumOff val="25000"/>
      </a:schemeClr>
    </cs:fontRef>
    <cs:defRPr sz="1400" b="1" kern="120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5.xml><?xml version="1.0" encoding="utf-8"?>
<cs:chartStyle xmlns:a="http://schemas.openxmlformats.org/drawingml/2006/main" xmlns:r="http://schemas.openxmlformats.org/officeDocument/2006/relationships" xmlns:cs="http://schemas.microsoft.com/office/drawing/2012/chartStyle" id="208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5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5" kern="1200" cap="none" spc="0" normalizeH="0" baseline="0"/>
  </cs:categoryAxis>
  <cs:chartArea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5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lt1"/>
      </a:solidFill>
      <a:ln w="1587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6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legend>
  <cs:plotArea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plotArea>
  <cs:plotArea3D>
    <cs:lnRef idx="0"/>
    <cs:fillRef idx="0"/>
    <cs:effectRef idx="0"/>
    <cs:fontRef idx="minor">
      <a:schemeClr val="dk1"/>
    </cs:fontRef>
    <cs:spPr>
      <a:solidFill>
        <a:schemeClr val="lt1"/>
      </a:solidFill>
    </cs:spPr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dk1">
        <a:lumMod val="50000"/>
        <a:lumOff val="50000"/>
      </a:schemeClr>
    </cs:fontRef>
    <cs:defRPr sz="2130" b="1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wall>
</cs:chartStyle>
</file>

<file path=ppt/charts/style16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7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8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19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0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1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2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3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4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5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6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7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8.xml><?xml version="1.0" encoding="utf-8"?>
<cs:chartStyle xmlns:a="http://schemas.openxmlformats.org/drawingml/2006/main" xmlns:r="http://schemas.openxmlformats.org/officeDocument/2006/relationships" xmlns:cs="http://schemas.microsoft.com/office/drawing/2012/chartStyle" id="100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0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0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1">
      <cs:styleClr val="auto"/>
    </cs:fillRef>
    <cs:effectRef idx="0"/>
    <cs:fontRef idx="minor">
      <a:schemeClr val="dk1"/>
    </cs:fontRef>
    <cs:spPr>
      <a:ln>
        <a:noFill/>
      </a:ln>
      <a:effectLst/>
    </cs:spPr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02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75000"/>
        <a:lumOff val="25000"/>
      </a:schemeClr>
    </cs:fontRef>
    <cs:defRPr sz="1400" b="1" kern="120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9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0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1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800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2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EAC88-3474-464A-A9F8-FEBD76E1E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309D2-205A-49D9-BB4A-25D2CE6D2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D1ED4-EFA4-46BD-B9CE-5D821351A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5FDB8-BA7B-4BCD-9302-15A33F993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7A460E-AF40-44A8-8D6A-781D961EF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025E0-840B-4A4D-90C5-B683DE23A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514A7C-F7A1-4D11-9C7F-383320B5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78270-ACF6-4002-9E43-6669C9213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71E9D-8831-4C17-9934-D5D4CC075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B65FE-BC6E-45BB-A6A7-C765DA8C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D3AE9-3D26-4241-9B37-60CB67479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1621135" y="6356350"/>
            <a:ext cx="41846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矩形 1"/>
          <p:cNvSpPr/>
          <p:nvPr userDrawn="1">
            <p:custDataLst>
              <p:tags r:id="rId1"/>
            </p:custDataLst>
          </p:nvPr>
        </p:nvSpPr>
        <p:spPr>
          <a:xfrm>
            <a:off x="0" y="189230"/>
            <a:ext cx="131445" cy="463550"/>
          </a:xfrm>
          <a:prstGeom prst="rect">
            <a:avLst/>
          </a:prstGeom>
          <a:solidFill>
            <a:srgbClr val="028B46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Calibri"/>
            </a:endParaRPr>
          </a:p>
        </p:txBody>
      </p:sp>
      <p:cxnSp>
        <p:nvCxnSpPr>
          <p:cNvPr id="10" name="直接连接符 9"/>
          <p:cNvCxnSpPr/>
          <p:nvPr userDrawn="1">
            <p:custDataLst>
              <p:tags r:id="rId2"/>
            </p:custDataLst>
          </p:nvPr>
        </p:nvCxnSpPr>
        <p:spPr>
          <a:xfrm flipV="1">
            <a:off x="283210" y="705485"/>
            <a:ext cx="11471910" cy="889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弦形 7"/>
          <p:cNvSpPr/>
          <p:nvPr userDrawn="1">
            <p:custDataLst>
              <p:tags r:id="rId3"/>
            </p:custDataLst>
          </p:nvPr>
        </p:nvSpPr>
        <p:spPr>
          <a:xfrm rot="15300000">
            <a:off x="11600180" y="6356985"/>
            <a:ext cx="493395" cy="429895"/>
          </a:xfrm>
          <a:prstGeom prst="chord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1586210" y="6460490"/>
            <a:ext cx="560070" cy="365125"/>
          </a:xfrm>
        </p:spPr>
        <p:txBody>
          <a:bodyPr/>
          <a:lstStyle>
            <a:lvl1pPr algn="ctr">
              <a:defRPr sz="10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4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image" Target="../media/image2.png" /><Relationship Id="rId9" Type="http://schemas.openxmlformats.org/officeDocument/2006/relationships/tags" Target="../tags/tag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image" Target="../media/image2.png" /><Relationship Id="rId14" Type="http://schemas.openxmlformats.org/officeDocument/2006/relationships/tags" Target="../tags/tag25.xml" /><Relationship Id="rId2" Type="http://schemas.openxmlformats.org/officeDocument/2006/relationships/image" Target="../media/image3.png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chart" Target="../charts/chart1.xml" /><Relationship Id="rId5" Type="http://schemas.openxmlformats.org/officeDocument/2006/relationships/tags" Target="../tags/tag28.xml" /><Relationship Id="rId6" Type="http://schemas.openxmlformats.org/officeDocument/2006/relationships/chart" Target="../charts/chart2.xml" /><Relationship Id="rId7" Type="http://schemas.openxmlformats.org/officeDocument/2006/relationships/tags" Target="../tags/tag29.xml" /><Relationship Id="rId8" Type="http://schemas.openxmlformats.org/officeDocument/2006/relationships/tags" Target="../tags/tag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.xml" /><Relationship Id="rId3" Type="http://schemas.openxmlformats.org/officeDocument/2006/relationships/chart" Target="../charts/chart3.xml" /><Relationship Id="rId4" Type="http://schemas.openxmlformats.org/officeDocument/2006/relationships/tags" Target="../tags/tag32.xml" /><Relationship Id="rId5" Type="http://schemas.openxmlformats.org/officeDocument/2006/relationships/chart" Target="../charts/chart4.xml" /><Relationship Id="rId6" Type="http://schemas.openxmlformats.org/officeDocument/2006/relationships/tags" Target="../tags/tag33.xml" /><Relationship Id="rId7" Type="http://schemas.openxmlformats.org/officeDocument/2006/relationships/tags" Target="../tags/tag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5.xml" /><Relationship Id="rId3" Type="http://schemas.openxmlformats.org/officeDocument/2006/relationships/chart" Target="../charts/chart5.xml" /><Relationship Id="rId4" Type="http://schemas.openxmlformats.org/officeDocument/2006/relationships/tags" Target="../tags/tag36.xml" /><Relationship Id="rId5" Type="http://schemas.openxmlformats.org/officeDocument/2006/relationships/chart" Target="../charts/chart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0.xml" /><Relationship Id="rId3" Type="http://schemas.openxmlformats.org/officeDocument/2006/relationships/chart" Target="../charts/chart7.xml" /><Relationship Id="rId4" Type="http://schemas.openxmlformats.org/officeDocument/2006/relationships/tags" Target="../tags/tag41.xml" /><Relationship Id="rId5" Type="http://schemas.openxmlformats.org/officeDocument/2006/relationships/chart" Target="../charts/chart8.xml" /><Relationship Id="rId6" Type="http://schemas.openxmlformats.org/officeDocument/2006/relationships/tags" Target="../tags/tag42.xml" /><Relationship Id="rId7" Type="http://schemas.openxmlformats.org/officeDocument/2006/relationships/tags" Target="../tags/tag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chart" Target="../charts/chart9.xml" /><Relationship Id="rId5" Type="http://schemas.openxmlformats.org/officeDocument/2006/relationships/tags" Target="../tags/tag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chart" Target="../charts/chart10.xml" /><Relationship Id="rId5" Type="http://schemas.openxmlformats.org/officeDocument/2006/relationships/tags" Target="../tags/tag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chart" Target="../charts/chart11.xml" /><Relationship Id="rId6" Type="http://schemas.openxmlformats.org/officeDocument/2006/relationships/tags" Target="../tags/tag52.xml" /><Relationship Id="rId7" Type="http://schemas.openxmlformats.org/officeDocument/2006/relationships/tags" Target="../tags/tag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chart" Target="../charts/chart12.xml" /><Relationship Id="rId6" Type="http://schemas.openxmlformats.org/officeDocument/2006/relationships/tags" Target="../tags/tag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7.xml" /><Relationship Id="rId3" Type="http://schemas.openxmlformats.org/officeDocument/2006/relationships/chart" Target="../charts/chart13.xml" /><Relationship Id="rId4" Type="http://schemas.openxmlformats.org/officeDocument/2006/relationships/tags" Target="../tags/tag58.xml" /><Relationship Id="rId5" Type="http://schemas.openxmlformats.org/officeDocument/2006/relationships/tags" Target="../tags/tag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0.xml" /><Relationship Id="rId3" Type="http://schemas.openxmlformats.org/officeDocument/2006/relationships/chart" Target="../charts/chart14.xml" /><Relationship Id="rId4" Type="http://schemas.openxmlformats.org/officeDocument/2006/relationships/tags" Target="../tags/tag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chart" Target="../charts/chart15.xml" /><Relationship Id="rId5" Type="http://schemas.openxmlformats.org/officeDocument/2006/relationships/tags" Target="../tags/tag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5.xml" /><Relationship Id="rId3" Type="http://schemas.openxmlformats.org/officeDocument/2006/relationships/chart" Target="../charts/chart16.xml" /><Relationship Id="rId4" Type="http://schemas.openxmlformats.org/officeDocument/2006/relationships/tags" Target="../tags/tag66.xml" /><Relationship Id="rId5" Type="http://schemas.openxmlformats.org/officeDocument/2006/relationships/tags" Target="../tags/tag6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image" Target="../media/image2.png" /><Relationship Id="rId14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chart" Target="../charts/chart17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chart" Target="../charts/chart18.xml" /><Relationship Id="rId5" Type="http://schemas.openxmlformats.org/officeDocument/2006/relationships/tags" Target="../tags/tag85.xml" /><Relationship Id="rId6" Type="http://schemas.openxmlformats.org/officeDocument/2006/relationships/tags" Target="../tags/tag8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chart" Target="../charts/chart19.xml" /><Relationship Id="rId6" Type="http://schemas.openxmlformats.org/officeDocument/2006/relationships/tags" Target="../tags/tag9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chart" Target="../charts/chart20.xml" /><Relationship Id="rId6" Type="http://schemas.openxmlformats.org/officeDocument/2006/relationships/tags" Target="../tags/tag10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chart" Target="../charts/chart21.xml" /><Relationship Id="rId5" Type="http://schemas.openxmlformats.org/officeDocument/2006/relationships/tags" Target="../tags/tag106.xml" /><Relationship Id="rId6" Type="http://schemas.openxmlformats.org/officeDocument/2006/relationships/tags" Target="../tags/tag10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image" Target="../media/image2.png" /><Relationship Id="rId14" Type="http://schemas.openxmlformats.org/officeDocument/2006/relationships/tags" Target="../tags/tag125.xml" /><Relationship Id="rId2" Type="http://schemas.openxmlformats.org/officeDocument/2006/relationships/image" Target="../media/image3.png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chart" Target="../charts/chart22.xml" /><Relationship Id="rId11" Type="http://schemas.openxmlformats.org/officeDocument/2006/relationships/tags" Target="../tags/tag134.xml" /><Relationship Id="rId12" Type="http://schemas.openxmlformats.org/officeDocument/2006/relationships/chart" Target="../charts/chart23.xml" /><Relationship Id="rId13" Type="http://schemas.openxmlformats.org/officeDocument/2006/relationships/tags" Target="../tags/tag13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chart" Target="../charts/chart24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chart" Target="../charts/chart25.xml" /><Relationship Id="rId8" Type="http://schemas.openxmlformats.org/officeDocument/2006/relationships/tags" Target="../tags/tag140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chart" Target="../charts/chart26.xml" /><Relationship Id="rId5" Type="http://schemas.openxmlformats.org/officeDocument/2006/relationships/tags" Target="../tags/tag14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chart" Target="../charts/chart27.xml" /><Relationship Id="rId5" Type="http://schemas.openxmlformats.org/officeDocument/2006/relationships/tags" Target="../tags/tag146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image" Target="../media/image2.png" /><Relationship Id="rId14" Type="http://schemas.openxmlformats.org/officeDocument/2006/relationships/tags" Target="../tags/tag157.xml" /><Relationship Id="rId2" Type="http://schemas.openxmlformats.org/officeDocument/2006/relationships/image" Target="../media/image3.png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8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chart" Target="../charts/chart29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chart" Target="../charts/chart30.xml" /><Relationship Id="rId12" Type="http://schemas.openxmlformats.org/officeDocument/2006/relationships/tags" Target="../tags/tag172.xml" /><Relationship Id="rId13" Type="http://schemas.openxmlformats.org/officeDocument/2006/relationships/chart" Target="../charts/chart31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chart" Target="../charts/chart32.xml" /><Relationship Id="rId5" Type="http://schemas.openxmlformats.org/officeDocument/2006/relationships/tags" Target="../tags/tag175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1413502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6350" y="738505"/>
            <a:ext cx="12188825" cy="463423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 descr="全白字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50" y="738505"/>
            <a:ext cx="1390015" cy="1029970"/>
          </a:xfrm>
          <a:prstGeom prst="rect">
            <a:avLst/>
          </a:prstGeom>
        </p:spPr>
      </p:pic>
      <p:cxnSp>
        <p:nvCxnSpPr>
          <p:cNvPr id="65" name="直接连接符 64"/>
          <p:cNvCxnSpPr/>
          <p:nvPr>
            <p:custDataLst>
              <p:tags r:id="rId3"/>
            </p:custDataLst>
          </p:nvPr>
        </p:nvCxnSpPr>
        <p:spPr>
          <a:xfrm>
            <a:off x="3018289" y="3664277"/>
            <a:ext cx="6316980" cy="0"/>
          </a:xfrm>
          <a:prstGeom prst="line">
            <a:avLst/>
          </a:prstGeom>
          <a:ln w="28575">
            <a:gradFill flip="none" rotWithShape="1">
              <a:gsLst>
                <a:gs pos="0">
                  <a:srgbClr val="9EE256"/>
                </a:gs>
                <a:gs pos="100000">
                  <a:srgbClr val="52762D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文本框 65"/>
          <p:cNvSpPr txBox="1"/>
          <p:nvPr>
            <p:custDataLst>
              <p:tags r:id="rId4"/>
            </p:custDataLst>
          </p:nvPr>
        </p:nvSpPr>
        <p:spPr>
          <a:xfrm>
            <a:off x="1805305" y="1834515"/>
            <a:ext cx="8641715" cy="1660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2023</a:t>
            </a:r>
            <a:r>
              <a:rPr lang="zh-CN" altLang="en-US" sz="5400" b="1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年</a:t>
            </a:r>
            <a:endParaRPr lang="zh-CN" altLang="en-US" sz="5400" b="1" smtClean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ctr"/>
            <a:r>
              <a:rPr lang="zh-CN" altLang="en-US" sz="4800" b="1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央卫视硬广白皮书</a:t>
            </a:r>
            <a:endParaRPr lang="zh-CN" altLang="en-US" sz="4800" b="1" smtClean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5"/>
            </p:custDataLst>
          </p:nvPr>
        </p:nvSpPr>
        <p:spPr>
          <a:xfrm>
            <a:off x="4064000" y="5550535"/>
            <a:ext cx="4323080" cy="7372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</a:pPr>
            <a:r>
              <a:rPr lang="zh-CN" altLang="en-US" sz="1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击壤科技</a:t>
            </a:r>
            <a:r>
              <a:rPr lang="en-US" altLang="zh-CN" sz="1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</a:t>
            </a:r>
            <a:r>
              <a:rPr lang="zh-CN" altLang="en-US" sz="1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内容营销数据专家</a:t>
            </a:r>
            <a:endParaRPr lang="zh-CN" altLang="en-US" sz="1400" smtClea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algn="ctr" fontAlgn="auto">
              <a:lnSpc>
                <a:spcPct val="150000"/>
              </a:lnSpc>
            </a:pPr>
            <a:r>
              <a:rPr lang="zh-CN" altLang="en-US" sz="1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剧综植入监测/剧综价值研究/植入效果研究/硬广监测</a:t>
            </a:r>
            <a:endParaRPr lang="zh-CN" altLang="en-US" sz="1400" smtClea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1644630" y="516255"/>
            <a:ext cx="191770" cy="19177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11865610" y="397510"/>
            <a:ext cx="229870" cy="22987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513080" y="1202690"/>
            <a:ext cx="11092180" cy="47790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p"/>
            </a:pP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硬广市场：</a:t>
            </a:r>
            <a:endParaRPr lang="en-US" altLang="zh-CN" sz="16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整体市场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全天时段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投放客户及投放时长均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上升；</a:t>
            </a:r>
            <a:r>
              <a:rPr lang="zh-CN" altLang="en-US" sz="1600" b="1">
                <a:solidFill>
                  <a:srgbClr val="028B46"/>
                </a:solidFill>
                <a:sym typeface="+mn-ea"/>
              </a:rPr>
              <a:t>央视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投放客户增加，</a:t>
            </a:r>
            <a:r>
              <a:rPr lang="zh-CN" altLang="en-US" sz="1600" b="1">
                <a:solidFill>
                  <a:srgbClr val="028B46"/>
                </a:solidFill>
                <a:sym typeface="+mn-ea"/>
              </a:rPr>
              <a:t>省级卫视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投放时长占比</a:t>
            </a:r>
            <a:r>
              <a:rPr lang="zh-CN" altLang="en-US" sz="1600" b="1">
                <a:solidFill>
                  <a:srgbClr val="028B46"/>
                </a:solidFill>
                <a:sym typeface="+mn-ea"/>
              </a:rPr>
              <a:t>下降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，均向</a:t>
            </a:r>
            <a:r>
              <a:rPr lang="zh-CN" altLang="en-US" sz="1600" b="1">
                <a:solidFill>
                  <a:srgbClr val="028B46"/>
                </a:solidFill>
                <a:sym typeface="+mn-ea"/>
              </a:rPr>
              <a:t>央视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转移。</a:t>
            </a:r>
            <a:endParaRPr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央7军事频道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品牌数领先，整体排名中，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二线卫视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晚黄时段投放时长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高于五大卫视，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河北卫视排名第一。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省级卫视频道中，</a:t>
            </a:r>
            <a:r>
              <a:rPr lang="zh-CN" altLang="en-US" sz="1600" b="1">
                <a:solidFill>
                  <a:srgbClr val="028B46"/>
                </a:solidFill>
                <a:sym typeface="+mn-ea"/>
              </a:rPr>
              <a:t>下午时段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广告饱和度增长</a:t>
            </a:r>
            <a:r>
              <a:rPr lang="zh-CN" altLang="en-US" sz="1400" b="1">
                <a:sym typeface="+mn-ea"/>
              </a:rPr>
              <a:t>，</a:t>
            </a:r>
            <a:r>
              <a:rPr lang="zh-CN" altLang="en-US" sz="1600" b="1">
                <a:solidFill>
                  <a:srgbClr val="028B46"/>
                </a:solidFill>
                <a:sym typeface="+mn-ea"/>
              </a:rPr>
              <a:t>晚间时段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同比普遍下降。</a:t>
            </a:r>
            <a:r>
              <a:rPr lang="zh-CN" altLang="en-US" sz="1600" b="1">
                <a:solidFill>
                  <a:srgbClr val="028B46"/>
                </a:solidFill>
                <a:sym typeface="+mn-ea"/>
              </a:rPr>
              <a:t>专题类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时段后客户增加</a:t>
            </a:r>
            <a:r>
              <a:rPr lang="zh-CN" altLang="en-US" sz="1400" b="1">
                <a:solidFill>
                  <a:srgbClr val="028B46"/>
                </a:solidFill>
                <a:sym typeface="+mn-ea"/>
              </a:rPr>
              <a:t>，</a:t>
            </a:r>
            <a:r>
              <a:rPr lang="zh-CN" altLang="en-US" sz="1600" b="1">
                <a:solidFill>
                  <a:srgbClr val="028B46"/>
                </a:solidFill>
                <a:sym typeface="+mn-ea"/>
              </a:rPr>
              <a:t>电视剧类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时段后时长保持第一。</a:t>
            </a:r>
            <a:endParaRPr lang="zh-CN" altLang="en-US" sz="1400" b="1">
              <a:solidFill>
                <a:srgbClr val="028B46"/>
              </a:solidFill>
            </a:endParaRPr>
          </a:p>
          <a:p>
            <a:pPr indent="0" fontAlgn="auto">
              <a:lnSpc>
                <a:spcPct val="150000"/>
              </a:lnSpc>
              <a:buFont typeface="Wingdings" panose="05000000000000000000" charset="0"/>
              <a:buNone/>
            </a:pP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p"/>
            </a:pP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行业品牌：</a:t>
            </a:r>
            <a:endParaRPr lang="zh-CN" altLang="en-US" sz="16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家居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行业客户数第一，但投放体量较低；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药品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行业投放时长第一，药品行业中风湿骨病类药品投放时长占比高。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硬广市场整体投放排名前三品牌为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同溢堂</a:t>
            </a:r>
            <a:r>
              <a:rPr lang="zh-CN" altLang="en-US" sz="1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曹清华、香丹清。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  <a:buFont typeface="Wingdings" panose="05000000000000000000" charset="0"/>
              <a:buNone/>
            </a:pP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p"/>
            </a:pP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卫视频道分析：</a:t>
            </a:r>
            <a:endParaRPr lang="zh-CN" altLang="en-US" sz="16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五大卫视饱和度对比中，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江苏卫视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多个时段广告饱和度均排名第一。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五大卫视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饮料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与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食品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类客户投放时长占比高，其他卫视则是</a:t>
            </a:r>
            <a:r>
              <a:rPr lang="zh-CN" altLang="en-US" sz="16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药品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类客户投放占比较高。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46" name="组合 45"/>
          <p:cNvGrpSpPr/>
          <p:nvPr/>
        </p:nvGrpSpPr>
        <p:grpSpPr>
          <a:xfrm>
            <a:off x="11476068" y="26979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47" name="箭头: V 形 24"/>
            <p:cNvSpPr/>
            <p:nvPr>
              <p:custDataLst>
                <p:tags r:id="rId2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8" name="箭头: V 形 25"/>
            <p:cNvSpPr/>
            <p:nvPr>
              <p:custDataLst>
                <p:tags r:id="rId3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9" name="箭头: V 形 26"/>
            <p:cNvSpPr/>
            <p:nvPr>
              <p:custDataLst>
                <p:tags r:id="rId4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30" name="矩形 29"/>
          <p:cNvSpPr/>
          <p:nvPr>
            <p:custDataLst>
              <p:tags r:id="rId5"/>
            </p:custDataLst>
          </p:nvPr>
        </p:nvSpPr>
        <p:spPr>
          <a:xfrm>
            <a:off x="11316970" y="1480820"/>
            <a:ext cx="673100" cy="742315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矩形 30"/>
          <p:cNvSpPr/>
          <p:nvPr>
            <p:custDataLst>
              <p:tags r:id="rId6"/>
            </p:custDataLst>
          </p:nvPr>
        </p:nvSpPr>
        <p:spPr>
          <a:xfrm>
            <a:off x="11007725" y="74930"/>
            <a:ext cx="802640" cy="178562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TextBox 148"/>
          <p:cNvSpPr txBox="1"/>
          <p:nvPr>
            <p:custDataLst>
              <p:tags r:id="rId7"/>
            </p:custDataLst>
          </p:nvPr>
        </p:nvSpPr>
        <p:spPr>
          <a:xfrm>
            <a:off x="11074014" y="429691"/>
            <a:ext cx="756920" cy="1123910"/>
          </a:xfrm>
          <a:prstGeom prst="rect">
            <a:avLst/>
          </a:prstGeom>
          <a:noFill/>
        </p:spPr>
        <p:txBody>
          <a:bodyPr vert="eaVert" wrap="square" lIns="65023" tIns="32511" rIns="65023" bIns="3251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400" b="1" cap="all" spc="213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概览</a:t>
            </a:r>
            <a:endParaRPr lang="zh-CN" altLang="en-US" sz="3400" b="1" cap="all" spc="213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10" name="图片 9" descr="图片3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71145" y="6154420"/>
            <a:ext cx="844550" cy="626110"/>
          </a:xfrm>
          <a:prstGeom prst="rect">
            <a:avLst/>
          </a:prstGeom>
        </p:spPr>
      </p:pic>
      <p:sp>
        <p:nvSpPr>
          <p:cNvPr id="8" name="弦形 7"/>
          <p:cNvSpPr/>
          <p:nvPr userDrawn="1">
            <p:custDataLst>
              <p:tags r:id="rId10"/>
            </p:custDataLst>
          </p:nvPr>
        </p:nvSpPr>
        <p:spPr>
          <a:xfrm rot="15300000">
            <a:off x="11600180" y="6356985"/>
            <a:ext cx="493395" cy="429895"/>
          </a:xfrm>
          <a:prstGeom prst="chord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11590655" y="6417310"/>
            <a:ext cx="418465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" name="图片 22" descr="C:\Users\huhai\Desktop\111.png11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2" r="32"/>
          <a:stretch>
            <a:fillRect/>
          </a:stretch>
        </p:blipFill>
        <p:spPr>
          <a:xfrm flipH="1">
            <a:off x="3844290" y="2059940"/>
            <a:ext cx="8347710" cy="4798060"/>
          </a:xfrm>
          <a:prstGeom prst="rect">
            <a:avLst/>
          </a:prstGeom>
        </p:spPr>
      </p:pic>
      <p:grpSp>
        <p:nvGrpSpPr>
          <p:cNvPr id="46" name="组合 45"/>
          <p:cNvGrpSpPr/>
          <p:nvPr/>
        </p:nvGrpSpPr>
        <p:grpSpPr>
          <a:xfrm>
            <a:off x="11476068" y="26979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47" name="箭头: V 形 24"/>
            <p:cNvSpPr/>
            <p:nvPr>
              <p:custDataLst>
                <p:tags r:id="rId4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8" name="箭头: V 形 25"/>
            <p:cNvSpPr/>
            <p:nvPr>
              <p:custDataLst>
                <p:tags r:id="rId5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9" name="箭头: V 形 26"/>
            <p:cNvSpPr/>
            <p:nvPr>
              <p:custDataLst>
                <p:tags r:id="rId6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1036668" y="52506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3" name="箭头: V 形 24"/>
            <p:cNvSpPr/>
            <p:nvPr>
              <p:custDataLst>
                <p:tags r:id="rId7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" name="箭头: V 形 25"/>
            <p:cNvSpPr/>
            <p:nvPr>
              <p:custDataLst>
                <p:tags r:id="rId8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6" name="箭头: V 形 26"/>
            <p:cNvSpPr/>
            <p:nvPr>
              <p:custDataLst>
                <p:tags r:id="rId9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10"/>
            </p:custDataLst>
          </p:nvPr>
        </p:nvSpPr>
        <p:spPr>
          <a:xfrm>
            <a:off x="440713" y="1264425"/>
            <a:ext cx="1037645" cy="1000074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>
          <a:xfrm>
            <a:off x="271145" y="203200"/>
            <a:ext cx="972820" cy="183388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148"/>
          <p:cNvSpPr txBox="1"/>
          <p:nvPr>
            <p:custDataLst>
              <p:tags r:id="rId12"/>
            </p:custDataLst>
          </p:nvPr>
        </p:nvSpPr>
        <p:spPr>
          <a:xfrm>
            <a:off x="392044" y="686231"/>
            <a:ext cx="756920" cy="1123910"/>
          </a:xfrm>
          <a:prstGeom prst="rect">
            <a:avLst/>
          </a:prstGeom>
          <a:noFill/>
        </p:spPr>
        <p:txBody>
          <a:bodyPr vert="eaVert" wrap="square" lIns="65023" tIns="32511" rIns="65023" bIns="3251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400" b="1" cap="all" spc="213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目录</a:t>
            </a:r>
            <a:endParaRPr lang="zh-CN" altLang="en-US" sz="3400" b="1" cap="all" spc="213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10" name="图片 9" descr="图片3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71145" y="6154420"/>
            <a:ext cx="844550" cy="626110"/>
          </a:xfrm>
          <a:prstGeom prst="rect">
            <a:avLst/>
          </a:prstGeom>
        </p:spPr>
      </p:pic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3435985" y="1413510"/>
            <a:ext cx="6851650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600" b="1">
                <a:solidFill>
                  <a:srgbClr val="028B46"/>
                </a:solidFill>
              </a:rPr>
              <a:t>电视硬广整体趋势分析</a:t>
            </a:r>
            <a:endParaRPr lang="zh-CN" altLang="en-US" sz="3600" b="1">
              <a:solidFill>
                <a:srgbClr val="028B46"/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电视硬广客户行业分布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电视硬广新增流失分析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电视硬广卫视频道分析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弦形 3"/>
          <p:cNvSpPr/>
          <p:nvPr userDrawn="1">
            <p:custDataLst>
              <p:tags r:id="rId2"/>
            </p:custDataLst>
          </p:nvPr>
        </p:nvSpPr>
        <p:spPr>
          <a:xfrm rot="15300000">
            <a:off x="11600180" y="6356985"/>
            <a:ext cx="493395" cy="429895"/>
          </a:xfrm>
          <a:prstGeom prst="chord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81305" y="180975"/>
            <a:ext cx="103505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整体趋势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品牌：电视硬广品牌数呈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上升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趋势，全天时段同比增加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16.9%</a:t>
            </a:r>
            <a:endParaRPr lang="en-US" altLang="zh-CN" sz="24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13" name="图表 12"/>
          <p:cNvGraphicFramePr/>
          <p:nvPr>
            <p:custDataLst>
              <p:tags r:id="rId3"/>
            </p:custDataLst>
          </p:nvPr>
        </p:nvGraphicFramePr>
        <p:xfrm>
          <a:off x="564515" y="1661160"/>
          <a:ext cx="5149850" cy="4491355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graphicFrame>
        <p:nvGraphicFramePr>
          <p:cNvPr id="8" name="图表 7"/>
          <p:cNvGraphicFramePr/>
          <p:nvPr>
            <p:custDataLst>
              <p:tags r:id="rId5"/>
            </p:custDataLst>
          </p:nvPr>
        </p:nvGraphicFramePr>
        <p:xfrm>
          <a:off x="6016625" y="1661160"/>
          <a:ext cx="5149850" cy="4491355"/>
        </p:xfrm>
        <a:graphic>
          <a:graphicData uri="http://schemas.openxmlformats.org/drawingml/2006/chart">
            <c:chart xmlns:c="http://schemas.openxmlformats.org/drawingml/2006/chart" r:id="rId6"/>
          </a:graphicData>
        </a:graphic>
      </p:graphicFrame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367665" y="951230"/>
            <a:ext cx="112502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硬广投放品牌数呈上升趋势，全天时段品牌数同比增加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16.9%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，晚黄时段同比增加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1.5%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5</a:t>
            </a:fld>
            <a:endParaRPr lang="zh-CN" altLang="en-US"/>
          </a:p>
        </p:txBody>
      </p:sp>
      <p:graphicFrame>
        <p:nvGraphicFramePr>
          <p:cNvPr id="13" name="图表 12"/>
          <p:cNvGraphicFramePr/>
          <p:nvPr>
            <p:custDataLst>
              <p:tags r:id="rId2"/>
            </p:custDataLst>
          </p:nvPr>
        </p:nvGraphicFramePr>
        <p:xfrm>
          <a:off x="564515" y="1661160"/>
          <a:ext cx="5149850" cy="453072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aphicFrame>
        <p:nvGraphicFramePr>
          <p:cNvPr id="3" name="图表 2"/>
          <p:cNvGraphicFramePr/>
          <p:nvPr>
            <p:custDataLst>
              <p:tags r:id="rId4"/>
            </p:custDataLst>
          </p:nvPr>
        </p:nvGraphicFramePr>
        <p:xfrm>
          <a:off x="5997575" y="1661160"/>
          <a:ext cx="5149850" cy="453072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281305" y="180975"/>
            <a:ext cx="103505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整体趋势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时长：硬广投放时长呈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增长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趋势，全天时段同比增长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4.8%</a:t>
            </a:r>
            <a:endParaRPr lang="en-US" altLang="zh-CN" sz="24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540385" y="967105"/>
            <a:ext cx="1009142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硬广投放时长呈上涨趋势，全天时段品牌数同比</a:t>
            </a:r>
            <a:r>
              <a:rPr 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增加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4.8%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，晚黄时段同比增加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0.4%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6</a:t>
            </a:fld>
            <a:endParaRPr lang="zh-CN" altLang="en-US"/>
          </a:p>
        </p:txBody>
      </p:sp>
      <p:graphicFrame>
        <p:nvGraphicFramePr>
          <p:cNvPr id="4" name="图表 3"/>
          <p:cNvGraphicFramePr/>
          <p:nvPr>
            <p:custDataLst>
              <p:tags r:id="rId2"/>
            </p:custDataLst>
          </p:nvPr>
        </p:nvGraphicFramePr>
        <p:xfrm>
          <a:off x="455930" y="1568450"/>
          <a:ext cx="5640070" cy="468058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aphicFrame>
        <p:nvGraphicFramePr>
          <p:cNvPr id="6" name="图表 5"/>
          <p:cNvGraphicFramePr/>
          <p:nvPr>
            <p:custDataLst>
              <p:tags r:id="rId4"/>
            </p:custDataLst>
          </p:nvPr>
        </p:nvGraphicFramePr>
        <p:xfrm>
          <a:off x="6223000" y="1564640"/>
          <a:ext cx="5725795" cy="468439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281305" y="180975"/>
            <a:ext cx="114541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</a:rPr>
              <a:t>媒体层级</a:t>
            </a:r>
            <a:r>
              <a:rPr lang="en-US" altLang="zh-CN" sz="2400" b="1">
                <a:solidFill>
                  <a:schemeClr val="tx1"/>
                </a:solidFill>
              </a:rPr>
              <a:t>-</a:t>
            </a:r>
            <a:r>
              <a:rPr lang="zh-CN" altLang="en-US" sz="2400" b="1">
                <a:solidFill>
                  <a:schemeClr val="tx1"/>
                </a:solidFill>
              </a:rPr>
              <a:t>品牌分布：</a:t>
            </a:r>
            <a:r>
              <a:rPr lang="zh-CN" altLang="en-US" sz="2400" b="1">
                <a:solidFill>
                  <a:srgbClr val="028B46"/>
                </a:solidFill>
              </a:rPr>
              <a:t>央视</a:t>
            </a:r>
            <a:r>
              <a:rPr lang="zh-CN" altLang="en-US" sz="2400" b="1">
                <a:solidFill>
                  <a:schemeClr val="tx1"/>
                </a:solidFill>
              </a:rPr>
              <a:t>客户数量</a:t>
            </a:r>
            <a:r>
              <a:rPr lang="zh-CN" altLang="en-US" sz="2400" b="1">
                <a:solidFill>
                  <a:srgbClr val="028B46"/>
                </a:solidFill>
              </a:rPr>
              <a:t>增幅最大，五大卫视</a:t>
            </a:r>
            <a:r>
              <a:rPr lang="zh-CN" altLang="en-US" sz="2400" b="1">
                <a:solidFill>
                  <a:schemeClr val="tx1"/>
                </a:solidFill>
              </a:rPr>
              <a:t>全天客户增加、晚黄减少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367665" y="951230"/>
            <a:ext cx="112502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全天时段五大卫视、央视品牌均增，其他卫视同比减少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12.6%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；晚黄时段仅</a:t>
            </a:r>
            <a:r>
              <a:rPr 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央视品牌增加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" name="图表 5"/>
          <p:cNvGraphicFramePr/>
          <p:nvPr>
            <p:custDataLst>
              <p:tags r:id="rId2"/>
            </p:custDataLst>
          </p:nvPr>
        </p:nvGraphicFramePr>
        <p:xfrm>
          <a:off x="454660" y="1243965"/>
          <a:ext cx="5353050" cy="484441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7</a:t>
            </a:fld>
            <a:endParaRPr lang="zh-CN" altLang="en-US"/>
          </a:p>
        </p:txBody>
      </p:sp>
      <p:graphicFrame>
        <p:nvGraphicFramePr>
          <p:cNvPr id="9" name="图表 8"/>
          <p:cNvGraphicFramePr/>
          <p:nvPr>
            <p:custDataLst>
              <p:tags r:id="rId4"/>
            </p:custDataLst>
          </p:nvPr>
        </p:nvGraphicFramePr>
        <p:xfrm>
          <a:off x="6233160" y="1243965"/>
          <a:ext cx="5353050" cy="484441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281305" y="180975"/>
            <a:ext cx="105251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</a:rPr>
              <a:t>媒体层级</a:t>
            </a:r>
            <a:r>
              <a:rPr lang="en-US" altLang="zh-CN" sz="2400" b="1">
                <a:solidFill>
                  <a:schemeClr val="tx1"/>
                </a:solidFill>
              </a:rPr>
              <a:t>-</a:t>
            </a:r>
            <a:r>
              <a:rPr lang="zh-CN" altLang="en-US" sz="2400" b="1">
                <a:solidFill>
                  <a:schemeClr val="tx1"/>
                </a:solidFill>
              </a:rPr>
              <a:t>时长分布：</a:t>
            </a:r>
            <a:r>
              <a:rPr lang="zh-CN" altLang="en-US" sz="2400" b="1">
                <a:solidFill>
                  <a:srgbClr val="028B46"/>
                </a:solidFill>
              </a:rPr>
              <a:t>省级卫视</a:t>
            </a:r>
            <a:r>
              <a:rPr lang="zh-CN" altLang="en-US" sz="2400" b="1">
                <a:solidFill>
                  <a:schemeClr val="tx1"/>
                </a:solidFill>
              </a:rPr>
              <a:t>频道时长均减少，</a:t>
            </a:r>
            <a:r>
              <a:rPr lang="zh-CN" altLang="en-US" sz="2400" b="1">
                <a:solidFill>
                  <a:srgbClr val="028B46"/>
                </a:solidFill>
              </a:rPr>
              <a:t>均向央视转移</a:t>
            </a:r>
            <a:endParaRPr lang="zh-CN" altLang="en-US" sz="2400" b="1">
              <a:solidFill>
                <a:srgbClr val="028B46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1064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频道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全天时段品牌分布：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央7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品牌数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领先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，同比增加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24.4%；江苏卫视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排名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第二</a:t>
            </a:r>
            <a:endParaRPr lang="zh-CN" altLang="en-US" sz="24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6" name="图表 5"/>
          <p:cNvGraphicFramePr/>
          <p:nvPr>
            <p:custDataLst>
              <p:tags r:id="rId3"/>
            </p:custDataLst>
          </p:nvPr>
        </p:nvGraphicFramePr>
        <p:xfrm>
          <a:off x="417830" y="1104265"/>
          <a:ext cx="11426190" cy="5281295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09499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频道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晚黄时段品牌分布：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央视整体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频道客户数领先，卫视中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湖南卫视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3" name="图表 2"/>
          <p:cNvGraphicFramePr/>
          <p:nvPr>
            <p:custDataLst>
              <p:tags r:id="rId3"/>
            </p:custDataLst>
          </p:nvPr>
        </p:nvGraphicFramePr>
        <p:xfrm>
          <a:off x="417830" y="1200150"/>
          <a:ext cx="11426190" cy="5185410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281305" y="180975"/>
            <a:ext cx="113995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频道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全天时段时长分布：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央视少儿、央</a:t>
            </a:r>
            <a:r>
              <a:rPr lang="en-US" alt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时长领先，卫视中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河北、安徽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投放时长高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3" name="图表 2"/>
          <p:cNvGraphicFramePr/>
          <p:nvPr>
            <p:custDataLst>
              <p:tags r:id="rId4"/>
            </p:custDataLst>
          </p:nvPr>
        </p:nvGraphicFramePr>
        <p:xfrm>
          <a:off x="417830" y="1630045"/>
          <a:ext cx="11426190" cy="475551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4" name="圆角矩形标注 3"/>
          <p:cNvSpPr/>
          <p:nvPr/>
        </p:nvSpPr>
        <p:spPr>
          <a:xfrm>
            <a:off x="1995170" y="2087245"/>
            <a:ext cx="2508885" cy="680085"/>
          </a:xfrm>
          <a:prstGeom prst="wedgeRoundRectCallout">
            <a:avLst>
              <a:gd name="adj1" fmla="val -46431"/>
              <a:gd name="adj2" fmla="val 85107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央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：易开得、倍力优、曲度等品牌大力增加投放时长；新增足力健、星力健品牌的大力投放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870075" y="3006090"/>
            <a:ext cx="220980" cy="3343275"/>
          </a:xfrm>
          <a:prstGeom prst="rect">
            <a:avLst/>
          </a:prstGeom>
          <a:noFill/>
          <a:ln>
            <a:solidFill>
              <a:srgbClr val="C00000"/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367665" y="951230"/>
            <a:ext cx="112502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央</a:t>
            </a:r>
            <a:r>
              <a:rPr lang="en-US" altLang="zh-CN" sz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14</a:t>
            </a:r>
            <a:r>
              <a:rPr lang="zh-CN" altLang="en-US" sz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少儿频道时长第一，其次为央</a:t>
            </a:r>
            <a:r>
              <a:rPr lang="en-US" altLang="zh-CN" sz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9</a:t>
            </a:r>
            <a:r>
              <a:rPr lang="zh-CN" altLang="en-US" sz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纪录频道；其他卫视中，河北、安徽、山东卫视时长排在前列。</a:t>
            </a:r>
            <a:endParaRPr lang="zh-CN" altLang="en-US" sz="12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281305" y="180975"/>
            <a:ext cx="115049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频道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晚黄时段时长分布：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二线卫视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晚黄时段投放高于五大卫视，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河北卫视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时长第一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3" name="图表 2"/>
          <p:cNvGraphicFramePr/>
          <p:nvPr>
            <p:custDataLst>
              <p:tags r:id="rId4"/>
            </p:custDataLst>
          </p:nvPr>
        </p:nvGraphicFramePr>
        <p:xfrm>
          <a:off x="417830" y="1217930"/>
          <a:ext cx="11426190" cy="5167630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4" name="圆角矩形标注 3"/>
          <p:cNvSpPr/>
          <p:nvPr/>
        </p:nvSpPr>
        <p:spPr>
          <a:xfrm>
            <a:off x="2235835" y="1905000"/>
            <a:ext cx="2613025" cy="680085"/>
          </a:xfrm>
          <a:prstGeom prst="wedgeRoundRectCallout">
            <a:avLst>
              <a:gd name="adj1" fmla="val -16950"/>
              <a:gd name="adj2" fmla="val 89309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安徽卫视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：汤臣倍健投放时长减少；欣活、益倍适、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QQ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星不再投放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000375" y="2894330"/>
            <a:ext cx="220980" cy="3455035"/>
          </a:xfrm>
          <a:prstGeom prst="rect">
            <a:avLst/>
          </a:prstGeom>
          <a:noFill/>
          <a:ln>
            <a:solidFill>
              <a:srgbClr val="C00000"/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圆角矩形标注 5"/>
          <p:cNvSpPr/>
          <p:nvPr/>
        </p:nvSpPr>
        <p:spPr>
          <a:xfrm>
            <a:off x="3415030" y="2664460"/>
            <a:ext cx="2508885" cy="680085"/>
          </a:xfrm>
          <a:prstGeom prst="wedgeRoundRectCallout">
            <a:avLst>
              <a:gd name="adj1" fmla="val -40685"/>
              <a:gd name="adj2" fmla="val 102100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央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15-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音乐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r>
              <a:rPr 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倍力优、易开得加大投放力度，投放时长增加；新增足力健大力投放</a:t>
            </a:r>
            <a:endParaRPr lang="zh-CN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12</a:t>
            </a:fld>
            <a:endParaRPr lang="zh-CN" altLang="en-US"/>
          </a:p>
        </p:txBody>
      </p:sp>
      <p:graphicFrame>
        <p:nvGraphicFramePr>
          <p:cNvPr id="4" name="图表 3"/>
          <p:cNvGraphicFramePr/>
          <p:nvPr>
            <p:custDataLst>
              <p:tags r:id="rId2"/>
            </p:custDataLst>
          </p:nvPr>
        </p:nvGraphicFramePr>
        <p:xfrm>
          <a:off x="281940" y="1520825"/>
          <a:ext cx="11642090" cy="487743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281305" y="180975"/>
            <a:ext cx="11798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</a:rPr>
              <a:t>卫视</a:t>
            </a:r>
            <a:r>
              <a:rPr lang="en-US" altLang="zh-CN" sz="2400" b="1">
                <a:solidFill>
                  <a:schemeClr val="tx1"/>
                </a:solidFill>
              </a:rPr>
              <a:t>-</a:t>
            </a:r>
            <a:r>
              <a:rPr lang="zh-CN" altLang="en-US" sz="2400" b="1">
                <a:solidFill>
                  <a:schemeClr val="tx1"/>
                </a:solidFill>
              </a:rPr>
              <a:t>时段分布：</a:t>
            </a:r>
            <a:r>
              <a:rPr lang="zh-CN" altLang="en-US" sz="2400" b="1">
                <a:solidFill>
                  <a:srgbClr val="028B46"/>
                </a:solidFill>
              </a:rPr>
              <a:t>下午时段</a:t>
            </a:r>
            <a:r>
              <a:rPr lang="zh-CN" altLang="en-US" sz="2400" b="1">
                <a:solidFill>
                  <a:schemeClr val="tx1"/>
                </a:solidFill>
              </a:rPr>
              <a:t>投放时长超过晚间，</a:t>
            </a:r>
            <a:r>
              <a:rPr lang="zh-CN" altLang="en-US" sz="2400" b="1">
                <a:solidFill>
                  <a:srgbClr val="028B46"/>
                </a:solidFill>
              </a:rPr>
              <a:t>上午时段</a:t>
            </a:r>
            <a:r>
              <a:rPr lang="zh-CN" altLang="en-US" sz="2400" b="1">
                <a:solidFill>
                  <a:schemeClr val="tx1"/>
                </a:solidFill>
              </a:rPr>
              <a:t>投放客户增长</a:t>
            </a:r>
            <a:r>
              <a:rPr lang="en-US" altLang="zh-CN" sz="2400" b="1">
                <a:solidFill>
                  <a:schemeClr val="tx1"/>
                </a:solidFill>
              </a:rPr>
              <a:t>27%</a:t>
            </a:r>
            <a:endParaRPr lang="en-US" altLang="zh-CN" sz="2400" b="1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62585" y="908050"/>
            <a:ext cx="111512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上午时段投放客户数排名第一，下午时段客户与晚间时段客户数量接近。下午时段投放时长超过晚间，跃居第一。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564515" y="6483350"/>
            <a:ext cx="4312285" cy="23558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32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个卫视频道硬广监测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13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1798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</a:rPr>
              <a:t>卫视</a:t>
            </a:r>
            <a:r>
              <a:rPr lang="en-US" altLang="zh-CN" sz="2400" b="1">
                <a:solidFill>
                  <a:schemeClr val="tx1"/>
                </a:solidFill>
              </a:rPr>
              <a:t>-</a:t>
            </a:r>
            <a:r>
              <a:rPr lang="zh-CN" altLang="en-US" sz="2400" b="1">
                <a:solidFill>
                  <a:schemeClr val="tx1"/>
                </a:solidFill>
              </a:rPr>
              <a:t>广告饱和度：</a:t>
            </a:r>
            <a:r>
              <a:rPr lang="zh-CN" altLang="en-US" sz="2400" b="1">
                <a:solidFill>
                  <a:srgbClr val="028B46"/>
                </a:solidFill>
              </a:rPr>
              <a:t>下午时段</a:t>
            </a:r>
            <a:r>
              <a:rPr lang="zh-CN" altLang="en-US" sz="2400" b="1">
                <a:solidFill>
                  <a:schemeClr val="tx1"/>
                </a:solidFill>
              </a:rPr>
              <a:t>广告饱和度增长，</a:t>
            </a:r>
            <a:r>
              <a:rPr lang="zh-CN" altLang="en-US" sz="2400" b="1">
                <a:solidFill>
                  <a:srgbClr val="028B46"/>
                </a:solidFill>
              </a:rPr>
              <a:t>晚间时段</a:t>
            </a:r>
            <a:r>
              <a:rPr lang="zh-CN" altLang="en-US" sz="2400" b="1">
                <a:solidFill>
                  <a:schemeClr val="tx1"/>
                </a:solidFill>
              </a:rPr>
              <a:t>同比普遍下降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graphicFrame>
        <p:nvGraphicFramePr>
          <p:cNvPr id="3" name="图表 2"/>
          <p:cNvGraphicFramePr/>
          <p:nvPr/>
        </p:nvGraphicFramePr>
        <p:xfrm>
          <a:off x="89535" y="1449070"/>
          <a:ext cx="11990705" cy="455295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4" name="圆角矩形 3"/>
          <p:cNvSpPr/>
          <p:nvPr/>
        </p:nvSpPr>
        <p:spPr>
          <a:xfrm>
            <a:off x="9186545" y="2451100"/>
            <a:ext cx="2399665" cy="3755390"/>
          </a:xfrm>
          <a:prstGeom prst="roundRect">
            <a:avLst>
              <a:gd name="adj" fmla="val 3910"/>
            </a:avLst>
          </a:prstGeom>
          <a:noFill/>
          <a:ln>
            <a:solidFill>
              <a:srgbClr val="C00000"/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圆角矩形标注 4"/>
          <p:cNvSpPr/>
          <p:nvPr/>
        </p:nvSpPr>
        <p:spPr>
          <a:xfrm>
            <a:off x="9577705" y="1602740"/>
            <a:ext cx="1637030" cy="555625"/>
          </a:xfrm>
          <a:prstGeom prst="wedgeRoundRectCallout">
            <a:avLst>
              <a:gd name="adj1" fmla="val -19627"/>
              <a:gd name="adj2" fmla="val 88285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/>
              <a:t>晚间时段广告</a:t>
            </a:r>
            <a:endParaRPr lang="zh-CN" altLang="en-US" sz="1400" b="1"/>
          </a:p>
          <a:p>
            <a:pPr algn="ctr"/>
            <a:r>
              <a:rPr lang="zh-CN" altLang="en-US" sz="1400" b="1"/>
              <a:t>饱和度均下滑</a:t>
            </a:r>
            <a:endParaRPr lang="zh-CN" altLang="en-US" sz="1400" b="1"/>
          </a:p>
        </p:txBody>
      </p:sp>
      <p:sp>
        <p:nvSpPr>
          <p:cNvPr id="8" name="圆角矩形标注 7"/>
          <p:cNvSpPr/>
          <p:nvPr/>
        </p:nvSpPr>
        <p:spPr>
          <a:xfrm>
            <a:off x="6695440" y="2200910"/>
            <a:ext cx="1967230" cy="595630"/>
          </a:xfrm>
          <a:prstGeom prst="wedgeRoundRectCallout">
            <a:avLst>
              <a:gd name="adj1" fmla="val 17495"/>
              <a:gd name="adj2" fmla="val 81343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下午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15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点，广告投放饱和度增幅第一</a:t>
            </a:r>
            <a:endParaRPr lang="zh-CN" altLang="en-US" sz="1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62585" y="838200"/>
            <a:ext cx="111512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晚间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18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点卫视广告平均饱和度第一，其次为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点晚黄时段。下午时段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点后广告饱和度均超过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31165" y="6350000"/>
            <a:ext cx="7703185" cy="39941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32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个卫视频道硬广。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以上整点时段，如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点为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18:00-18:59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间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根据广电规定：广播电台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11-13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点、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19-21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点间每小时商业广告时长不超过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分钟，其余时间不超过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分钟计算时长饱和度。</a:t>
            </a:r>
            <a:endParaRPr lang="zh-CN" altLang="en-US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14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1798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</a:rPr>
              <a:t>卫视</a:t>
            </a:r>
            <a:r>
              <a:rPr lang="en-US" altLang="zh-CN" sz="2400" b="1">
                <a:solidFill>
                  <a:schemeClr val="tx1"/>
                </a:solidFill>
              </a:rPr>
              <a:t>-</a:t>
            </a:r>
            <a:r>
              <a:rPr lang="zh-CN" altLang="en-US" sz="2400" b="1">
                <a:solidFill>
                  <a:schemeClr val="tx1"/>
                </a:solidFill>
              </a:rPr>
              <a:t>广告饱和度：周间与周末</a:t>
            </a:r>
            <a:r>
              <a:rPr lang="zh-CN" altLang="en-US" sz="2400" b="1">
                <a:solidFill>
                  <a:srgbClr val="028B46"/>
                </a:solidFill>
              </a:rPr>
              <a:t>差异不明显，</a:t>
            </a:r>
            <a:r>
              <a:rPr lang="zh-CN" altLang="en-US" sz="2400" b="1">
                <a:solidFill>
                  <a:schemeClr val="tx1"/>
                </a:solidFill>
              </a:rPr>
              <a:t>周末</a:t>
            </a:r>
            <a:r>
              <a:rPr lang="zh-CN" altLang="en-US" sz="2400" b="1">
                <a:solidFill>
                  <a:srgbClr val="028B46"/>
                </a:solidFill>
              </a:rPr>
              <a:t>晚间时段</a:t>
            </a:r>
            <a:r>
              <a:rPr lang="zh-CN" altLang="en-US" sz="2400" b="1">
                <a:solidFill>
                  <a:schemeClr val="tx1"/>
                </a:solidFill>
              </a:rPr>
              <a:t>饱和度略高于周间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graphicFrame>
        <p:nvGraphicFramePr>
          <p:cNvPr id="6" name="图表 5"/>
          <p:cNvGraphicFramePr/>
          <p:nvPr>
            <p:custDataLst>
              <p:tags r:id="rId3"/>
            </p:custDataLst>
          </p:nvPr>
        </p:nvGraphicFramePr>
        <p:xfrm>
          <a:off x="165735" y="1362075"/>
          <a:ext cx="11870690" cy="4970780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431165" y="6350000"/>
            <a:ext cx="9184640" cy="39941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32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个卫视频道硬广。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以上整点时段，如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点为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18:00-18:59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间；周间：周一至周四，周末：周五至周日。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根据广电规定：广播电台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11-13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点、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19-21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点间每小时商业广告时长不超过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分钟，其余时间不超过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分钟计算时长饱和度。</a:t>
            </a:r>
            <a:endParaRPr lang="zh-CN" altLang="en-US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62585" y="838200"/>
            <a:ext cx="111512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周末或周间时段对广告主投放并未有太大影响，两大时段广告饱和度接近；周间下午时段广告饱和度高于周末，其他时段周末略高于晚间。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15</a:t>
            </a:fld>
            <a:endParaRPr lang="zh-CN" altLang="en-US"/>
          </a:p>
        </p:txBody>
      </p:sp>
      <p:graphicFrame>
        <p:nvGraphicFramePr>
          <p:cNvPr id="4" name="图表 3"/>
          <p:cNvGraphicFramePr/>
          <p:nvPr>
            <p:custDataLst>
              <p:tags r:id="rId2"/>
            </p:custDataLst>
          </p:nvPr>
        </p:nvGraphicFramePr>
        <p:xfrm>
          <a:off x="281940" y="1520825"/>
          <a:ext cx="11642090" cy="487743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3" name="圆角矩形标注 2"/>
          <p:cNvSpPr/>
          <p:nvPr/>
        </p:nvSpPr>
        <p:spPr>
          <a:xfrm>
            <a:off x="1176655" y="2626995"/>
            <a:ext cx="1482725" cy="555625"/>
          </a:xfrm>
          <a:prstGeom prst="wedgeRoundRectCallout">
            <a:avLst>
              <a:gd name="adj1" fmla="val -27815"/>
              <a:gd name="adj2" fmla="val 123485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/>
              <a:t>电视剧类节目</a:t>
            </a:r>
            <a:endParaRPr lang="zh-CN" altLang="en-US" sz="1400" b="1"/>
          </a:p>
          <a:p>
            <a:pPr algn="ctr"/>
            <a:r>
              <a:rPr lang="zh-CN" altLang="en-US" sz="1400" b="1"/>
              <a:t>广告时长第一</a:t>
            </a:r>
            <a:endParaRPr lang="zh-CN" altLang="en-US" sz="1400" b="1"/>
          </a:p>
        </p:txBody>
      </p:sp>
      <p:sp>
        <p:nvSpPr>
          <p:cNvPr id="8" name="圆角矩形标注 7"/>
          <p:cNvSpPr/>
          <p:nvPr/>
        </p:nvSpPr>
        <p:spPr>
          <a:xfrm>
            <a:off x="2143760" y="3284855"/>
            <a:ext cx="1482725" cy="555625"/>
          </a:xfrm>
          <a:prstGeom prst="wedgeRoundRectCallout">
            <a:avLst>
              <a:gd name="adj1" fmla="val -20877"/>
              <a:gd name="adj2" fmla="val 86457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/>
              <a:t>电视导购类</a:t>
            </a:r>
            <a:endParaRPr lang="zh-CN" altLang="en-US" sz="1400" b="1"/>
          </a:p>
          <a:p>
            <a:pPr algn="ctr"/>
            <a:r>
              <a:rPr lang="zh-CN" altLang="en-US" sz="1400" b="1"/>
              <a:t>投放增长</a:t>
            </a:r>
            <a:endParaRPr lang="zh-CN" altLang="en-US" sz="1400" b="1"/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564515" y="6483350"/>
            <a:ext cx="4312285" cy="23558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32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个卫视频道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硬广前节目类型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281305" y="180975"/>
            <a:ext cx="11798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</a:rPr>
              <a:t>卫视</a:t>
            </a:r>
            <a:r>
              <a:rPr lang="en-US" altLang="zh-CN" sz="2400" b="1">
                <a:solidFill>
                  <a:schemeClr val="tx1"/>
                </a:solidFill>
              </a:rPr>
              <a:t>-</a:t>
            </a:r>
            <a:r>
              <a:rPr lang="zh-CN" altLang="en-US" sz="2400" b="1">
                <a:solidFill>
                  <a:schemeClr val="tx1"/>
                </a:solidFill>
              </a:rPr>
              <a:t>节目类型：</a:t>
            </a:r>
            <a:r>
              <a:rPr lang="zh-CN" altLang="en-US" sz="2400" b="1">
                <a:solidFill>
                  <a:srgbClr val="028B46"/>
                </a:solidFill>
              </a:rPr>
              <a:t>专题类</a:t>
            </a:r>
            <a:r>
              <a:rPr lang="zh-CN" altLang="en-US" sz="2400" b="1">
                <a:solidFill>
                  <a:schemeClr val="tx1"/>
                </a:solidFill>
              </a:rPr>
              <a:t>时段硬广客户</a:t>
            </a:r>
            <a:r>
              <a:rPr lang="zh-CN" altLang="en-US" sz="2400" b="1">
                <a:solidFill>
                  <a:srgbClr val="028B46"/>
                </a:solidFill>
              </a:rPr>
              <a:t>增加，电视剧类</a:t>
            </a:r>
            <a:r>
              <a:rPr lang="zh-CN" altLang="en-US" sz="2400" b="1">
                <a:solidFill>
                  <a:schemeClr val="tx1"/>
                </a:solidFill>
              </a:rPr>
              <a:t>时段后硬广时长保持</a:t>
            </a:r>
            <a:r>
              <a:rPr lang="zh-CN" altLang="en-US" sz="2400" b="1">
                <a:solidFill>
                  <a:srgbClr val="028B46"/>
                </a:solidFill>
              </a:rPr>
              <a:t>第一</a:t>
            </a:r>
            <a:endParaRPr lang="zh-CN" altLang="en-US" sz="2400" b="1">
              <a:solidFill>
                <a:srgbClr val="028B46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62585" y="742315"/>
            <a:ext cx="111512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硬广市场以电视剧后时段广告投放为主，时长保持第一，但整体客户、投放时长分别下滑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11%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电视导购类节目时段硬广中，客户数量增长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，硬广投放时长增加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，超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1000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家品牌在该时段投放硬广。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" name="图片 22" descr="C:\Users\huhai\Desktop\111.png11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2" r="32"/>
          <a:stretch>
            <a:fillRect/>
          </a:stretch>
        </p:blipFill>
        <p:spPr>
          <a:xfrm flipH="1">
            <a:off x="3844290" y="2059940"/>
            <a:ext cx="8347710" cy="4798060"/>
          </a:xfrm>
          <a:prstGeom prst="rect">
            <a:avLst/>
          </a:prstGeom>
        </p:spPr>
      </p:pic>
      <p:grpSp>
        <p:nvGrpSpPr>
          <p:cNvPr id="46" name="组合 45"/>
          <p:cNvGrpSpPr/>
          <p:nvPr/>
        </p:nvGrpSpPr>
        <p:grpSpPr>
          <a:xfrm>
            <a:off x="11476068" y="26979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47" name="箭头: V 形 24"/>
            <p:cNvSpPr/>
            <p:nvPr>
              <p:custDataLst>
                <p:tags r:id="rId4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8" name="箭头: V 形 25"/>
            <p:cNvSpPr/>
            <p:nvPr>
              <p:custDataLst>
                <p:tags r:id="rId5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9" name="箭头: V 形 26"/>
            <p:cNvSpPr/>
            <p:nvPr>
              <p:custDataLst>
                <p:tags r:id="rId6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1036668" y="52506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3" name="箭头: V 形 24"/>
            <p:cNvSpPr/>
            <p:nvPr>
              <p:custDataLst>
                <p:tags r:id="rId7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" name="箭头: V 形 25"/>
            <p:cNvSpPr/>
            <p:nvPr>
              <p:custDataLst>
                <p:tags r:id="rId8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6" name="箭头: V 形 26"/>
            <p:cNvSpPr/>
            <p:nvPr>
              <p:custDataLst>
                <p:tags r:id="rId9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10"/>
            </p:custDataLst>
          </p:nvPr>
        </p:nvSpPr>
        <p:spPr>
          <a:xfrm>
            <a:off x="440713" y="1264425"/>
            <a:ext cx="1037645" cy="1000074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>
          <a:xfrm>
            <a:off x="271145" y="203200"/>
            <a:ext cx="972820" cy="183388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148"/>
          <p:cNvSpPr txBox="1"/>
          <p:nvPr>
            <p:custDataLst>
              <p:tags r:id="rId12"/>
            </p:custDataLst>
          </p:nvPr>
        </p:nvSpPr>
        <p:spPr>
          <a:xfrm>
            <a:off x="392044" y="686231"/>
            <a:ext cx="756920" cy="1123910"/>
          </a:xfrm>
          <a:prstGeom prst="rect">
            <a:avLst/>
          </a:prstGeom>
          <a:noFill/>
        </p:spPr>
        <p:txBody>
          <a:bodyPr vert="eaVert" wrap="square" lIns="65023" tIns="32511" rIns="65023" bIns="3251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400" b="1" cap="all" spc="213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目录</a:t>
            </a:r>
            <a:endParaRPr lang="zh-CN" altLang="en-US" sz="3400" b="1" cap="all" spc="213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10" name="图片 9" descr="图片3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71145" y="6154420"/>
            <a:ext cx="844550" cy="626110"/>
          </a:xfrm>
          <a:prstGeom prst="rect">
            <a:avLst/>
          </a:prstGeom>
        </p:spPr>
      </p:pic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16</a:t>
            </a:fld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3435985" y="1413510"/>
            <a:ext cx="6851650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电视硬广整体趋势分析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600" b="1">
                <a:solidFill>
                  <a:srgbClr val="028B46"/>
                </a:solidFill>
              </a:rPr>
              <a:t>电视硬广客户行业分布</a:t>
            </a:r>
            <a:endParaRPr lang="zh-CN" altLang="en-US" sz="3600" b="1">
              <a:solidFill>
                <a:srgbClr val="028B46"/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电视硬广新增流失分析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电视硬广卫视频道分析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17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281305" y="180975"/>
            <a:ext cx="10020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行业整体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分布：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家居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行业客户数第一，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药品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时长第一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6" name="图表 5"/>
          <p:cNvGraphicFramePr/>
          <p:nvPr>
            <p:custDataLst>
              <p:tags r:id="rId4"/>
            </p:custDataLst>
          </p:nvPr>
        </p:nvGraphicFramePr>
        <p:xfrm>
          <a:off x="434340" y="1474470"/>
          <a:ext cx="11489690" cy="494601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8" name="圆角矩形标注 7"/>
          <p:cNvSpPr/>
          <p:nvPr/>
        </p:nvSpPr>
        <p:spPr>
          <a:xfrm>
            <a:off x="5586730" y="2576195"/>
            <a:ext cx="3140710" cy="680085"/>
          </a:xfrm>
          <a:prstGeom prst="wedgeRoundRectCallout">
            <a:avLst>
              <a:gd name="adj1" fmla="val -53315"/>
              <a:gd name="adj2" fmla="val 69607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药品投放时长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TOP5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/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同溢堂、曹清华、葛洪、神牡、亮甲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圆角矩形标注 9"/>
          <p:cNvSpPr/>
          <p:nvPr/>
        </p:nvSpPr>
        <p:spPr>
          <a:xfrm>
            <a:off x="1527810" y="2301240"/>
            <a:ext cx="3140710" cy="680085"/>
          </a:xfrm>
          <a:prstGeom prst="wedgeRoundRectCallout">
            <a:avLst>
              <a:gd name="adj1" fmla="val -46906"/>
              <a:gd name="adj2" fmla="val 107609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食品投放时长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TOP5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/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香丹清、变通、盖狮、燕小厨、北纬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47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°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367665" y="951230"/>
            <a:ext cx="112502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家居行业客户数第一，但多为小体量投放，投放时长较低；药品行业虽客户数少，但客户投放时长第一，其次是食品、饮料行业。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18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14477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药品：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风湿骨病、心脑血管药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投放时长较高，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神经系统药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加大投放力度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3" name="图表 2"/>
          <p:cNvGraphicFramePr/>
          <p:nvPr>
            <p:custDataLst>
              <p:tags r:id="rId3"/>
            </p:custDataLst>
          </p:nvPr>
        </p:nvGraphicFramePr>
        <p:xfrm>
          <a:off x="434340" y="1513205"/>
          <a:ext cx="11059160" cy="4860925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6" name="圆角矩形标注 5"/>
          <p:cNvSpPr/>
          <p:nvPr/>
        </p:nvSpPr>
        <p:spPr>
          <a:xfrm>
            <a:off x="1266825" y="2173605"/>
            <a:ext cx="3140710" cy="680085"/>
          </a:xfrm>
          <a:prstGeom prst="wedgeRoundRectCallout">
            <a:avLst>
              <a:gd name="adj1" fmla="val 2183"/>
              <a:gd name="adj2" fmla="val 82306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风湿骨病药时长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TOP5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/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曹清华、葛洪、陈李济、万通、两只老虎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圆角矩形标注 7"/>
          <p:cNvSpPr/>
          <p:nvPr/>
        </p:nvSpPr>
        <p:spPr>
          <a:xfrm>
            <a:off x="5052695" y="3089275"/>
            <a:ext cx="2432050" cy="680085"/>
          </a:xfrm>
          <a:prstGeom prst="wedgeRoundRectCallout">
            <a:avLst>
              <a:gd name="adj1" fmla="val -10757"/>
              <a:gd name="adj2" fmla="val 89402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心脑血管药时长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TOP3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/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同溢堂、敖东、药至堂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367665" y="951230"/>
            <a:ext cx="112502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补益药客户数第一，同比增加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35%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，但投放时长同比减少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54%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；风湿骨病药投放时长第一，且同比增加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18%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19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14477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药品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投放时长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TOP20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品牌：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神牡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加大投放力度；新增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健民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品牌投放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44170" y="1012190"/>
          <a:ext cx="11242040" cy="523811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23240"/>
                <a:gridCol w="879475"/>
                <a:gridCol w="2414905"/>
                <a:gridCol w="1233805"/>
                <a:gridCol w="1209675"/>
                <a:gridCol w="970915"/>
                <a:gridCol w="1102360"/>
                <a:gridCol w="1111250"/>
                <a:gridCol w="860425"/>
                <a:gridCol w="935990"/>
              </a:tblGrid>
              <a:tr h="4279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序号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品牌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厂商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2022年频道数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2023年频道数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频道数差值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2022年时长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2023年时长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时长差值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时长同比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同溢堂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同溢堂药业有限公司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27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26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-1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3,847,138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3,397,586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-449,552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-12%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曹清华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广州康朝药业有限公司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21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21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0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2,356,521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3,220,112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863,592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37%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葛洪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广西邦琪药业有限公司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16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13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-3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1,593,744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1,665,714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71,970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5%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4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神牡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年青保药业有限公司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19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15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1,535,243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1,535,228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10317396%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5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亮甲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哈尔滨乐泰药业有限公司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23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26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1,043,412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1,217,920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174,508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17%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</a:tr>
              <a:tr h="2330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6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陈李济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广州白云山陈李济药厂有限公司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13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-2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1,149,151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1,124,522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-24,629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-2%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7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曲度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河南凌云医药科技有限公司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7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5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671,725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663,921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-7,805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-1%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8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养无极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广州养无极文化传媒有限公司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9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607,368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627,960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20,592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3%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健民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健民药业集团股份有限公司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524,078 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524,078 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</a:rPr>
                        <a:t>新增</a:t>
                      </a:r>
                      <a:endParaRPr lang="zh-CN" altLang="en-US" sz="1200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10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南京同仁堂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南京同仁堂药业有限责任公司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8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-4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302,345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460,169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157,824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52%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万通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通化万通药业股份有限公司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16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15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-1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161,598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364,891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203,293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126%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特一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特一药业集团股份有限公司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6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45,441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205,134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159,693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351%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3657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13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妙医生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河北亿邦易护医疗科技集团有限公司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5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6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12,206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174,739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162,534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1332%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14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以岭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石家庄以岭药业股份有限公司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18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6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43,008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160,139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117,131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272%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15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扶他林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北京诺华制药有限公司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0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188,011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156,054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-31,957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-17%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16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东阿阿胶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山东东阿阿胶集团有限责任公司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16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4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52,682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151,053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98,371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187%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17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百多邦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葛兰素史克有限责任公司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0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170,753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142,446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-28,307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-17%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18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芬必得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葛兰素史克有限责任公司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-1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153,798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128,019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-25,778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-17%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19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两只老虎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河南羚锐制药股份有限公司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4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6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5,065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122,070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117,005 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2310%</a:t>
                      </a:r>
                      <a:endParaRPr lang="zh-CN" altLang="en-US" sz="1200"/>
                    </a:p>
                  </a:txBody>
                  <a:tcPr marL="0" marR="0" marT="0" marB="0" anchor="ctr">
                    <a:noFill/>
                  </a:tcPr>
                </a:tc>
              </a:tr>
              <a:tr h="2330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20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三金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桂林三金药业股份有限公司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8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9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94,056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117,125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23,069 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/>
                        <a:t>25%</a:t>
                      </a:r>
                      <a:endParaRPr lang="zh-CN" altLang="en-US" sz="1200"/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20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0020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食品行业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：以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保健食品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投放为主，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零食糖果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投放时长排名第二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434340" y="951230"/>
            <a:ext cx="112502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保健食品客户数、投放时长均第一，且同比</a:t>
            </a:r>
            <a:r>
              <a:rPr lang="zh-CN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均增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。零食糖果、粮食、肉类、食用油细分品类客户增加。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graphicFrame>
        <p:nvGraphicFramePr>
          <p:cNvPr id="3" name="图表 2"/>
          <p:cNvGraphicFramePr/>
          <p:nvPr>
            <p:custDataLst>
              <p:tags r:id="rId4"/>
            </p:custDataLst>
          </p:nvPr>
        </p:nvGraphicFramePr>
        <p:xfrm>
          <a:off x="434340" y="1513205"/>
          <a:ext cx="11059160" cy="486092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6" name="圆角矩形标注 5"/>
          <p:cNvSpPr/>
          <p:nvPr/>
        </p:nvSpPr>
        <p:spPr>
          <a:xfrm>
            <a:off x="1172845" y="2147570"/>
            <a:ext cx="3140710" cy="535940"/>
          </a:xfrm>
          <a:prstGeom prst="wedgeRoundRectCallout">
            <a:avLst>
              <a:gd name="adj1" fmla="val -31965"/>
              <a:gd name="adj2" fmla="val 88033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食品投放时长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TOP5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/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香丹清、变通、燕小厨、</a:t>
            </a:r>
            <a:r>
              <a:rPr 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汤臣倍健、健力多</a:t>
            </a:r>
            <a:endParaRPr lang="zh-CN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21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0020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食品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时长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TOP20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品牌：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香丹清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投放时长第一，新增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星力健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品牌投放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72745" y="859790"/>
          <a:ext cx="11506200" cy="560705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35305"/>
                <a:gridCol w="980440"/>
                <a:gridCol w="2667635"/>
                <a:gridCol w="1203325"/>
                <a:gridCol w="1190625"/>
                <a:gridCol w="1030605"/>
                <a:gridCol w="1080135"/>
                <a:gridCol w="1137285"/>
                <a:gridCol w="843915"/>
                <a:gridCol w="836930"/>
              </a:tblGrid>
              <a:tr h="4673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序号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品牌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厂商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2022年频道数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2023年频道数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频道数差值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2022年时长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2023年时长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时长差值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时长同比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</a:tr>
              <a:tr h="22796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香丹清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西安杨健药业有限公司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1,681,842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2,273,277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591,435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35%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298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变通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河北御芝林生物科技有限公司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680,216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2,260,063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1,579,848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232%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92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盖狮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小小雄狮（北京）食品有限公司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401,860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843,067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441,207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110%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292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燕小厨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燕小厨（北京）生物科技有限公司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349,751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756,178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406,427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116%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86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北纬47°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黑龙江北纬四十七绿色有机食品有限公司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341,465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603,760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262,294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77%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292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汤臣倍健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汤臣倍健股份有限公司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1,017,005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462,908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-554,097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-54%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98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健力多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汤臣倍健股份有限公司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350,534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448,657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98,123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28%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5130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妙可蓝多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妙可蓝多（天津）食品科技有限公司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915,912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344,475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-571,437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-62%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92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谷比利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营养屋（成都）生物医药有限公司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488,990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326,276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-162,714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-33%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286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御芝林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河北御芝林生物科技有限公司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355,498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323,833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-31,664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-9%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5029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HEALTHY CARE辅酶Q10软胶囊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HEALTHY CARE辅酶Q10软胶囊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122,564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320,660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198,095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162%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286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郎益欣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营养屋（成都）生物医药有限公司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750,989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252,493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-498,496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-66%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92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星力健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河南星力健生物科技有限公司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248,343 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248,343 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286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鲁花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山东鲁花集团有限公司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217,001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232,119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15,118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05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锅圈食汇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河南锅圈供应链管理有限公司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23,483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224,982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201,499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858%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286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奥利奥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亿滋国际食品有限公司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275,211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212,694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-62,518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-23%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86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德芙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玛氏公司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306,564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193,831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-112,733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-37%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286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五香带鱼罐头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五香带鱼罐头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407,879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183,807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-224,072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-55%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05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喜之郎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广东喜之郎集团有限公司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128,526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176,817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48,291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38%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286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米多奇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河南米多奇食品有限公司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171,755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163,450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-8,304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22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11988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奶类饮品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-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原奶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品类投放第一，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悦鲜活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投放时长第一，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安慕希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投放超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20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个频道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490720" y="1091565"/>
          <a:ext cx="7474585" cy="51689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25347"/>
                <a:gridCol w="718185"/>
                <a:gridCol w="2739390"/>
                <a:gridCol w="633730"/>
                <a:gridCol w="645160"/>
                <a:gridCol w="601980"/>
                <a:gridCol w="667385"/>
                <a:gridCol w="608330"/>
                <a:gridCol w="435078"/>
              </a:tblGrid>
              <a:tr h="4826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序号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品牌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厂商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2022年频道数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2023年频道数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2022年时长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2023年时长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时长差值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时长同比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悦鲜活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石家庄君乐宝乳业有限公司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160,458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155,175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-5,283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金典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内蒙古伊利实业集团股份有限公司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127,155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151,826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24,670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旺仔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宜兰食品工业股份有限公司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131,191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151,130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19,939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茁然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黑龙江飞鹤乳业有限公司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140,973 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140,973 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特仑苏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内蒙古蒙牛乳业（集团）股份有限公司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77,182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135,035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57,854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75%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简醇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石家庄君乐宝乳业有限公司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221,231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134,157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-87,075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-39%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安慕希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内蒙古伊利实业集团股份有限公司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60,753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109,872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49,119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81%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优倍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光明乳业股份有限公司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28,947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59,544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30,597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106%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豆本豆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福建达利食品集团有限公司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356,309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39,209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-317,100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-89%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优酸乳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内蒙古伊利实业集团股份有限公司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4,620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31,346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26,726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578%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纯甄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内蒙古蒙牛乳业（集团）股份有限公司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11,112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29,322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18,210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164%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伊利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内蒙古伊利实业集团股份有限公司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18,040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25,967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7,927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44%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旺旺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宜兰食品工业股份有限公司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7,897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20,702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12,805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162%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奢享娟姗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辽宁辉山乳业集团有限公司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15,575 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15,575 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1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味动力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湖北均瑶大健康饮品股份有限公司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63,336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15,511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-47,825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-76%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鲜博士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辽宁辉山乳业集团有限公司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1,221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14,668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13,447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1101%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蒙牛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内蒙古蒙牛乳业（集团）股份有限公司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67,314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13,565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-53,749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-80%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黑沃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黑龙江省完达山乳业股份有限公司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19,875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12,053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-7,822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-39%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乳此新鲜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黑龙江省完达山乳业股份有限公司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12,198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10,836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-1,362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-11%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343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畅意100%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内蒙古伊利实业集团股份有限公司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29,189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10,717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-18,472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-63%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图表 7"/>
          <p:cNvGraphicFramePr/>
          <p:nvPr>
            <p:custDataLst>
              <p:tags r:id="rId4"/>
            </p:custDataLst>
          </p:nvPr>
        </p:nvGraphicFramePr>
        <p:xfrm>
          <a:off x="185420" y="1091565"/>
          <a:ext cx="4163060" cy="5225415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10" name="圆角矩形标注 9"/>
          <p:cNvSpPr/>
          <p:nvPr/>
        </p:nvSpPr>
        <p:spPr>
          <a:xfrm>
            <a:off x="1868805" y="2968625"/>
            <a:ext cx="1647825" cy="680085"/>
          </a:xfrm>
          <a:prstGeom prst="wedgeRoundRectCallout">
            <a:avLst>
              <a:gd name="adj1" fmla="val 10732"/>
              <a:gd name="adj2" fmla="val 120308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豆奶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：豆本豆、维他奶投放时长减少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23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0020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酒类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白酒品类</a:t>
            </a:r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投放</a:t>
            </a:r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TOP20</a:t>
            </a:r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品牌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习酒、五粮液、茅台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均投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20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个频道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10820" y="926465"/>
          <a:ext cx="11525250" cy="530542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36575"/>
                <a:gridCol w="923290"/>
                <a:gridCol w="2806700"/>
                <a:gridCol w="1204595"/>
                <a:gridCol w="1183640"/>
                <a:gridCol w="1013460"/>
                <a:gridCol w="1034415"/>
                <a:gridCol w="1040130"/>
                <a:gridCol w="943610"/>
                <a:gridCol w="838835"/>
              </a:tblGrid>
              <a:tr h="4032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序号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品牌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厂商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2022年频道数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2023年频道数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频道数差值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2022年时长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2023年时长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时长差值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时长同比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郎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四川郎酒集团有限责任公司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-2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273,725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228,803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-44,923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-16%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泸州老窖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泸州老窖股份有限公司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105,411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139,058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33,648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国窖1573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泸州老窖股份有限公司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zh-CN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138,476 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138,476 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口子窖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安徽口子酒业股份有限公司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97,948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129,340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31,392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国缘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江苏今世缘酒业股份有限公司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64,530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111,063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46,533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年份原浆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安徽古井贡酒股份有限公司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111,331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109,959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-1,372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牛栏山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北京顺鑫农业股份有限公司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88,441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106,744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18,303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金徽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金徽酒股份有限公司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108,279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101,407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-6,873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-6%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习酒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贵州茅台酒厂（集团）习酒有限责任公司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57,308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98,929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41,621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73%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听花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宜宾听花酒业发展有限责任公司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133,206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83,931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-49,275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-37%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茅台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中国贵州茅台酒厂（集团）有限责任公司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88,573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83,085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-5,488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-6%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五粮液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四川省宜宾五粮液集团有限公司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24,311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81,602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57,291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236%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彩陶坊天时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河南仰韶酒业有限公司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66,976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80,701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13,725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梦之蓝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江苏洋河酒厂股份有限公司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-28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79,844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80,430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585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小糊涂仙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小糊涂仙酒业（集团）有限公司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73,685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78,491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4,806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杏花村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山西杏花村汾酒集团有限责任公司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54,827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71,770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16,943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31%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四特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四特酒有限责任公司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75,468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66,161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-9,307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红星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北京红星股份有限公司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58,488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65,710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7,222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君妃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黑龙江北大仓集团有限公司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27,741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52,308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24,567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89%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noFill/>
                  </a:tcPr>
                </a:tc>
              </a:tr>
              <a:tr h="2451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国台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贵州国台酒业有限公司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79,463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51,391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-28,073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-35%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24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0020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化浴用品：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宝洁</a:t>
            </a:r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联合利华</a:t>
            </a:r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旗下多个品牌投放，</a:t>
            </a:r>
            <a:r>
              <a:rPr lang="zh-CN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海飞丝</a:t>
            </a:r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投放时长第一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3" name="图表 2"/>
          <p:cNvGraphicFramePr/>
          <p:nvPr>
            <p:custDataLst>
              <p:tags r:id="rId3"/>
            </p:custDataLst>
          </p:nvPr>
        </p:nvGraphicFramePr>
        <p:xfrm>
          <a:off x="281305" y="1151255"/>
          <a:ext cx="4058920" cy="5166360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4490720" y="1091565"/>
          <a:ext cx="7474585" cy="522668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25450"/>
                <a:gridCol w="1026795"/>
                <a:gridCol w="2226310"/>
                <a:gridCol w="723265"/>
                <a:gridCol w="616585"/>
                <a:gridCol w="630555"/>
                <a:gridCol w="748665"/>
                <a:gridCol w="641985"/>
                <a:gridCol w="434975"/>
              </a:tblGrid>
              <a:tr h="4006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序号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品牌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厂商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频道数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频道数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时长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时长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差值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时长同比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海飞丝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宝洁公司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636,422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809,091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172,669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27%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舒肤佳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宝洁公司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802,014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624,109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-177,905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-22%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飘柔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宝洁公司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442,203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181,973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-260,230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-59%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佳洁士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宝洁公司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3,272 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150,545 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147,273 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4501%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清扬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联合利华有限公司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143,129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107,840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-35,289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-25%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力士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联合利华有限公司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161,434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103,050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-58,384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-36%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舒适达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葛兰素史克有限责任公司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58,730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65,212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6,482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潘婷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宝洁公司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306,549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56,791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-249,758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-81%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六味神草精华露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百品汇三河商贸有限公司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26,534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26,534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多芬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联合利华有限公司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32,847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21,865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-10,982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-33%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冷酸灵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重庆登康口腔护理用品股份有限公司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12,705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14,636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1,930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中华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联合利华有限公司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53,266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13,714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-39,552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-74%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FORVIL温莎森林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联美集团有限公司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21,717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12,558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-9,158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-42%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法国天芮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法国天芮责任有限公司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404 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8,519 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8,115 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2008%</a:t>
                      </a:r>
                      <a:endParaRPr lang="zh-CN" altLang="en-US" sz="10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特治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广州市同顺贸易有限公司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9,742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6,297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-3,445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-35%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HBN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深圳市护家科技有限公司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4,973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4,973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肌活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华熙生物科技股份有限公司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60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4,848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4,788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8007%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夸迪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华熙生物科技股份有限公司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4,766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4,766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田七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广西奥奇丽股份有限公司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2,353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3,747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1,394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59%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完美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完美（中国）有限公司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3,569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3,661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93 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0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3%</a:t>
                      </a:r>
                      <a:endParaRPr lang="zh-CN" altLang="en-US" sz="10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25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0020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交通行业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汽车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红旗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投放时长第一；电动车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宗申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投放时长第一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63220" y="769620"/>
          <a:ext cx="11372850" cy="27941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29590"/>
                <a:gridCol w="930910"/>
                <a:gridCol w="2176780"/>
                <a:gridCol w="1344295"/>
                <a:gridCol w="1261745"/>
                <a:gridCol w="1057275"/>
                <a:gridCol w="1094740"/>
                <a:gridCol w="1122680"/>
                <a:gridCol w="950595"/>
                <a:gridCol w="904240"/>
              </a:tblGrid>
              <a:tr h="2743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序号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汽车</a:t>
                      </a:r>
                      <a:r>
                        <a:rPr lang="en-US" altLang="zh-CN" sz="14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-</a:t>
                      </a: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品牌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厂商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2022年频道数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2023年频道数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频道数差值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2022年时长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2023年时长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时长差值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时长同比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</a:tr>
              <a:tr h="2520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红旗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一汽轿车股份有限公司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14,286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53,832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39,546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277%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52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沃尔沃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沃尔沃商标控股有限公司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30,002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52,300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22,299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74%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520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吉利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浙江吉利控股集团有限公司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23,866 </a:t>
                      </a:r>
                      <a:endParaRPr lang="en-US" altLang="zh-CN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29,436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5,570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52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中国重汽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中国重型汽车集团有限公司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740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25,927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25,187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3405%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52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哈弗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长城汽车股份有限公司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12,630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19,800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7,170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57%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514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长安深蓝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重庆长安汽车股份有限公司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19,256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19,077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10622%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52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宗申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宗申产业集团有限公司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14,993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17,935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2,943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520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领克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浙江吉利控股集团有限公司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17,925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13,244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-4,681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-26%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5209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丰田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丰田汽车公司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-15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37,604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11,943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-25,661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-68%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52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广汽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广州汽车集团股份有限公司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3,863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10,450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6,587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171%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362585" y="3670935"/>
          <a:ext cx="11373485" cy="270129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29590"/>
                <a:gridCol w="1036320"/>
                <a:gridCol w="2090420"/>
                <a:gridCol w="1218565"/>
                <a:gridCol w="1300480"/>
                <a:gridCol w="1123950"/>
                <a:gridCol w="1183005"/>
                <a:gridCol w="1132205"/>
                <a:gridCol w="931545"/>
                <a:gridCol w="827405"/>
              </a:tblGrid>
              <a:tr h="290830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序号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电动车-品牌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厂商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2022年频道数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2023年频道数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频道数差值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2022年时长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2023年时长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时长差值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400"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时长同比</a:t>
                      </a:r>
                      <a:endParaRPr lang="zh-CN" altLang="en-US" sz="14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宗申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宗申产业集团有限公司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13,954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17,935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3,982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0665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台铃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深圳市深铃车业有限公司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16,354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12,931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-3,423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-21%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爱玛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爱玛科技集团股份有限公司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17,417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8,453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-8,964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-51%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淮海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淮海控股集团有限公司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6,306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2,915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-3,391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-54%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0665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雅迪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雅迪科技集团有限公司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11,085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2,232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-8,853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-80%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0665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立马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立马车业集团有限公司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2,159 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2,159 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金箭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金箭科技集团有限公司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419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1,377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958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228%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绿源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浙江绿源电动车有限公司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866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840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0665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绿佳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绿佳车业科技股份有限公司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5,956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515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-5,441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-91%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东威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河南东威智能科技有限公司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413 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413 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200">
                          <a:solidFill>
                            <a:srgbClr val="FF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200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26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15824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整体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-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时长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TOP20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品牌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TOP2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均为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药品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品牌，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同溢堂、曹清华</a:t>
            </a:r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排名前二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10820" y="926465"/>
          <a:ext cx="11652885" cy="535241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25780"/>
                <a:gridCol w="635000"/>
                <a:gridCol w="2937510"/>
                <a:gridCol w="848360"/>
                <a:gridCol w="1210945"/>
                <a:gridCol w="1252855"/>
                <a:gridCol w="1026160"/>
                <a:gridCol w="1013460"/>
                <a:gridCol w="1278255"/>
                <a:gridCol w="924560"/>
              </a:tblGrid>
              <a:tr h="4070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序号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品牌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厂商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行业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2022年频道数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2023年频道数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>
                          <a:sym typeface="+mn-ea"/>
                        </a:rPr>
                        <a:t>2022年时长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202</a:t>
                      </a:r>
                      <a:r>
                        <a:rPr lang="en-US" altLang="zh-CN" sz="1400"/>
                        <a:t>3</a:t>
                      </a:r>
                      <a:r>
                        <a:rPr lang="zh-CN" altLang="en-US" sz="1400"/>
                        <a:t>年时长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时长差值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400"/>
                        <a:t>时长同比</a:t>
                      </a:r>
                      <a:endParaRPr lang="zh-CN" altLang="en-US" sz="1400"/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同溢堂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同溢堂药业有限公司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26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3,847,138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3,397,586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-449,552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-12%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曹清华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广州康朝药业有限公司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2,356,521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3,220,112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863,592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37%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香丹清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西安杨健药业有限公司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1,681,842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2,273,277 </a:t>
                      </a:r>
                      <a:endParaRPr lang="en-US" altLang="zh-CN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591,435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35%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变通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河北御芝林生物科技有限公司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680,216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2,260,063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1,579,848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232%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易开得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宁波盛藩环保科技有限责任公司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家用电器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1,031,051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1,878,500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847,448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葛洪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广西邦琪药业有限公司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1,593,744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1,665,714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71,970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神牡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年青保药业有限公司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19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1,535,243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1,535,228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10317396%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倍力优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倍力优（北京）健康产业科技有限公司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226,243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1,497,593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1,271,350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562%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亮甲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哈尔滨乐泰药业有限公司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1,043,412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1,217,920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174,508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星飞帆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黑龙江飞鹤乳业有限公司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1,522,766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1,143,752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-379,015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-25%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陈李济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广州白云山陈李济药厂有限公司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1,149,151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1,124,522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-24,629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盖狮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小小雄狮（北京）食品有限公司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401,860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843,067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441,207 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110%</a:t>
                      </a:r>
                      <a:endParaRPr lang="zh-CN" altLang="en-US" sz="12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海飞丝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宝洁公司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化浴用品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636,422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809,091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172,669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27%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燕小厨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燕小厨（北京）生物科技有限公司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349,751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756,178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406,427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116%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茁然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黑龙江飞鹤乳业有限公司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641,899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739,984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98,085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15%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足力健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北京孝夕阳科技发展有限公司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衣着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539,632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726,685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187,053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35%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曲度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河南凌云医药科技有限公司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12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671,725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663,921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-7,805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-1%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养无极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广州养无极文化传媒有限公司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12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607,368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627,960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20,592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3%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舒肤佳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宝洁公司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  <a:sym typeface="+mn-ea"/>
                        </a:rPr>
                        <a:t>化浴用品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21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21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802,014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624,109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-177,905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-22%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470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长隆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广州长隆集团有限公司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娱乐及休闲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7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113,809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618,949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505,140 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latin typeface="微软雅黑" panose="020b0503020204020204" charset="-122"/>
                          <a:ea typeface="微软雅黑" panose="020b0503020204020204" charset="-122"/>
                        </a:rPr>
                        <a:t>444%</a:t>
                      </a:r>
                      <a:endParaRPr lang="zh-CN" altLang="en-US" sz="12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64533" y="6483584"/>
            <a:ext cx="3797935" cy="245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" name="图片 22" descr="C:\Users\huhai\Desktop\111.png11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2" r="32"/>
          <a:stretch>
            <a:fillRect/>
          </a:stretch>
        </p:blipFill>
        <p:spPr>
          <a:xfrm flipH="1">
            <a:off x="3844290" y="2059940"/>
            <a:ext cx="8347710" cy="4798060"/>
          </a:xfrm>
          <a:prstGeom prst="rect">
            <a:avLst/>
          </a:prstGeom>
        </p:spPr>
      </p:pic>
      <p:grpSp>
        <p:nvGrpSpPr>
          <p:cNvPr id="46" name="组合 45"/>
          <p:cNvGrpSpPr/>
          <p:nvPr/>
        </p:nvGrpSpPr>
        <p:grpSpPr>
          <a:xfrm>
            <a:off x="11476068" y="26979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47" name="箭头: V 形 24"/>
            <p:cNvSpPr/>
            <p:nvPr>
              <p:custDataLst>
                <p:tags r:id="rId4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8" name="箭头: V 形 25"/>
            <p:cNvSpPr/>
            <p:nvPr>
              <p:custDataLst>
                <p:tags r:id="rId5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9" name="箭头: V 形 26"/>
            <p:cNvSpPr/>
            <p:nvPr>
              <p:custDataLst>
                <p:tags r:id="rId6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1036668" y="52506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3" name="箭头: V 形 24"/>
            <p:cNvSpPr/>
            <p:nvPr>
              <p:custDataLst>
                <p:tags r:id="rId7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" name="箭头: V 形 25"/>
            <p:cNvSpPr/>
            <p:nvPr>
              <p:custDataLst>
                <p:tags r:id="rId8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6" name="箭头: V 形 26"/>
            <p:cNvSpPr/>
            <p:nvPr>
              <p:custDataLst>
                <p:tags r:id="rId9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10"/>
            </p:custDataLst>
          </p:nvPr>
        </p:nvSpPr>
        <p:spPr>
          <a:xfrm>
            <a:off x="440713" y="1264425"/>
            <a:ext cx="1037645" cy="1000074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>
          <a:xfrm>
            <a:off x="271145" y="203200"/>
            <a:ext cx="972820" cy="183388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148"/>
          <p:cNvSpPr txBox="1"/>
          <p:nvPr>
            <p:custDataLst>
              <p:tags r:id="rId12"/>
            </p:custDataLst>
          </p:nvPr>
        </p:nvSpPr>
        <p:spPr>
          <a:xfrm>
            <a:off x="392044" y="686231"/>
            <a:ext cx="756920" cy="1123910"/>
          </a:xfrm>
          <a:prstGeom prst="rect">
            <a:avLst/>
          </a:prstGeom>
          <a:noFill/>
        </p:spPr>
        <p:txBody>
          <a:bodyPr vert="eaVert" wrap="square" lIns="65023" tIns="32511" rIns="65023" bIns="3251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400" b="1" cap="all" spc="213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目录</a:t>
            </a:r>
            <a:endParaRPr lang="zh-CN" altLang="en-US" sz="3400" b="1" cap="all" spc="213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10" name="图片 9" descr="图片3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71145" y="6154420"/>
            <a:ext cx="844550" cy="626110"/>
          </a:xfrm>
          <a:prstGeom prst="rect">
            <a:avLst/>
          </a:prstGeom>
        </p:spPr>
      </p:pic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27</a:t>
            </a:fld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3435985" y="1413510"/>
            <a:ext cx="6851650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电视硬广整体趋势分析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电视硬广客户行业分布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600" b="1">
                <a:solidFill>
                  <a:srgbClr val="028B46"/>
                </a:solidFill>
              </a:rPr>
              <a:t>电视硬广新增流失分析</a:t>
            </a:r>
            <a:endParaRPr lang="zh-CN" altLang="en-US" sz="3600" b="1">
              <a:solidFill>
                <a:srgbClr val="028B46"/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电视硬广卫视频道分析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28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0020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客户变化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23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年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新增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品牌数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大于流失</a:t>
            </a:r>
            <a:endParaRPr lang="zh-CN" altLang="en-US" sz="24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5633720" y="1482090"/>
            <a:ext cx="1724025" cy="4712335"/>
            <a:chOff x="14169" y="2984"/>
            <a:chExt cx="2383" cy="6483"/>
          </a:xfrm>
        </p:grpSpPr>
        <p:sp>
          <p:nvSpPr>
            <p:cNvPr id="19" name="椭圆 18"/>
            <p:cNvSpPr/>
            <p:nvPr>
              <p:custDataLst>
                <p:tags r:id="rId3"/>
              </p:custDataLst>
            </p:nvPr>
          </p:nvSpPr>
          <p:spPr>
            <a:xfrm>
              <a:off x="14172" y="2984"/>
              <a:ext cx="2380" cy="2380"/>
            </a:xfrm>
            <a:prstGeom prst="ellipse">
              <a:avLst/>
            </a:prstGeom>
            <a:noFill/>
            <a:ln w="57150">
              <a:solidFill>
                <a:srgbClr val="028B46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028B46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>
              <p:custDataLst>
                <p:tags r:id="rId4"/>
              </p:custDataLst>
            </p:nvPr>
          </p:nvSpPr>
          <p:spPr>
            <a:xfrm>
              <a:off x="14172" y="5077"/>
              <a:ext cx="2380" cy="2380"/>
            </a:xfrm>
            <a:prstGeom prst="ellipse">
              <a:avLst/>
            </a:prstGeom>
            <a:noFill/>
            <a:ln w="57150">
              <a:solidFill>
                <a:schemeClr val="accent6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6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文本框 21"/>
            <p:cNvSpPr txBox="1"/>
            <p:nvPr>
              <p:custDataLst>
                <p:tags r:id="rId5"/>
              </p:custDataLst>
            </p:nvPr>
          </p:nvSpPr>
          <p:spPr>
            <a:xfrm>
              <a:off x="14546" y="3593"/>
              <a:ext cx="1676" cy="8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latin typeface="微软雅黑" panose="020b0503020204020204" charset="-122"/>
                  <a:ea typeface="微软雅黑" panose="020b0503020204020204" charset="-122"/>
                </a:rPr>
                <a:t>新增品牌</a:t>
              </a:r>
              <a:endParaRPr lang="en-US" altLang="zh-CN" sz="1400" smtClean="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/>
              <a:r>
                <a:rPr lang="en-US" altLang="zh-CN" sz="2000" b="1" smtClean="0">
                  <a:solidFill>
                    <a:srgbClr val="028B46"/>
                  </a:solidFill>
                  <a:latin typeface="微软雅黑" panose="020b0503020204020204" charset="-122"/>
                  <a:ea typeface="微软雅黑" panose="020b0503020204020204" charset="-122"/>
                </a:rPr>
                <a:t>5976</a:t>
              </a:r>
              <a:r>
                <a:rPr lang="zh-CN" altLang="en-US" sz="2000" b="1" smtClean="0">
                  <a:solidFill>
                    <a:srgbClr val="028B46"/>
                  </a:solidFill>
                  <a:latin typeface="微软雅黑" panose="020b0503020204020204" charset="-122"/>
                  <a:ea typeface="微软雅黑" panose="020b0503020204020204" charset="-122"/>
                </a:rPr>
                <a:t>个</a:t>
              </a:r>
              <a:endParaRPr lang="zh-CN" altLang="en-US" sz="2000" b="1" smtClean="0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6" name="文本框 25"/>
            <p:cNvSpPr txBox="1"/>
            <p:nvPr>
              <p:custDataLst>
                <p:tags r:id="rId6"/>
              </p:custDataLst>
            </p:nvPr>
          </p:nvSpPr>
          <p:spPr>
            <a:xfrm>
              <a:off x="14546" y="5832"/>
              <a:ext cx="1676" cy="8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latin typeface="微软雅黑" panose="020b0503020204020204" charset="-122"/>
                  <a:ea typeface="微软雅黑" panose="020b0503020204020204" charset="-122"/>
                </a:rPr>
                <a:t>连续</a:t>
              </a:r>
              <a:r>
                <a:rPr lang="zh-CN" altLang="en-US" sz="1400" smtClean="0">
                  <a:latin typeface="微软雅黑" panose="020b0503020204020204" charset="-122"/>
                  <a:ea typeface="微软雅黑" panose="020b0503020204020204" charset="-122"/>
                </a:rPr>
                <a:t>品牌</a:t>
              </a:r>
              <a:endParaRPr lang="en-US" altLang="zh-CN" sz="1400" smtClean="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/>
              <a:r>
                <a:rPr lang="en-US" altLang="zh-CN" sz="2000" b="1" smtClean="0">
                  <a:solidFill>
                    <a:schemeClr val="accent6"/>
                  </a:solidFill>
                  <a:latin typeface="微软雅黑" panose="020b0503020204020204" charset="-122"/>
                  <a:ea typeface="微软雅黑" panose="020b0503020204020204" charset="-122"/>
                </a:rPr>
                <a:t>1674</a:t>
              </a:r>
              <a:r>
                <a:rPr lang="zh-CN" altLang="en-US" sz="2000" b="1" smtClean="0">
                  <a:solidFill>
                    <a:schemeClr val="accent6"/>
                  </a:solidFill>
                  <a:latin typeface="微软雅黑" panose="020b0503020204020204" charset="-122"/>
                  <a:ea typeface="微软雅黑" panose="020b0503020204020204" charset="-122"/>
                </a:rPr>
                <a:t>个</a:t>
              </a:r>
              <a:endParaRPr lang="zh-CN" altLang="en-US" sz="2000" b="1" smtClean="0">
                <a:solidFill>
                  <a:schemeClr val="accent6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" name="椭圆 2"/>
            <p:cNvSpPr/>
            <p:nvPr>
              <p:custDataLst>
                <p:tags r:id="rId7"/>
              </p:custDataLst>
            </p:nvPr>
          </p:nvSpPr>
          <p:spPr>
            <a:xfrm>
              <a:off x="14169" y="7087"/>
              <a:ext cx="2380" cy="2380"/>
            </a:xfrm>
            <a:prstGeom prst="ellipse">
              <a:avLst/>
            </a:prstGeom>
            <a:noFill/>
            <a:ln w="571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/>
            <p:cNvSpPr txBox="1"/>
            <p:nvPr>
              <p:custDataLst>
                <p:tags r:id="rId8"/>
              </p:custDataLst>
            </p:nvPr>
          </p:nvSpPr>
          <p:spPr>
            <a:xfrm>
              <a:off x="14546" y="7794"/>
              <a:ext cx="1676" cy="8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latin typeface="微软雅黑" panose="020b0503020204020204" charset="-122"/>
                  <a:ea typeface="微软雅黑" panose="020b0503020204020204" charset="-122"/>
                </a:rPr>
                <a:t>流失品牌</a:t>
              </a:r>
              <a:endParaRPr lang="en-US" altLang="zh-CN" sz="1400" smtClean="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/>
              <a:r>
                <a:rPr lang="en-US" altLang="zh-CN" sz="2000" b="1" smtClean="0">
                  <a:solidFill>
                    <a:srgbClr val="FFC000"/>
                  </a:solidFill>
                  <a:latin typeface="微软雅黑" panose="020b0503020204020204" charset="-122"/>
                  <a:ea typeface="微软雅黑" panose="020b0503020204020204" charset="-122"/>
                </a:rPr>
                <a:t>4870</a:t>
              </a:r>
              <a:r>
                <a:rPr lang="zh-CN" altLang="en-US" sz="2000" b="1" smtClean="0">
                  <a:solidFill>
                    <a:srgbClr val="FFC000"/>
                  </a:solidFill>
                  <a:latin typeface="微软雅黑" panose="020b0503020204020204" charset="-122"/>
                  <a:ea typeface="微软雅黑" panose="020b0503020204020204" charset="-122"/>
                </a:rPr>
                <a:t>个</a:t>
              </a:r>
              <a:endParaRPr lang="zh-CN" altLang="en-US" sz="2000" b="1" smtClean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aphicFrame>
        <p:nvGraphicFramePr>
          <p:cNvPr id="10" name="图表 9"/>
          <p:cNvGraphicFramePr/>
          <p:nvPr>
            <p:custDataLst>
              <p:tags r:id="rId9"/>
            </p:custDataLst>
          </p:nvPr>
        </p:nvGraphicFramePr>
        <p:xfrm>
          <a:off x="564515" y="1482725"/>
          <a:ext cx="4398010" cy="4711700"/>
        </p:xfrm>
        <a:graphic>
          <a:graphicData uri="http://schemas.openxmlformats.org/drawingml/2006/chart">
            <c:chart xmlns:c="http://schemas.openxmlformats.org/drawingml/2006/chart" r:id="rId10"/>
          </a:graphicData>
        </a:graphic>
      </p:graphicFrame>
      <p:graphicFrame>
        <p:nvGraphicFramePr>
          <p:cNvPr id="11" name="图表 10"/>
          <p:cNvGraphicFramePr/>
          <p:nvPr>
            <p:custDataLst>
              <p:tags r:id="rId11"/>
            </p:custDataLst>
          </p:nvPr>
        </p:nvGraphicFramePr>
        <p:xfrm>
          <a:off x="8030210" y="1482090"/>
          <a:ext cx="3642360" cy="4712335"/>
        </p:xfrm>
        <a:graphic>
          <a:graphicData uri="http://schemas.openxmlformats.org/drawingml/2006/chart">
            <c:chart xmlns:c="http://schemas.openxmlformats.org/drawingml/2006/chart" r:id="rId12"/>
          </a:graphicData>
        </a:graphic>
      </p:graphicFrame>
      <p:sp>
        <p:nvSpPr>
          <p:cNvPr id="5" name="文本框 4"/>
          <p:cNvSpPr txBox="1"/>
          <p:nvPr>
            <p:custDataLst>
              <p:tags r:id="rId13"/>
            </p:custDataLst>
          </p:nvPr>
        </p:nvSpPr>
        <p:spPr>
          <a:xfrm>
            <a:off x="564515" y="6483350"/>
            <a:ext cx="5379720" cy="245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VS2023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29</a:t>
            </a:fld>
            <a:endParaRPr lang="zh-CN" altLang="en-US"/>
          </a:p>
        </p:txBody>
      </p:sp>
      <p:graphicFrame>
        <p:nvGraphicFramePr>
          <p:cNvPr id="9" name="图表 8"/>
          <p:cNvGraphicFramePr/>
          <p:nvPr>
            <p:custDataLst>
              <p:tags r:id="rId2"/>
            </p:custDataLst>
          </p:nvPr>
        </p:nvGraphicFramePr>
        <p:xfrm>
          <a:off x="101600" y="1523365"/>
          <a:ext cx="5842635" cy="485330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281305" y="180975"/>
            <a:ext cx="114668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</a:rPr>
              <a:t>行业新增与流失</a:t>
            </a:r>
            <a:r>
              <a:rPr lang="zh-CN" altLang="en-US" sz="2400" b="1">
                <a:solidFill>
                  <a:schemeClr val="tx1"/>
                </a:solidFill>
              </a:rPr>
              <a:t>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家居</a:t>
            </a:r>
            <a:r>
              <a:rPr lang="zh-CN" altLang="en-US" sz="2400" b="1">
                <a:solidFill>
                  <a:schemeClr val="tx1"/>
                </a:solidFill>
              </a:rPr>
              <a:t>与</a:t>
            </a:r>
            <a:r>
              <a:rPr lang="zh-CN" altLang="en-US" sz="2400" b="1">
                <a:solidFill>
                  <a:srgbClr val="028B46"/>
                </a:solidFill>
              </a:rPr>
              <a:t>食品</a:t>
            </a:r>
            <a:r>
              <a:rPr lang="zh-CN" altLang="en-US" sz="2400" b="1">
                <a:solidFill>
                  <a:schemeClr val="tx1"/>
                </a:solidFill>
              </a:rPr>
              <a:t>行业客户流动性较大</a:t>
            </a:r>
            <a:endParaRPr lang="zh-CN" altLang="en-US" sz="2400" b="1">
              <a:solidFill>
                <a:srgbClr val="028B46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35915" y="878840"/>
            <a:ext cx="11250295" cy="4108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家居与食品行业新增客户较多，同时流失客户均较高，行业投放客户变化较大。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graphicFrame>
        <p:nvGraphicFramePr>
          <p:cNvPr id="4" name="图表 3"/>
          <p:cNvGraphicFramePr/>
          <p:nvPr>
            <p:custDataLst>
              <p:tags r:id="rId6"/>
            </p:custDataLst>
          </p:nvPr>
        </p:nvGraphicFramePr>
        <p:xfrm>
          <a:off x="6095365" y="1523365"/>
          <a:ext cx="5988685" cy="4853305"/>
        </p:xfrm>
        <a:graphic>
          <a:graphicData uri="http://schemas.openxmlformats.org/drawingml/2006/chart">
            <c:chart xmlns:c="http://schemas.openxmlformats.org/drawingml/2006/chart" r:id="rId7"/>
          </a:graphicData>
        </a:graphic>
      </p:graphicFrame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564515" y="6483350"/>
            <a:ext cx="5379720" cy="245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VS2023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30</a:t>
            </a:fld>
            <a:endParaRPr lang="zh-CN" altLang="en-US"/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095750" y="774065"/>
          <a:ext cx="7867650" cy="560641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97205"/>
                <a:gridCol w="1499235"/>
                <a:gridCol w="2433320"/>
                <a:gridCol w="1353820"/>
                <a:gridCol w="637540"/>
                <a:gridCol w="819785"/>
                <a:gridCol w="626745"/>
              </a:tblGrid>
              <a:tr h="309880">
                <a:tc gridSpan="7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2023年</a:t>
                      </a:r>
                      <a:r>
                        <a:rPr lang="zh-CN" sz="1200">
                          <a:solidFill>
                            <a:srgbClr val="C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新增品牌</a:t>
                      </a:r>
                      <a:r>
                        <a:rPr lang="zh-CN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投放时长 TOP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2</a:t>
                      </a:r>
                      <a:r>
                        <a:rPr lang="zh-CN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0</a:t>
                      </a:r>
                      <a:endParaRPr lang="zh-CN" altLang="en-US" sz="1200">
                        <a:solidFill>
                          <a:srgbClr val="028B46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</a:tr>
              <a:tr h="3092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序号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品牌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厂商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大行业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频道数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时长(秒)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频次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solidFill>
                      <a:srgbClr val="028B46"/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健民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健民药业集团股份有限公司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524,078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19142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星力健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河南星力健生物科技有限公司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248,343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4142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中视志合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北京中视志合文化传媒有限公司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商业/服务性行业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en-US" altLang="zh-CN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156,686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14627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国窖1573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泸州老窖股份有限公司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酒类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138,476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11103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看个比赛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看个比赛体育科技（北京）有限公司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互联网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111,301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21537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康司臣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广西邦琪药业集团有限公司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87,728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822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山高圣宝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厦门力奇保健食品有限公司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75,407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597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Z视介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浙江广播电视集团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互联网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75,153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2594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沙巴深海游钓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沙巴深海游钓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娱乐及休闲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68,911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1551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蓝莓叶黄素酯压片糖果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蓝莓叶黄素酯压片糖果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64,406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587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冀视优选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趣播电子商务（河北）有限公司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互联网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57,456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361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禾博尔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南京优品茂电子商务有限公司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41,463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343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15,175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畅享粮品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濮阳五光十色电子网络科技有限公司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53,828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366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因子密码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威海健康一生生物科技有限公司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52,902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298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念福堂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安徽福来生物医药有限公司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50,224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369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元和盛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黑龙江宁安元和盛酒业有限公司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酒类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48,449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6458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泰康之家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泰康之家（北京）投资有限公司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商业/服务性行业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47,911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1940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家家宜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东莞市立顿洗涤用品实业有限公司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清洁用品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45,929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3830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茶粹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今麦郎食品有限公司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40,809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2295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374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裕农通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中国建设银行股份有限公司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互联网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39,991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2653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281305" y="180975"/>
            <a:ext cx="10020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新增客户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TOP20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食品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品牌最多，占比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38%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；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健民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投放时长第一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10" name="图表 9" descr="7b0a202020202263686172745265734964223a20223230343735383431220a7d0a"/>
          <p:cNvGraphicFramePr/>
          <p:nvPr/>
        </p:nvGraphicFramePr>
        <p:xfrm>
          <a:off x="184785" y="1076960"/>
          <a:ext cx="3342005" cy="5302885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64515" y="6483350"/>
            <a:ext cx="5379720" cy="245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VS2023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31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0020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流失客户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TOP20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食品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品牌流失占比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18%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益倍适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流失时长第一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694430" y="773430"/>
          <a:ext cx="8268970" cy="557212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21970"/>
                <a:gridCol w="1821815"/>
                <a:gridCol w="3281680"/>
                <a:gridCol w="801370"/>
                <a:gridCol w="547370"/>
                <a:gridCol w="748665"/>
                <a:gridCol w="546100"/>
              </a:tblGrid>
              <a:tr h="313055">
                <a:tc gridSpan="7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2023年</a:t>
                      </a:r>
                      <a:r>
                        <a:rPr lang="zh-CN" sz="1200">
                          <a:solidFill>
                            <a:srgbClr val="C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流失品牌</a:t>
                      </a:r>
                      <a:r>
                        <a:rPr lang="zh-CN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投放时长 TOP</a:t>
                      </a:r>
                      <a:r>
                        <a:rPr lang="en-US" altLang="zh-CN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2</a:t>
                      </a:r>
                      <a:r>
                        <a:rPr lang="zh-CN" sz="12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0</a:t>
                      </a:r>
                      <a:endParaRPr lang="zh-CN" altLang="en-US" sz="1200">
                        <a:solidFill>
                          <a:srgbClr val="028B46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</a:tr>
              <a:tr h="3340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</a:rPr>
                        <a:t>序号</a:t>
                      </a:r>
                      <a:endParaRPr lang="zh-CN" altLang="en-US" sz="1200" b="1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</a:rPr>
                        <a:t>品牌</a:t>
                      </a:r>
                      <a:endParaRPr lang="zh-CN" altLang="en-US" sz="1200" b="1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</a:rPr>
                        <a:t>厂商</a:t>
                      </a:r>
                      <a:endParaRPr lang="zh-CN" altLang="en-US" sz="1200" b="1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大行业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频道数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时长(秒)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12700" marR="12700" marT="1270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频次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12700" marR="12700" marT="12700" anchor="ctr">
                    <a:solidFill>
                      <a:srgbClr val="028B46"/>
                    </a:solidFill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益倍适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戴维科私人有限公司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355,285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23720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78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留普安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山西康宝生物制品股份有限公司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284,575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18994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天之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天津市津沈友缘科贸有限公司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en-US" altLang="zh-CN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210,386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3510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国窖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泸州老窖股份有限公司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酒类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169,006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11682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辽宁九顶铁刹山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辽宁九顶铁刹山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娱乐及休闲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137,348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1422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78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利仁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北京利仁科技股份有限公司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家用电器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136,201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4015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1844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神草林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镇江市智农食品有限公司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75,806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1264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8440"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1,617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60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雪乐山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雪乐山（北京）体育文化有限公司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娱乐及休闲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65,993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6141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1844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银发无忧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上海银发无忧科技发展有限公司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个人用品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9,283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113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8440"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衣着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56,603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782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年青保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年青保药业有限公司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63,176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1407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178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白小纯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石家庄君乐宝乳业有限公司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62,217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4632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en-US" altLang="zh-CN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费列罗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费列罗有限公司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59,285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2233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3390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2022年卡塔尔FIFA世界杯主办国官方银币普币套装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2022年卡塔尔FIFA世界杯主办国官方银币普币套装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金融/投资业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57,548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1962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邦德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宜兰食品工业股份有限公司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52,077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1741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178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云听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央广新媒体文化传媒（北京）有限公司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互联网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50,961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3389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1905电影网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一九零五（北京）网络科技有限公司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互联网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46,137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1139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爱上内蒙古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内蒙古广播电视台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互联网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45,632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2495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宝酝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宝酝（天津）商业管理有限公司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酒类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43,901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3097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178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好舒宝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广西泰和制药有限公司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37,805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848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山东日照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山东日照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娱乐及休闲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36,536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147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图表 9" descr="7b0a202020202263686172745265734964223a20223230343735383431220a7d0a"/>
          <p:cNvGraphicFramePr/>
          <p:nvPr/>
        </p:nvGraphicFramePr>
        <p:xfrm>
          <a:off x="184785" y="1076960"/>
          <a:ext cx="3342005" cy="5302885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564515" y="6483350"/>
            <a:ext cx="5379720" cy="245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央卫视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48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个频道硬广监测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VS2023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" name="图片 22" descr="C:\Users\huhai\Desktop\111.png11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2" r="32"/>
          <a:stretch>
            <a:fillRect/>
          </a:stretch>
        </p:blipFill>
        <p:spPr>
          <a:xfrm flipH="1">
            <a:off x="3844290" y="2059940"/>
            <a:ext cx="8347710" cy="4798060"/>
          </a:xfrm>
          <a:prstGeom prst="rect">
            <a:avLst/>
          </a:prstGeom>
        </p:spPr>
      </p:pic>
      <p:grpSp>
        <p:nvGrpSpPr>
          <p:cNvPr id="46" name="组合 45"/>
          <p:cNvGrpSpPr/>
          <p:nvPr/>
        </p:nvGrpSpPr>
        <p:grpSpPr>
          <a:xfrm>
            <a:off x="11476068" y="26979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47" name="箭头: V 形 24"/>
            <p:cNvSpPr/>
            <p:nvPr>
              <p:custDataLst>
                <p:tags r:id="rId4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8" name="箭头: V 形 25"/>
            <p:cNvSpPr/>
            <p:nvPr>
              <p:custDataLst>
                <p:tags r:id="rId5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9" name="箭头: V 形 26"/>
            <p:cNvSpPr/>
            <p:nvPr>
              <p:custDataLst>
                <p:tags r:id="rId6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1036668" y="525063"/>
            <a:ext cx="513245" cy="243332"/>
            <a:chOff x="10836923" y="399605"/>
            <a:chExt cx="513245" cy="243332"/>
          </a:xfrm>
          <a:solidFill>
            <a:schemeClr val="bg1"/>
          </a:solidFill>
        </p:grpSpPr>
        <p:sp>
          <p:nvSpPr>
            <p:cNvPr id="3" name="箭头: V 形 24"/>
            <p:cNvSpPr/>
            <p:nvPr>
              <p:custDataLst>
                <p:tags r:id="rId7"/>
              </p:custDataLst>
            </p:nvPr>
          </p:nvSpPr>
          <p:spPr>
            <a:xfrm>
              <a:off x="11199197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4" name="箭头: V 形 25"/>
            <p:cNvSpPr/>
            <p:nvPr>
              <p:custDataLst>
                <p:tags r:id="rId8"/>
              </p:custDataLst>
            </p:nvPr>
          </p:nvSpPr>
          <p:spPr>
            <a:xfrm>
              <a:off x="11020516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6" name="箭头: V 形 26"/>
            <p:cNvSpPr/>
            <p:nvPr>
              <p:custDataLst>
                <p:tags r:id="rId9"/>
              </p:custDataLst>
            </p:nvPr>
          </p:nvSpPr>
          <p:spPr>
            <a:xfrm>
              <a:off x="10836923" y="399605"/>
              <a:ext cx="150971" cy="243332"/>
            </a:xfrm>
            <a:prstGeom prst="chevron">
              <a:avLst>
                <a:gd name="adj" fmla="val 7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10"/>
            </p:custDataLst>
          </p:nvPr>
        </p:nvSpPr>
        <p:spPr>
          <a:xfrm>
            <a:off x="440713" y="1264425"/>
            <a:ext cx="1037645" cy="1000074"/>
          </a:xfrm>
          <a:prstGeom prst="rect">
            <a:avLst/>
          </a:prstGeom>
          <a:noFill/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>
          <a:xfrm>
            <a:off x="271145" y="203200"/>
            <a:ext cx="972820" cy="1833880"/>
          </a:xfrm>
          <a:prstGeom prst="rect">
            <a:avLst/>
          </a:prstGeom>
          <a:solidFill>
            <a:srgbClr val="028B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5023" tIns="32511" rIns="65023" bIns="32511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148"/>
          <p:cNvSpPr txBox="1"/>
          <p:nvPr>
            <p:custDataLst>
              <p:tags r:id="rId12"/>
            </p:custDataLst>
          </p:nvPr>
        </p:nvSpPr>
        <p:spPr>
          <a:xfrm>
            <a:off x="392044" y="686231"/>
            <a:ext cx="756920" cy="1123910"/>
          </a:xfrm>
          <a:prstGeom prst="rect">
            <a:avLst/>
          </a:prstGeom>
          <a:noFill/>
        </p:spPr>
        <p:txBody>
          <a:bodyPr vert="eaVert" wrap="square" lIns="65023" tIns="32511" rIns="65023" bIns="3251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400" b="1" cap="all" spc="213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目录</a:t>
            </a:r>
            <a:endParaRPr lang="zh-CN" altLang="en-US" sz="3400" b="1" cap="all" spc="213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10" name="图片 9" descr="图片3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71145" y="6154420"/>
            <a:ext cx="844550" cy="626110"/>
          </a:xfrm>
          <a:prstGeom prst="rect">
            <a:avLst/>
          </a:prstGeom>
        </p:spPr>
      </p:pic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32</a:t>
            </a:fld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3435985" y="768350"/>
            <a:ext cx="7560945" cy="5139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电视硬广整体趋势分析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电视硬广客户行业分布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电视硬广新增流失分析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 fontAlgn="auto">
              <a:lnSpc>
                <a:spcPct val="200000"/>
              </a:lnSpc>
              <a:buFont typeface="Wingdings" panose="05000000000000000000" charset="0"/>
              <a:buChar char="p"/>
            </a:pPr>
            <a:r>
              <a:rPr lang="zh-CN" altLang="en-US" sz="3600" b="1">
                <a:solidFill>
                  <a:srgbClr val="028B46"/>
                </a:solidFill>
              </a:rPr>
              <a:t>电视硬广卫视频道分析</a:t>
            </a:r>
            <a:endParaRPr lang="zh-CN" altLang="en-US" sz="3600" b="1">
              <a:solidFill>
                <a:srgbClr val="028B46"/>
              </a:solidFill>
            </a:endParaRPr>
          </a:p>
          <a:p>
            <a:pPr indent="0" fontAlgn="auto">
              <a:lnSpc>
                <a:spcPct val="200000"/>
              </a:lnSpc>
              <a:buFont typeface="Wingdings" panose="05000000000000000000" charset="0"/>
              <a:buNone/>
            </a:pPr>
            <a:r>
              <a:rPr lang="zh-CN" altLang="en-US" sz="2400" b="1">
                <a:solidFill>
                  <a:srgbClr val="028B46"/>
                </a:solidFill>
                <a:latin typeface="Arial" pitchFamily="34" charset="0"/>
              </a:rPr>
              <a:t>►</a:t>
            </a:r>
            <a:r>
              <a:rPr lang="zh-CN" altLang="en-US" sz="2400" b="1">
                <a:solidFill>
                  <a:srgbClr val="028B46"/>
                </a:solidFill>
              </a:rPr>
              <a:t>五大卫视</a:t>
            </a:r>
            <a:r>
              <a:rPr lang="en-US" altLang="zh-CN" sz="2800" b="1">
                <a:solidFill>
                  <a:srgbClr val="028B46"/>
                </a:solidFill>
              </a:rPr>
              <a:t>  </a:t>
            </a:r>
            <a:r>
              <a:rPr lang="en-US" altLang="zh-CN" sz="3200" b="1">
                <a:solidFill>
                  <a:srgbClr val="028B46"/>
                </a:solidFill>
              </a:rPr>
              <a:t>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sym typeface="+mn-ea"/>
              </a:rPr>
              <a:t>►其他卫视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33</a:t>
            </a:fld>
            <a:endParaRPr lang="zh-CN" altLang="en-US"/>
          </a:p>
        </p:txBody>
      </p:sp>
      <p:graphicFrame>
        <p:nvGraphicFramePr>
          <p:cNvPr id="3" name="图表 2"/>
          <p:cNvGraphicFramePr/>
          <p:nvPr/>
        </p:nvGraphicFramePr>
        <p:xfrm>
          <a:off x="121920" y="1449070"/>
          <a:ext cx="11924030" cy="476059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281305" y="180975"/>
            <a:ext cx="113988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</a:rPr>
              <a:t>五大卫视</a:t>
            </a:r>
            <a:r>
              <a:rPr lang="en-US" altLang="zh-CN" sz="2400" b="1">
                <a:solidFill>
                  <a:schemeClr val="tx1"/>
                </a:solidFill>
              </a:rPr>
              <a:t>-</a:t>
            </a:r>
            <a:r>
              <a:rPr lang="zh-CN" altLang="en-US" sz="2400" b="1">
                <a:solidFill>
                  <a:schemeClr val="tx1"/>
                </a:solidFill>
              </a:rPr>
              <a:t>饱和度：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江苏卫视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9-17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点间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多个时段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广告饱和度均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排名第一</a:t>
            </a:r>
            <a:endParaRPr lang="zh-CN" altLang="en-US" sz="24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62585" y="894715"/>
            <a:ext cx="112242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东方卫视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点、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19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点、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22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点饱和度排名第一；湖南卫视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21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点、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点饱和度排名第一；浙江卫视凌晨时段时长饱和度相对较高；北京卫视早间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点客户数量领先。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31165" y="6350000"/>
            <a:ext cx="7703185" cy="39941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2023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五大卫视。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以上整点时段，如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点为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18:00-18:59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间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根据广电规定：广播电台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11-13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点、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19-21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点间每小时商业广告时长不超过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18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分钟，其余时间不超过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12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分钟计算时长饱和度。</a:t>
            </a:r>
            <a:endParaRPr lang="zh-CN" altLang="en-US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34</a:t>
            </a:fld>
            <a:endParaRPr lang="zh-CN" altLang="en-US"/>
          </a:p>
        </p:txBody>
      </p:sp>
      <p:graphicFrame>
        <p:nvGraphicFramePr>
          <p:cNvPr id="4" name="图表 3"/>
          <p:cNvGraphicFramePr/>
          <p:nvPr>
            <p:custDataLst>
              <p:tags r:id="rId2"/>
            </p:custDataLst>
          </p:nvPr>
        </p:nvGraphicFramePr>
        <p:xfrm>
          <a:off x="281940" y="1520825"/>
          <a:ext cx="11642090" cy="487743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281305" y="180975"/>
            <a:ext cx="113988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</a:rPr>
              <a:t>湖南卫视</a:t>
            </a:r>
            <a:r>
              <a:rPr lang="en-US" altLang="zh-CN" sz="2400" b="1">
                <a:solidFill>
                  <a:schemeClr val="tx1"/>
                </a:solidFill>
              </a:rPr>
              <a:t>-</a:t>
            </a:r>
            <a:r>
              <a:rPr lang="zh-CN" altLang="en-US" sz="2400" b="1">
                <a:solidFill>
                  <a:schemeClr val="tx1"/>
                </a:solidFill>
              </a:rPr>
              <a:t>节目类型：</a:t>
            </a:r>
            <a:r>
              <a:rPr lang="zh-CN" altLang="en-US" sz="2400" b="1">
                <a:solidFill>
                  <a:srgbClr val="028B46"/>
                </a:solidFill>
              </a:rPr>
              <a:t>电视剧类</a:t>
            </a:r>
            <a:r>
              <a:rPr lang="zh-CN" altLang="en-US" sz="2400" b="1">
                <a:solidFill>
                  <a:schemeClr val="tx1"/>
                </a:solidFill>
              </a:rPr>
              <a:t>后硬广招商领先，客户数量稳定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62585" y="783590"/>
            <a:ext cx="1156144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23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年湖南卫视电视剧类、综艺类节目后硬广客户数量相对稳定，时长略有下滑。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85750" indent="-285750" fontAlgn="auto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专题类节目后硬广客户数量降幅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45%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，投放时长减少</a:t>
            </a:r>
            <a:r>
              <a:rPr lang="en-US" altLang="zh-CN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75%</a:t>
            </a:r>
            <a:r>
              <a:rPr lang="zh-CN" altLang="en-US" sz="1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。综艺晚会、动画类节目后硬广投放客户增加</a:t>
            </a:r>
            <a:endParaRPr lang="zh-CN" altLang="en-US" sz="1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圆角矩形标注 4"/>
          <p:cNvSpPr/>
          <p:nvPr/>
        </p:nvSpPr>
        <p:spPr>
          <a:xfrm>
            <a:off x="867410" y="2451100"/>
            <a:ext cx="1441450" cy="494030"/>
          </a:xfrm>
          <a:prstGeom prst="wedgeRoundRectCallout">
            <a:avLst>
              <a:gd name="adj1" fmla="val -20528"/>
              <a:gd name="adj2" fmla="val 88046"/>
              <a:gd name="adj3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晚间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21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点后</a:t>
            </a:r>
            <a:endParaRPr lang="zh-CN" altLang="en-US" sz="1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/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下午</a:t>
            </a:r>
            <a:r>
              <a:rPr lang="en-US" altLang="zh-CN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14</a:t>
            </a:r>
            <a:r>
              <a:rPr lang="zh-CN" altLang="en-US" sz="1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点后</a:t>
            </a:r>
            <a:endParaRPr lang="zh-CN" altLang="en-US" sz="14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564515" y="6483350"/>
            <a:ext cx="4312285" cy="23558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-2023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湖南</a:t>
            </a:r>
            <a:r>
              <a:rPr 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卫视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硬广前节目类型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35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13055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湖南卫视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流失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品牌数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大于新增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；新增品牌中，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药品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行业品牌投放时长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第一</a:t>
            </a:r>
            <a:endParaRPr lang="zh-CN" altLang="en-US" sz="2400" b="1">
              <a:solidFill>
                <a:srgbClr val="028B4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564515" y="6483350"/>
            <a:ext cx="5379720" cy="245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湖南卫视硬广监测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VS2023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477520" y="1245235"/>
            <a:ext cx="1724025" cy="4712335"/>
            <a:chOff x="14169" y="2984"/>
            <a:chExt cx="2383" cy="6483"/>
          </a:xfrm>
        </p:grpSpPr>
        <p:sp>
          <p:nvSpPr>
            <p:cNvPr id="19" name="椭圆 18"/>
            <p:cNvSpPr/>
            <p:nvPr>
              <p:custDataLst>
                <p:tags r:id="rId4"/>
              </p:custDataLst>
            </p:nvPr>
          </p:nvSpPr>
          <p:spPr>
            <a:xfrm>
              <a:off x="14172" y="2984"/>
              <a:ext cx="2380" cy="2380"/>
            </a:xfrm>
            <a:prstGeom prst="ellipse">
              <a:avLst/>
            </a:prstGeom>
            <a:noFill/>
            <a:ln w="57150">
              <a:solidFill>
                <a:srgbClr val="028B46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028B46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>
              <p:custDataLst>
                <p:tags r:id="rId5"/>
              </p:custDataLst>
            </p:nvPr>
          </p:nvSpPr>
          <p:spPr>
            <a:xfrm>
              <a:off x="14172" y="5077"/>
              <a:ext cx="2380" cy="2380"/>
            </a:xfrm>
            <a:prstGeom prst="ellipse">
              <a:avLst/>
            </a:prstGeom>
            <a:noFill/>
            <a:ln w="57150">
              <a:solidFill>
                <a:schemeClr val="accent6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6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文本框 21"/>
            <p:cNvSpPr txBox="1"/>
            <p:nvPr>
              <p:custDataLst>
                <p:tags r:id="rId6"/>
              </p:custDataLst>
            </p:nvPr>
          </p:nvSpPr>
          <p:spPr>
            <a:xfrm>
              <a:off x="14546" y="3593"/>
              <a:ext cx="1676" cy="8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latin typeface="微软雅黑" panose="020b0503020204020204" charset="-122"/>
                  <a:ea typeface="微软雅黑" panose="020b0503020204020204" charset="-122"/>
                </a:rPr>
                <a:t>新增品牌</a:t>
              </a:r>
              <a:endParaRPr lang="en-US" altLang="zh-CN" sz="1400" smtClean="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/>
              <a:r>
                <a:rPr lang="en-US" altLang="zh-CN" sz="2000" b="1" smtClean="0">
                  <a:solidFill>
                    <a:srgbClr val="028B46"/>
                  </a:solidFill>
                  <a:latin typeface="微软雅黑" panose="020b0503020204020204" charset="-122"/>
                  <a:ea typeface="微软雅黑" panose="020b0503020204020204" charset="-122"/>
                </a:rPr>
                <a:t>183</a:t>
              </a:r>
              <a:r>
                <a:rPr lang="zh-CN" altLang="en-US" sz="2000" b="1" smtClean="0">
                  <a:solidFill>
                    <a:srgbClr val="028B46"/>
                  </a:solidFill>
                  <a:latin typeface="微软雅黑" panose="020b0503020204020204" charset="-122"/>
                  <a:ea typeface="微软雅黑" panose="020b0503020204020204" charset="-122"/>
                </a:rPr>
                <a:t>个</a:t>
              </a:r>
              <a:endParaRPr lang="zh-CN" altLang="en-US" sz="2000" b="1" smtClean="0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6" name="文本框 25"/>
            <p:cNvSpPr txBox="1"/>
            <p:nvPr>
              <p:custDataLst>
                <p:tags r:id="rId7"/>
              </p:custDataLst>
            </p:nvPr>
          </p:nvSpPr>
          <p:spPr>
            <a:xfrm>
              <a:off x="14404" y="5832"/>
              <a:ext cx="1904" cy="8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latin typeface="微软雅黑" panose="020b0503020204020204" charset="-122"/>
                  <a:ea typeface="微软雅黑" panose="020b0503020204020204" charset="-122"/>
                </a:rPr>
                <a:t>连续投放</a:t>
              </a:r>
              <a:r>
                <a:rPr lang="zh-CN" altLang="en-US" sz="1400" smtClean="0">
                  <a:latin typeface="微软雅黑" panose="020b0503020204020204" charset="-122"/>
                  <a:ea typeface="微软雅黑" panose="020b0503020204020204" charset="-122"/>
                </a:rPr>
                <a:t>品牌</a:t>
              </a:r>
              <a:endParaRPr lang="en-US" altLang="zh-CN" sz="1400" smtClean="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/>
              <a:r>
                <a:rPr lang="en-US" altLang="zh-CN" sz="2000" b="1" smtClean="0">
                  <a:solidFill>
                    <a:schemeClr val="accent6"/>
                  </a:solidFill>
                  <a:latin typeface="微软雅黑" panose="020b0503020204020204" charset="-122"/>
                  <a:ea typeface="微软雅黑" panose="020b0503020204020204" charset="-122"/>
                </a:rPr>
                <a:t>121</a:t>
              </a:r>
              <a:r>
                <a:rPr lang="zh-CN" altLang="en-US" sz="2000" b="1" smtClean="0">
                  <a:solidFill>
                    <a:schemeClr val="accent6"/>
                  </a:solidFill>
                  <a:latin typeface="微软雅黑" panose="020b0503020204020204" charset="-122"/>
                  <a:ea typeface="微软雅黑" panose="020b0503020204020204" charset="-122"/>
                </a:rPr>
                <a:t>个</a:t>
              </a:r>
              <a:endParaRPr lang="zh-CN" altLang="en-US" sz="2000" b="1" smtClean="0">
                <a:solidFill>
                  <a:schemeClr val="accent6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" name="椭圆 5"/>
            <p:cNvSpPr/>
            <p:nvPr>
              <p:custDataLst>
                <p:tags r:id="rId8"/>
              </p:custDataLst>
            </p:nvPr>
          </p:nvSpPr>
          <p:spPr>
            <a:xfrm>
              <a:off x="14169" y="7087"/>
              <a:ext cx="2380" cy="2380"/>
            </a:xfrm>
            <a:prstGeom prst="ellipse">
              <a:avLst/>
            </a:prstGeom>
            <a:noFill/>
            <a:ln w="571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文本框 9"/>
            <p:cNvSpPr txBox="1"/>
            <p:nvPr>
              <p:custDataLst>
                <p:tags r:id="rId9"/>
              </p:custDataLst>
            </p:nvPr>
          </p:nvSpPr>
          <p:spPr>
            <a:xfrm>
              <a:off x="14546" y="7794"/>
              <a:ext cx="1676" cy="8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latin typeface="微软雅黑" panose="020b0503020204020204" charset="-122"/>
                  <a:ea typeface="微软雅黑" panose="020b0503020204020204" charset="-122"/>
                </a:rPr>
                <a:t>流失品牌</a:t>
              </a:r>
              <a:endParaRPr lang="en-US" altLang="zh-CN" sz="1400" smtClean="0"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/>
              <a:r>
                <a:rPr lang="en-US" altLang="zh-CN" sz="2000" b="1" smtClean="0">
                  <a:solidFill>
                    <a:srgbClr val="FFC000"/>
                  </a:solidFill>
                  <a:latin typeface="微软雅黑" panose="020b0503020204020204" charset="-122"/>
                  <a:ea typeface="微软雅黑" panose="020b0503020204020204" charset="-122"/>
                </a:rPr>
                <a:t>315</a:t>
              </a:r>
              <a:r>
                <a:rPr lang="zh-CN" altLang="en-US" sz="2000" b="1" smtClean="0">
                  <a:solidFill>
                    <a:srgbClr val="FFC000"/>
                  </a:solidFill>
                  <a:latin typeface="微软雅黑" panose="020b0503020204020204" charset="-122"/>
                  <a:ea typeface="微软雅黑" panose="020b0503020204020204" charset="-122"/>
                </a:rPr>
                <a:t>个</a:t>
              </a:r>
              <a:endParaRPr lang="zh-CN" altLang="en-US" sz="2000" b="1" smtClean="0">
                <a:solidFill>
                  <a:srgbClr val="FFC00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graphicFrame>
        <p:nvGraphicFramePr>
          <p:cNvPr id="11" name="图表 10"/>
          <p:cNvGraphicFramePr/>
          <p:nvPr>
            <p:custDataLst>
              <p:tags r:id="rId10"/>
            </p:custDataLst>
          </p:nvPr>
        </p:nvGraphicFramePr>
        <p:xfrm>
          <a:off x="2733675" y="894715"/>
          <a:ext cx="9109075" cy="2790190"/>
        </p:xfrm>
        <a:graphic>
          <a:graphicData uri="http://schemas.openxmlformats.org/drawingml/2006/chart">
            <c:chart xmlns:c="http://schemas.openxmlformats.org/drawingml/2006/chart" r:id="rId11"/>
          </a:graphicData>
        </a:graphic>
      </p:graphicFrame>
      <p:graphicFrame>
        <p:nvGraphicFramePr>
          <p:cNvPr id="12" name="图表 11"/>
          <p:cNvGraphicFramePr/>
          <p:nvPr>
            <p:custDataLst>
              <p:tags r:id="rId12"/>
            </p:custDataLst>
          </p:nvPr>
        </p:nvGraphicFramePr>
        <p:xfrm>
          <a:off x="2733675" y="3803015"/>
          <a:ext cx="9109075" cy="2629535"/>
        </p:xfrm>
        <a:graphic>
          <a:graphicData uri="http://schemas.openxmlformats.org/drawingml/2006/chart">
            <c:chart xmlns:c="http://schemas.openxmlformats.org/drawingml/2006/chart" r:id="rId13"/>
          </a:graphicData>
        </a:graphic>
      </p:graphicFrame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36</a:t>
            </a:fld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81305" y="180975"/>
            <a:ext cx="117754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湖南卫视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投放时长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TOP20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客户：</a:t>
            </a:r>
            <a:r>
              <a:rPr lang="zh-CN" altLang="en-US" sz="2400" b="1">
                <a:solidFill>
                  <a:srgbClr val="028B46"/>
                </a:solidFill>
                <a:latin typeface="微软雅黑" panose="020b0503020204020204" charset="-122"/>
                <a:ea typeface="微软雅黑" panose="020b0503020204020204" charset="-122"/>
              </a:rPr>
              <a:t>药品、饮料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行业品牌较多，占比达</a:t>
            </a: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</a:t>
            </a:r>
            <a:r>
              <a:rPr lang="zh-CN" altLang="en-US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</a:t>
            </a:r>
            <a:endParaRPr lang="zh-CN" altLang="en-US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667760" y="1209675"/>
          <a:ext cx="8388350" cy="513016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06095"/>
                <a:gridCol w="898525"/>
                <a:gridCol w="2484755"/>
                <a:gridCol w="763905"/>
                <a:gridCol w="1158875"/>
                <a:gridCol w="1186180"/>
                <a:gridCol w="728980"/>
                <a:gridCol w="661035"/>
              </a:tblGrid>
              <a:tr h="304800">
                <a:tc gridSpan="8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400">
                          <a:solidFill>
                            <a:srgbClr val="C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湖南卫视</a:t>
                      </a:r>
                      <a:r>
                        <a:rPr lang="en-US" altLang="zh-CN" sz="14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-</a:t>
                      </a:r>
                      <a:r>
                        <a:rPr lang="zh-CN" sz="14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2023年硬广品牌投放时长TOP</a:t>
                      </a:r>
                      <a:r>
                        <a:rPr lang="en-US" altLang="zh-CN" sz="14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2</a:t>
                      </a:r>
                      <a:r>
                        <a:rPr lang="zh-CN" sz="1400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0一览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  <a:sym typeface="+mn-ea"/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noFill/>
                  </a:tcPr>
                </a:tc>
              </a:tr>
              <a:tr h="31686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</a:rPr>
                        <a:t>序号</a:t>
                      </a:r>
                      <a:endParaRPr lang="zh-CN" altLang="en-US" sz="1200" b="1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</a:rPr>
                        <a:t>品牌</a:t>
                      </a:r>
                      <a:endParaRPr lang="zh-CN" altLang="en-US" sz="1200" b="1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</a:rPr>
                        <a:t>厂商</a:t>
                      </a:r>
                      <a:endParaRPr lang="zh-CN" altLang="en-US" sz="1200" b="1">
                        <a:solidFill>
                          <a:schemeClr val="bg1"/>
                        </a:solidFill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大行业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2022</a:t>
                      </a: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年时长</a:t>
                      </a:r>
                      <a:r>
                        <a:rPr lang="en-US" alt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(</a:t>
                      </a: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秒</a:t>
                      </a:r>
                      <a:r>
                        <a:rPr lang="en-US" alt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)</a:t>
                      </a:r>
                      <a:endParaRPr lang="en-US" altLang="zh-CN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2023</a:t>
                      </a: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年时长</a:t>
                      </a:r>
                      <a:r>
                        <a:rPr lang="en-US" alt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(</a:t>
                      </a: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秒</a:t>
                      </a:r>
                      <a:r>
                        <a:rPr lang="en-US" altLang="zh-CN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  <a:sym typeface="+mn-ea"/>
                        </a:rPr>
                        <a:t>)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时长差值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200" b="1">
                          <a:solidFill>
                            <a:schemeClr val="bg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时长同比</a:t>
                      </a:r>
                      <a:endParaRPr lang="zh-CN" altLang="en-US" sz="1200" b="1">
                        <a:solidFill>
                          <a:schemeClr val="bg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rgbClr val="028B46"/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同溢堂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同溢堂药业有限公司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  <a:cs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105,863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110,791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4,928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4.7%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香丹清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西安杨健药业有限公司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62,790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82,587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19,797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31.5%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特仑苏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内蒙古蒙牛乳业（集团）股份有限公司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47,677 </a:t>
                      </a:r>
                      <a:endParaRPr lang="en-US" altLang="zh-CN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57,676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9,999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21.0%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汤臣倍健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汤臣倍健股份有限公司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67,431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32,104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-35,328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-52.4%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健力多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汤臣倍健股份有限公司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食品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26,347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27,797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1,450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5.5%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康恩贝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康恩贝集团有限公司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22,212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22,212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万通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通化万通药业股份有限公司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7,309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20,302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12,993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177.8%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君乐宝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石家庄君乐宝乳业有限公司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15,969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15,969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可口可乐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可口可乐公司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13,766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14,928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1,161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8.4%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简醇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石家庄君乐宝乳业有限公司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8,883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14,802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5,920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66.6%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三九胃泰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华润三九医药股份有限公司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0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14,794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14,794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</a:t>
                      </a:r>
                      <a:endParaRPr lang="en-US" altLang="zh-CN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脉动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达能（中国）食品饮料有限公司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10,506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13,597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3,091 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29.4%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13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中国湖南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中国湖南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娱乐及休闲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12,705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12,673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ClrTx/>
                        <a:buSzTx/>
                        <a:buFontTx/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40403.8%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14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淘宝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阿里巴巴集团控股有限公司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互联网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45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12,078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12,034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26835.5%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15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雪碧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可口可乐公司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饮料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8,993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11,704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2,711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30.1%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16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两只老虎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河南羚锐制药股份有限公司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11,060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11,060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17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爱聊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深圳市爱聊科技有限公司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互联网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373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10,119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9,745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2610.5%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18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海飞丝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宝洁公司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化浴用品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10,756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9,147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-1,610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-15.0%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19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奥妙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联合利华有限公司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清洁用品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12,250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8,946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-3,304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-27.0%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40000"/>
                        <a:alpha val="30000"/>
                      </a:schemeClr>
                    </a:solidFill>
                  </a:tcPr>
                </a:tc>
              </a:tr>
              <a:tr h="2254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20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前列康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康恩贝集团有限公司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药品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8,610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latin typeface="微软雅黑" panose="020b0503020204020204" charset="-122"/>
                          <a:ea typeface="微软雅黑" panose="020b0503020204020204" charset="-122"/>
                        </a:rPr>
                        <a:t>8,610 </a:t>
                      </a:r>
                      <a:endParaRPr lang="zh-CN" altLang="en-US" sz="1100"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100">
                          <a:solidFill>
                            <a:schemeClr val="tx1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新增</a:t>
                      </a:r>
                      <a:endParaRPr lang="zh-CN" altLang="en-US" sz="1100">
                        <a:solidFill>
                          <a:schemeClr val="tx1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tint val="20000"/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图表 9" descr="7b0a202020202263686172745265734964223a20223230343735383431220a7d0a"/>
          <p:cNvGraphicFramePr/>
          <p:nvPr/>
        </p:nvGraphicFramePr>
        <p:xfrm>
          <a:off x="184785" y="1249045"/>
          <a:ext cx="3342005" cy="5090795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64515" y="6483350"/>
            <a:ext cx="5379720" cy="245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数据来源：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击壤科技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湖南卫视硬广监测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en-US" altLang="zh-CN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VS2023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年</a:t>
            </a:r>
            <a:r>
              <a:rPr lang="zh-CN" altLang="en-US" sz="1000" smtClean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endParaRPr lang="en-US" altLang="zh-CN" sz="1000" smtClean="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https://d.book118.com/986014135021010101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TABLE_ENDDRAG_ORIGIN_RECT" val="885*410"/>
  <p:tag name="TABLE_ENDDRAG_RECT" val="27*79*885*410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TABLE_ENDDRAG_ORIGIN_RECT" val="906*441"/>
  <p:tag name="TABLE_ENDDRAG_RECT" val="29*67*906*441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TABLE_ENDDRAG_ORIGIN_RECT" val="588*406"/>
  <p:tag name="TABLE_ENDDRAG_RECT" val="353*90*588*406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TABLE_ENDDRAG_ORIGIN_RECT" val="907*421"/>
  <p:tag name="TABLE_ENDDRAG_RECT" val="16*72*907*421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TABLE_ENDDRAG_ORIGIN_RECT" val="588*411"/>
  <p:tag name="TABLE_ENDDRAG_RECT" val="353*85*588*411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TABLE_ENDDRAG_ORIGIN_RECT" val="895*220"/>
  <p:tag name="TABLE_ENDDRAG_RECT" val="28*60*895*220"/>
</p:tagLst>
</file>

<file path=ppt/tags/tag110.xml><?xml version="1.0" encoding="utf-8"?>
<p:tagLst xmlns:p="http://schemas.openxmlformats.org/presentationml/2006/main">
  <p:tag name="TABLE_ENDDRAG_ORIGIN_RECT" val="895*212"/>
  <p:tag name="TABLE_ENDDRAG_RECT" val="28*292*895*212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TABLE_ENDDRAG_ORIGIN_RECT" val="917*421"/>
  <p:tag name="TABLE_ENDDRAG_RECT" val="16*72*917*421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TABLE_ENDDRAG_ORIGIN_RECT" val="788*431"/>
  <p:tag name="TABLE_ENDDRAG_RECT" val="92*64*788*431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TABLE_ENDDRAG_ORIGIN_RECT" val="651*438"/>
  <p:tag name="TABLE_ENDDRAG_RECT" val="290*60*651*438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TABLE_ENDDRAG_ORIGIN_RECT" val="660*400"/>
  <p:tag name="TABLE_ENDDRAG_RECT" val="288*98*660*400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自定义 52">
    <a:dk1>
      <a:srgbClr val="000000"/>
    </a:dk1>
    <a:lt1>
      <a:srgbClr val="FFFFFF"/>
    </a:lt1>
    <a:dk2>
      <a:srgbClr val="0C0E1F"/>
    </a:dk2>
    <a:lt2>
      <a:srgbClr val="FEFFFF"/>
    </a:lt2>
    <a:accent1>
      <a:srgbClr val="7262FD"/>
    </a:accent1>
    <a:accent2>
      <a:srgbClr val="FF5123"/>
    </a:accent2>
    <a:accent3>
      <a:srgbClr val="FF860F"/>
    </a:accent3>
    <a:accent4>
      <a:srgbClr val="FFB607"/>
    </a:accent4>
    <a:accent5>
      <a:srgbClr val="45CBF1"/>
    </a:accent5>
    <a:accent6>
      <a:srgbClr val="41DDAC"/>
    </a:accent6>
    <a:hlink>
      <a:srgbClr val="304FFE"/>
    </a:hlink>
    <a:folHlink>
      <a:srgbClr val="492067"/>
    </a:folHlink>
  </a:clrScheme>
  <a:fontScheme name="自定义 2">
    <a:majorFont>
      <a:latin typeface="微软雅黑" panose="020b0503020204020204" charset="-122"/>
      <a:ea typeface="微软雅黑" panose="020b0503020204020204" charset="-122"/>
      <a:cs typeface="Arial"/>
    </a:majorFont>
    <a:minorFont>
      <a:latin typeface="微软雅黑" panose="020b0503020204020204" charset="-122"/>
      <a:ea typeface="微软雅黑" panose="020b0503020204020204" charset="-122"/>
      <a:cs typeface="Arial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自定义 52">
    <a:dk1>
      <a:srgbClr val="000000"/>
    </a:dk1>
    <a:lt1>
      <a:srgbClr val="FFFFFF"/>
    </a:lt1>
    <a:dk2>
      <a:srgbClr val="0C0E1F"/>
    </a:dk2>
    <a:lt2>
      <a:srgbClr val="FEFFFF"/>
    </a:lt2>
    <a:accent1>
      <a:srgbClr val="7262FD"/>
    </a:accent1>
    <a:accent2>
      <a:srgbClr val="FF5123"/>
    </a:accent2>
    <a:accent3>
      <a:srgbClr val="FF860F"/>
    </a:accent3>
    <a:accent4>
      <a:srgbClr val="FFB607"/>
    </a:accent4>
    <a:accent5>
      <a:srgbClr val="45CBF1"/>
    </a:accent5>
    <a:accent6>
      <a:srgbClr val="41DDAC"/>
    </a:accent6>
    <a:hlink>
      <a:srgbClr val="304FFE"/>
    </a:hlink>
    <a:folHlink>
      <a:srgbClr val="492067"/>
    </a:folHlink>
  </a:clrScheme>
  <a:fontScheme name="自定义 2">
    <a:majorFont>
      <a:latin typeface="微软雅黑" panose="020b0503020204020204" charset="-122"/>
      <a:ea typeface="微软雅黑" panose="020b0503020204020204" charset="-122"/>
      <a:cs typeface="Arial"/>
    </a:majorFont>
    <a:minorFont>
      <a:latin typeface="微软雅黑" panose="020b0503020204020204" charset="-122"/>
      <a:ea typeface="微软雅黑" panose="020b0503020204020204" charset="-122"/>
      <a:cs typeface="Arial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187</Paragraphs>
  <Slides>37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baseType="lpstr" size="43">
      <vt:lpstr>Arial</vt:lpstr>
      <vt:lpstr>Calibri</vt:lpstr>
      <vt:lpstr>微软雅黑</vt:lpstr>
      <vt:lpstr>Wingdings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2024-09-25T12:35:09.272</cp:lastPrinted>
  <dcterms:created xsi:type="dcterms:W3CDTF">2024-09-25T04:35:09Z</dcterms:created>
  <dcterms:modified xsi:type="dcterms:W3CDTF">2024-09-25T04:35:14Z</dcterms:modified>
</cp:coreProperties>
</file>