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7AC241-A802-4C4D-85D9-3FCF0526D1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B8DE3D-C157-4AED-BB0A-F60EDC3EFD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3E26BF-30EC-406C-9DF5-E9358BF6BE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B7CA5F-2891-4D4C-8B6A-220FEDA580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C8DCECD-3AD5-44BA-ABAD-B82A65E170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1D699C2-1535-4F25-9C2E-A84B1B01BB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BFAC616-5D9A-4BA4-8FE9-5EAB4C514F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99F90C-DE6A-4E88-8AE4-2A1FB64FB0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C9692D-A215-4906-B498-9D2C7F6EC9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FC230E-CC9C-4083-9668-89D4908879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D6F562-F017-41BB-BDF1-D1551CCEF5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86020231121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学生宿舍楼综合布线设计方案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项目背景与需求分析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布线系统总体设计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各子系统详细设计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施工方案与进度计划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测试验收及后期维护管理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成本预算与效益分析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项目背景与需求分析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5328" b="15328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7929" b="17929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099048" y="1666037"/>
            <a:ext cx="5058949" cy="2163348"/>
          </a:xfrm>
          <a:prstGeom prst="rect">
            <a:avLst/>
          </a:prstGeom>
          <a:solidFill>
            <a:srgbClr val="828181">
              <a:alpha val="4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1040100" y="3829263"/>
            <a:ext cx="5058949" cy="2163348"/>
          </a:xfrm>
          <a:prstGeom prst="rect">
            <a:avLst/>
          </a:prstGeom>
          <a:solidFill>
            <a:srgbClr val="828181">
              <a:alpha val="4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AutoShape 6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宿舍楼布线现状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当前，学生宿舍楼的布线系统可能存在老旧、混乱、不满足现有需求等问题，亟待进行改造和升级。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信息化时代需求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随着信息化时代的快速发展，学生宿舍楼作为学生学习和生活的重要场所，对网络通信的需求日益增加。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项目背景介绍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住宿学生数量及网络需求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学生宿舍楼通常住有大量学生，每个学生都需要稳定的网络连接以满足学习、娱乐和生活需求。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现有网络设施及使用情况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需要对现有网络设施进行全面评估，了解其带宽、覆盖范围、使用状况等。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其他服务设施需求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除了基本的网络连接，学生还可能需要电话、电视、监控等多元化服务。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学生宿舍楼现状及需求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系统建设目标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构建高速、稳定、安全、易扩展的综合布线系统，满足学生宿舍楼内各项服务的通信需求。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设计原则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遵循先进性、实用性、可靠性、经济性等原则，确保布线系统的长期稳定运行和易于维护管理。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标准化与兼容性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采用国际通用的标准和规范，确保布线系统的兼容性和互通性，方便未来升级和扩展。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综合布线系统目标与原则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布线系统总体设计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36424" y="1665910"/>
            <a:ext cx="5058967" cy="4264973"/>
          </a:xfrm>
          <a:prstGeom prst="rect">
            <a:avLst/>
          </a:prstGeom>
          <a:solidFill>
            <a:schemeClr val="accent1">
              <a:alpha val="26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7995" r="7995"/>
          <a:stretch>
            <a:fillRect/>
          </a:stretch>
        </p:blipFill>
        <p:spPr>
          <a:xfrm>
            <a:off x="6099052" y="1665911"/>
            <a:ext cx="5058969" cy="4260571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1352702" y="5392034"/>
            <a:ext cx="382463" cy="382463"/>
          </a:xfrm>
          <a:prstGeom prst="ellipse">
            <a:avLst/>
          </a:prstGeom>
          <a:noFill/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2204679" y="5392034"/>
            <a:ext cx="382463" cy="382463"/>
          </a:xfrm>
          <a:prstGeom prst="ellipse">
            <a:avLst/>
          </a:prstGeom>
          <a:noFill/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AutoShape 6"/>
          <p:cNvSpPr/>
          <p:nvPr/>
        </p:nvSpPr>
        <p:spPr>
          <a:xfrm>
            <a:off x="3056534" y="5392034"/>
            <a:ext cx="382463" cy="382463"/>
          </a:xfrm>
          <a:prstGeom prst="ellipse">
            <a:avLst/>
          </a:prstGeom>
          <a:noFill/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3908511" y="5392034"/>
            <a:ext cx="382463" cy="382463"/>
          </a:xfrm>
          <a:prstGeom prst="ellipse">
            <a:avLst/>
          </a:prstGeom>
          <a:noFill/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1352702" y="2211388"/>
            <a:ext cx="4276714" cy="119686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采用星型拓扑结构，每个宿舍房间作为一个独立的信息点，通过水平布线连接到楼层配线间的主交换机上。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352702" y="3980984"/>
            <a:ext cx="4276714" cy="122060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按照核心层、汇聚层和接入层三个层次进行设计，核心层位于宿舍楼中心机房，汇聚层位于各楼层配线间，接入层位于各个宿舍房间。</a:t>
            </a:r>
            <a:endParaRPr lang="en-US" sz="1100"/>
          </a:p>
        </p:txBody>
      </p:sp>
      <p:sp>
        <p:nvSpPr>
          <p:cNvPr id="10" name="Freeform 10"/>
          <p:cNvSpPr/>
          <p:nvPr/>
        </p:nvSpPr>
        <p:spPr>
          <a:xfrm>
            <a:off x="1422013" y="5461304"/>
            <a:ext cx="243840" cy="243840"/>
          </a:xfrm>
          <a:custGeom>
            <a:rect l="l" t="t" r="r" b="b"/>
            <a:pathLst>
              <a:path w="304800" h="304800">
                <a:moveTo>
                  <a:pt x="242888" y="85725"/>
                </a:moveTo>
                <a:cubicBezTo>
                  <a:pt x="240078" y="85725"/>
                  <a:pt x="237363" y="86077"/>
                  <a:pt x="234725" y="86649"/>
                </a:cubicBezTo>
                <a:cubicBezTo>
                  <a:pt x="233553" y="69304"/>
                  <a:pt x="219256" y="55559"/>
                  <a:pt x="201616" y="55559"/>
                </a:cubicBezTo>
                <a:cubicBezTo>
                  <a:pt x="197663" y="55559"/>
                  <a:pt x="193919" y="56369"/>
                  <a:pt x="190405" y="57636"/>
                </a:cubicBezTo>
                <a:cubicBezTo>
                  <a:pt x="179451" y="40224"/>
                  <a:pt x="160191" y="28575"/>
                  <a:pt x="138113" y="28575"/>
                </a:cubicBezTo>
                <a:cubicBezTo>
                  <a:pt x="104565" y="28575"/>
                  <a:pt x="77410" y="55312"/>
                  <a:pt x="76391" y="88611"/>
                </a:cubicBezTo>
                <a:cubicBezTo>
                  <a:pt x="71923" y="86773"/>
                  <a:pt x="67046" y="85725"/>
                  <a:pt x="61913" y="85725"/>
                </a:cubicBezTo>
                <a:cubicBezTo>
                  <a:pt x="40872" y="85725"/>
                  <a:pt x="23813" y="102784"/>
                  <a:pt x="23813" y="123825"/>
                </a:cubicBezTo>
                <a:cubicBezTo>
                  <a:pt x="23813" y="144323"/>
                  <a:pt x="40034" y="160915"/>
                  <a:pt x="60322" y="161754"/>
                </a:cubicBezTo>
                <a:lnTo>
                  <a:pt x="75600" y="146475"/>
                </a:lnTo>
                <a:lnTo>
                  <a:pt x="91049" y="161925"/>
                </a:lnTo>
                <a:lnTo>
                  <a:pt x="98269" y="161925"/>
                </a:lnTo>
                <a:lnTo>
                  <a:pt x="113709" y="146475"/>
                </a:lnTo>
                <a:lnTo>
                  <a:pt x="129149" y="161925"/>
                </a:lnTo>
                <a:lnTo>
                  <a:pt x="136369" y="161925"/>
                </a:lnTo>
                <a:lnTo>
                  <a:pt x="151809" y="146475"/>
                </a:lnTo>
                <a:lnTo>
                  <a:pt x="167249" y="161925"/>
                </a:lnTo>
                <a:lnTo>
                  <a:pt x="174469" y="161925"/>
                </a:lnTo>
                <a:lnTo>
                  <a:pt x="189909" y="146475"/>
                </a:lnTo>
                <a:lnTo>
                  <a:pt x="205349" y="161925"/>
                </a:lnTo>
                <a:lnTo>
                  <a:pt x="212569" y="161925"/>
                </a:lnTo>
                <a:lnTo>
                  <a:pt x="228009" y="146475"/>
                </a:lnTo>
                <a:lnTo>
                  <a:pt x="243402" y="161868"/>
                </a:lnTo>
                <a:cubicBezTo>
                  <a:pt x="264195" y="161592"/>
                  <a:pt x="280988" y="144694"/>
                  <a:pt x="280988" y="123825"/>
                </a:cubicBezTo>
                <a:cubicBezTo>
                  <a:pt x="280988" y="102784"/>
                  <a:pt x="263928" y="85725"/>
                  <a:pt x="242888" y="85725"/>
                </a:cubicBezTo>
                <a:close/>
                <a:moveTo>
                  <a:pt x="228600" y="157791"/>
                </a:moveTo>
                <a:lnTo>
                  <a:pt x="214941" y="171450"/>
                </a:lnTo>
                <a:lnTo>
                  <a:pt x="202959" y="171450"/>
                </a:lnTo>
                <a:lnTo>
                  <a:pt x="189900" y="158391"/>
                </a:lnTo>
                <a:lnTo>
                  <a:pt x="176841" y="171450"/>
                </a:lnTo>
                <a:lnTo>
                  <a:pt x="164859" y="171450"/>
                </a:lnTo>
                <a:lnTo>
                  <a:pt x="151800" y="158391"/>
                </a:lnTo>
                <a:lnTo>
                  <a:pt x="138741" y="171450"/>
                </a:lnTo>
                <a:lnTo>
                  <a:pt x="126759" y="171450"/>
                </a:lnTo>
                <a:lnTo>
                  <a:pt x="113700" y="158391"/>
                </a:lnTo>
                <a:lnTo>
                  <a:pt x="100641" y="171450"/>
                </a:lnTo>
                <a:lnTo>
                  <a:pt x="88668" y="171450"/>
                </a:lnTo>
                <a:lnTo>
                  <a:pt x="75609" y="158391"/>
                </a:lnTo>
                <a:lnTo>
                  <a:pt x="62541" y="171450"/>
                </a:lnTo>
                <a:lnTo>
                  <a:pt x="61913" y="171450"/>
                </a:lnTo>
                <a:lnTo>
                  <a:pt x="87154" y="276225"/>
                </a:lnTo>
                <a:lnTo>
                  <a:pt x="216932" y="276225"/>
                </a:lnTo>
                <a:lnTo>
                  <a:pt x="242888" y="171450"/>
                </a:lnTo>
                <a:lnTo>
                  <a:pt x="242259" y="171450"/>
                </a:lnTo>
                <a:lnTo>
                  <a:pt x="228600" y="157791"/>
                </a:lnTo>
                <a:close/>
                <a:moveTo>
                  <a:pt x="109538" y="266700"/>
                </a:moveTo>
                <a:lnTo>
                  <a:pt x="89697" y="180975"/>
                </a:lnTo>
                <a:lnTo>
                  <a:pt x="99222" y="180975"/>
                </a:lnTo>
                <a:lnTo>
                  <a:pt x="119063" y="266700"/>
                </a:lnTo>
                <a:lnTo>
                  <a:pt x="109538" y="266700"/>
                </a:lnTo>
                <a:close/>
                <a:moveTo>
                  <a:pt x="128588" y="266700"/>
                </a:moveTo>
                <a:lnTo>
                  <a:pt x="118472" y="180975"/>
                </a:lnTo>
                <a:lnTo>
                  <a:pt x="127997" y="180975"/>
                </a:lnTo>
                <a:lnTo>
                  <a:pt x="138113" y="266700"/>
                </a:lnTo>
                <a:lnTo>
                  <a:pt x="128588" y="266700"/>
                </a:lnTo>
                <a:close/>
                <a:moveTo>
                  <a:pt x="157163" y="266700"/>
                </a:moveTo>
                <a:lnTo>
                  <a:pt x="147638" y="266700"/>
                </a:lnTo>
                <a:lnTo>
                  <a:pt x="147638" y="180975"/>
                </a:lnTo>
                <a:lnTo>
                  <a:pt x="157163" y="180975"/>
                </a:lnTo>
                <a:lnTo>
                  <a:pt x="157163" y="266700"/>
                </a:lnTo>
                <a:close/>
                <a:moveTo>
                  <a:pt x="166688" y="266700"/>
                </a:moveTo>
                <a:lnTo>
                  <a:pt x="176803" y="180975"/>
                </a:lnTo>
                <a:lnTo>
                  <a:pt x="186328" y="180975"/>
                </a:lnTo>
                <a:lnTo>
                  <a:pt x="176213" y="266700"/>
                </a:lnTo>
                <a:lnTo>
                  <a:pt x="166688" y="266700"/>
                </a:lnTo>
                <a:close/>
                <a:moveTo>
                  <a:pt x="195263" y="266700"/>
                </a:moveTo>
                <a:lnTo>
                  <a:pt x="185738" y="266700"/>
                </a:lnTo>
                <a:lnTo>
                  <a:pt x="205378" y="180975"/>
                </a:lnTo>
                <a:lnTo>
                  <a:pt x="214903" y="180975"/>
                </a:lnTo>
                <a:lnTo>
                  <a:pt x="195263" y="2667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Freeform 11"/>
          <p:cNvSpPr/>
          <p:nvPr/>
        </p:nvSpPr>
        <p:spPr>
          <a:xfrm>
            <a:off x="2273990" y="5461304"/>
            <a:ext cx="243840" cy="243840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Freeform 12"/>
          <p:cNvSpPr/>
          <p:nvPr/>
        </p:nvSpPr>
        <p:spPr>
          <a:xfrm>
            <a:off x="3089453" y="5461304"/>
            <a:ext cx="243840" cy="243840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Freeform 13"/>
          <p:cNvSpPr/>
          <p:nvPr/>
        </p:nvSpPr>
        <p:spPr>
          <a:xfrm>
            <a:off x="3977823" y="5461304"/>
            <a:ext cx="243840" cy="243840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>
            <a:off x="1352702" y="1804117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星型拓扑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52702" y="359476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层次化设计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拓扑结构设计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96051" y="2418153"/>
            <a:ext cx="4102999" cy="2920344"/>
          </a:xfrm>
          <a:prstGeom prst="frame">
            <a:avLst>
              <a:gd name="adj1" fmla="val 1535"/>
            </a:avLst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t="3917" b="3917"/>
          <a:stretch>
            <a:fillRect/>
          </a:stretch>
        </p:blipFill>
        <p:spPr>
          <a:xfrm>
            <a:off x="1204668" y="1898647"/>
            <a:ext cx="4472212" cy="2920343"/>
          </a:xfrm>
          <a:prstGeom prst="rect">
            <a:avLst/>
          </a:prstGeom>
          <a:effectLst>
            <a:outerShdw blurRad="63500">
              <a:srgbClr val="000000">
                <a:alpha val="40000"/>
              </a:srgbClr>
            </a:outerShdw>
          </a:effectLst>
        </p:spPr>
      </p:pic>
      <p:sp>
        <p:nvSpPr>
          <p:cNvPr id="4" name="AutoShape 4"/>
          <p:cNvSpPr/>
          <p:nvPr/>
        </p:nvSpPr>
        <p:spPr>
          <a:xfrm>
            <a:off x="8529912" y="2090440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8555446" y="2167006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8529912" y="404833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TextBox 7"/>
          <p:cNvSpPr txBox="1"/>
          <p:nvPr/>
        </p:nvSpPr>
        <p:spPr>
          <a:xfrm>
            <a:off x="8531634" y="4134414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AutoShape 8"/>
          <p:cNvSpPr/>
          <p:nvPr/>
        </p:nvSpPr>
        <p:spPr>
          <a:xfrm>
            <a:off x="6612352" y="253199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光纤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612352" y="2883800"/>
            <a:ext cx="4276714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主干线路采用多模光纤，具有高带宽、低损耗、抗干扰能力强等优点，满足大量数据传输的需求。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612352" y="4489877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双绞线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612352" y="4841681"/>
            <a:ext cx="4276714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水平布线采用六类非屏蔽双绞线，支持高速数据传输，满足宿舍内各种智能设备的连接需求。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传输介质选择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5781" b="35781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1524" b="21524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交换机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选用高性能、可网管的三层交换机作为核心交换机和汇聚交换机，提供高速、稳定的数据交换能力。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配线架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采用模块化配线架，方便管理和维护，提高布线的灵活性和可扩展性。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信息插座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每个宿舍房间设置一个信息插座，采用标准的86型面板，方便学生连接电脑、手机等设备。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设备配置方案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各子系统详细设计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600641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2127391" y="2241399"/>
            <a:ext cx="8135183" cy="1244966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在每个宿舍的桌面或墙壁上设置信息插座，提供网络接口。</a:t>
            </a:r>
            <a:endParaRPr lang="en-US" sz="1100"/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552790" y="1859908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2127391" y="4182260"/>
            <a:ext cx="8135183" cy="113329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450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信息插座通过跳线与计算机、打印机等终端设备连接，实现数据通信。</a:t>
            </a:r>
            <a:endParaRPr lang="en-US" sz="1100"/>
          </a:p>
          <a:p>
            <a:endParaRPr lang="en-US" sz="1100"/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127391" y="1747914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信息插座设计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2127391" y="3718013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终端设备连接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552790" y="3813832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9" name="Group 9"/>
          <p:cNvGrpSpPr/>
          <p:nvPr/>
        </p:nvGrpSpPr>
        <p:grpSpPr>
          <a:xfrm>
            <a:off x="8927447" y="1235878"/>
            <a:ext cx="5386942" cy="5386942"/>
            <a:chOff x="8927447" y="1235878"/>
            <a:chExt cx="5386942" cy="5386942"/>
          </a:xfrm>
        </p:grpSpPr>
        <p:sp>
          <p:nvSpPr>
            <p:cNvPr id="10" name="AutoShape 10"/>
            <p:cNvSpPr/>
            <p:nvPr/>
          </p:nvSpPr>
          <p:spPr>
            <a:xfrm>
              <a:off x="11148379" y="3456810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10926285" y="323471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10704193" y="3012624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10482100" y="279053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10260006" y="2568437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10037913" y="2346344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815819" y="2124251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9593727" y="190215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9371633" y="1680064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9149540" y="1457971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8927447" y="123587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工作区子系统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160" b="116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采用非屏蔽双绞线（UTP）作为水平子系统的主要传输介质，具有良好的传输性能和成本效益。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水平子系统采用星型拓扑结构，每个信息插座通过独立的缆线与楼层配线架连接。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水平子系统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拓扑结构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缆线类型选择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缆线类型选择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采用光纤作为垂直子系统的主要传输介质，具有高带宽、低损耗、抗干扰等优点。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连接方式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在每个楼层设置光纤配线架，通过光纤跳线与主干光缆连接，实现楼层之间的数据通信。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896" r="2489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垂直子系统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https://d.book118.com/986020231121010050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2024-09-15T18:16:05.727</cp:lastPrinted>
  <dcterms:created xsi:type="dcterms:W3CDTF">2024-09-15T10:16:05Z</dcterms:created>
  <dcterms:modified xsi:type="dcterms:W3CDTF">2024-09-15T10:16:07Z</dcterms:modified>
</cp:coreProperties>
</file>