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8FFA0B3-B506-4138-A7EF-7E62EB4D7AE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9F6A188-E442-4B68-AFE3-8E5C1B2D49F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D90A8A1-35A8-4264-B5B4-F57A46A5943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52DBEE9-7F95-4C45-9AC8-031AD7046B7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C9044C3-A09C-40EE-938B-8D3278494C3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CB8811C-87BF-401C-B069-3CD73FBAC2F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4E9CE8A-3F94-438D-8EAE-7F0877F8C4B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7BE4E21-33CB-4D76-8BB5-28C3F1ACB3E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60CD02E-ECB0-4126-8A41-88895805493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B65F7D7-8A5E-4C88-898F-5DBB2569FF9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D03FAF1-E6D9-4681-A1F0-BB9E53D7965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15.jpeg" /><Relationship Id="rId6"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86021113151010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cxnSp>
        <p:nvCxnSpPr>
          <p:cNvPr id="2" name="Connector 2"/>
          <p:cNvCxnSpPr/>
          <p:nvPr/>
        </p:nvCxnSpPr>
        <p:spPr>
          <a:xfrm>
            <a:off x="2182462" y="3823480"/>
            <a:ext cx="7827077" cy="0"/>
          </a:xfrm>
          <a:prstGeom prst="line">
            <a:avLst/>
          </a:prstGeom>
          <a:ln w="9525">
            <a:solidFill>
              <a:srgbClr val="FFFFFF">
                <a:alpha val="100000"/>
              </a:srgbClr>
            </a:solidFill>
            <a:prstDash val="solid"/>
          </a:ln>
        </p:spPr>
      </p:cxnSp>
      <p:pic>
        <p:nvPicPr>
          <p:cNvPr id="3" name="Picture 3"/>
          <p:cNvPicPr>
            <a:picLocks noChangeAspect="1"/>
          </p:cNvPicPr>
          <p:nvPr/>
        </p:nvPicPr>
        <p:blipFill>
          <a:blip r:embed="rId2"/>
          <a:stretch>
            <a:fillRect/>
          </a:stretch>
        </p:blipFill>
        <p:spPr>
          <a:xfrm>
            <a:off x="5" y="2"/>
            <a:ext cx="12191993" cy="1584959"/>
          </a:xfrm>
          <a:prstGeom prst="rect">
            <a:avLst/>
          </a:prstGeom>
        </p:spPr>
      </p:pic>
      <p:pic>
        <p:nvPicPr>
          <p:cNvPr id="4" name="Picture 4"/>
          <p:cNvPicPr>
            <a:picLocks noChangeAspect="1"/>
          </p:cNvPicPr>
          <p:nvPr/>
        </p:nvPicPr>
        <p:blipFill>
          <a:blip r:embed="rId3"/>
          <a:stretch>
            <a:fillRect/>
          </a:stretch>
        </p:blipFill>
        <p:spPr>
          <a:xfrm>
            <a:off x="0" y="5833872"/>
            <a:ext cx="12192000" cy="1024128"/>
          </a:xfrm>
          <a:prstGeom prst="rect">
            <a:avLst/>
          </a:prstGeom>
        </p:spPr>
      </p:pic>
      <p:sp>
        <p:nvSpPr>
          <p:cNvPr id="5" name="TextBox 5"/>
          <p:cNvSpPr txBox="1"/>
          <p:nvPr/>
        </p:nvSpPr>
        <p:spPr>
          <a:xfrm>
            <a:off x="1975806" y="2788085"/>
            <a:ext cx="8240388" cy="862965"/>
          </a:xfrm>
          <a:prstGeom prst="rect">
            <a:avLst/>
          </a:prstGeom>
        </p:spPr>
        <p:txBody>
          <a:bodyPr vert="horz" wrap="square" lIns="91440" tIns="45720" rIns="91440" bIns="45720" rtlCol="0" anchor="b"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FFFFFF">
                    <a:alpha val="100000"/>
                  </a:srgbClr>
                </a:solidFill>
                <a:latin typeface="Microsoft Yahei"/>
                <a:ea typeface="Microsoft Yahei"/>
                <a:cs typeface="Microsoft Yahei"/>
              </a:rPr>
              <a:t>心理危机评估与危机干预师的合作</a:t>
            </a:r>
          </a:p>
        </p:txBody>
      </p:sp>
      <p:sp>
        <p:nvSpPr>
          <p:cNvPr id="6" name="TextBox 6"/>
          <p:cNvSpPr txBox="1"/>
          <p:nvPr/>
        </p:nvSpPr>
        <p:spPr>
          <a:xfrm>
            <a:off x="4937259" y="4058769"/>
            <a:ext cx="2317493" cy="4819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a:solidFill>
                  <a:srgbClr val="FFFFFF">
                    <a:alpha val="100000"/>
                  </a:srgbClr>
                </a:solidFill>
                <a:latin typeface="Microsoft Yahei"/>
                <a:ea typeface="Microsoft Yahei"/>
                <a:cs typeface="Microsoft Yahei"/>
              </a:rPr>
              <a:t>汇报人：XX</a:t>
            </a:r>
          </a:p>
        </p:txBody>
      </p:sp>
      <p:sp>
        <p:nvSpPr>
          <p:cNvPr id="7" name="TextBox 7"/>
          <p:cNvSpPr txBox="1"/>
          <p:nvPr/>
        </p:nvSpPr>
        <p:spPr>
          <a:xfrm>
            <a:off x="4595215" y="4540734"/>
            <a:ext cx="3001580" cy="4819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a:solidFill>
                  <a:srgbClr val="FFFFFF">
                    <a:alpha val="100000"/>
                  </a:srgbClr>
                </a:solidFill>
                <a:latin typeface="Microsoft Yahei"/>
                <a:ea typeface="Microsoft Yahei"/>
                <a:cs typeface="Microsoft Yahei"/>
              </a:rPr>
              <a:t>2024-01-06</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rot="1800000">
            <a:off x="-2466408" y="749879"/>
            <a:ext cx="5828632" cy="5828632"/>
          </a:xfrm>
          <a:prstGeom prst="roundRect">
            <a:avLst>
              <a:gd name="adj" fmla="val 8367"/>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2700000">
            <a:off x="-2472177" y="514684"/>
            <a:ext cx="5828632" cy="5828632"/>
          </a:xfrm>
          <a:prstGeom prst="roundRect">
            <a:avLst>
              <a:gd name="adj" fmla="val 83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044057" y="932800"/>
            <a:ext cx="6350425" cy="4992399"/>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引言</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心理危机评估概述</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危机干预师的角色与职责</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心理危机评估与危机干预师的合作模式</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合作中面临的挑战与解决方案</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未来发展趋势与展望</a:t>
            </a:r>
          </a:p>
        </p:txBody>
      </p:sp>
      <p:sp>
        <p:nvSpPr>
          <p:cNvPr id="5" name="TextBox 5"/>
          <p:cNvSpPr txBox="1"/>
          <p:nvPr/>
        </p:nvSpPr>
        <p:spPr>
          <a:xfrm>
            <a:off x="1024327" y="2845118"/>
            <a:ext cx="2621378" cy="11677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6600" b="1">
                <a:solidFill>
                  <a:srgbClr val="FFFFFF">
                    <a:alpha val="100000"/>
                  </a:srgb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01</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0767" b="20767"/>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5319" b="5319"/>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7901" b="7901"/>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应对心理危机</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随着社会压力的增加，心理危机事件频发，需要专业的危机评估与危机干预师进行合作，提供及时有效的心理支持。</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促进心理健康</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通过危机评估和干预，帮助个体恢复心理平衡，减轻心理痛苦，提高心理健康水平。</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推动专业发展</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心理危机评估与危机干预师的合作有助于推动心理健康领域的专业发展，提高从业人员的专业素养和技能水平。</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4449" r="24449"/>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详细介绍心理危机评估师与危机干预师的合作方式和具体流程，包括接案、评估、制定干预计划、实施干预和结案等环节。</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合作方式和流程</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汇报合作的效果和成果，包括危机事件的解决情况、个体心理状况的改善、相关人员的满意度等。</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合作效果和成果</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分享合作过程中的经验和教训，包括团队协作、沟通技巧、应对挑战等方面的体会和建议。</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经验和教训</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展望未来的合作前景，提出改进和完善的建议，如加强培训、优化流程、拓展服务领域等。</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未来展望和建议</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02</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心理危机评估概述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心理危机评估是一种系统性的、理论驱动的过程，用于确定个体在面临心理危机时的风险和保护因素，以及制定适当的干预计划。</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心理危机评估具有针对性、时效性、动态性和综合性，旨在及时识别和处理个体的心理危机，防止危机进一步升级或恶化。</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特点</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t="116" b="116"/>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267" r="1267"/>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与个体建立信任关系，了解其基本情况、问题和需求。</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初步接触与建立关系</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通过访谈、观察、心理测验等方式收集个体的相关信息，包括症状、病史、家庭背景等。</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收集信息</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对个体的心理危机进行风险评估，确定其风险等级和需要关注的重点。</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风险评估</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根据评估结果，制定个性化的干预计划，包括短期和长期的干预目标、方法和资源。</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制定干预计划</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评估流程</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心理测验</a:t>
            </a:r>
            <a:endParaRPr lang="en-US" sz="1100"/>
          </a:p>
        </p:txBody>
      </p:sp>
      <p:sp>
        <p:nvSpPr>
          <p:cNvPr id="3" name="AutoShape 3"/>
          <p:cNvSpPr/>
          <p:nvPr/>
        </p:nvSpPr>
        <p:spPr>
          <a:xfrm>
            <a:off x="3575643"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访谈提纲</a:t>
            </a:r>
            <a:endParaRPr lang="en-US" sz="1100"/>
          </a:p>
        </p:txBody>
      </p:sp>
      <p:sp>
        <p:nvSpPr>
          <p:cNvPr id="4" name="AutoShape 4"/>
          <p:cNvSpPr/>
          <p:nvPr/>
        </p:nvSpPr>
        <p:spPr>
          <a:xfrm>
            <a:off x="6220535"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观察记录表</a:t>
            </a:r>
            <a:endParaRPr lang="en-US" sz="1100"/>
          </a:p>
        </p:txBody>
      </p:sp>
      <p:sp>
        <p:nvSpPr>
          <p:cNvPr id="5" name="AutoShape 5"/>
          <p:cNvSpPr/>
          <p:nvPr/>
        </p:nvSpPr>
        <p:spPr>
          <a:xfrm>
            <a:off x="8927174"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其他辅助工具</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常用评估工具</a:t>
              </a:r>
            </a:p>
          </p:txBody>
        </p:sp>
      </p:grpSp>
      <p:pic>
        <p:nvPicPr>
          <p:cNvPr id="28" name="Picture 28"/>
          <p:cNvPicPr>
            <a:picLocks noChangeAspect="1"/>
          </p:cNvPicPr>
          <p:nvPr/>
        </p:nvPicPr>
        <p:blipFill>
          <a:blip r:embed="rId2"/>
          <a:srcRect l="12413" r="12413"/>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l="21810" r="21810"/>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t="116" b="116"/>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t="116" b="116"/>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如症状自评量表、抑郁自评量表等，用于评估个体的心理健康状况和症状严重程度。</a:t>
            </a:r>
            <a:endParaRPr lang="en-US" sz="1100"/>
          </a:p>
        </p:txBody>
      </p:sp>
      <p:sp>
        <p:nvSpPr>
          <p:cNvPr id="41" name="AutoShape 41"/>
          <p:cNvSpPr/>
          <p:nvPr/>
        </p:nvSpPr>
        <p:spPr>
          <a:xfrm>
            <a:off x="3595904"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如危机访谈提纲、自杀风险评估提纲等，用于指导访谈过程和信息收集。</a:t>
            </a:r>
            <a:endParaRPr lang="en-US" sz="1100"/>
          </a:p>
        </p:txBody>
      </p:sp>
      <p:sp>
        <p:nvSpPr>
          <p:cNvPr id="42" name="AutoShape 42"/>
          <p:cNvSpPr/>
          <p:nvPr/>
        </p:nvSpPr>
        <p:spPr>
          <a:xfrm>
            <a:off x="6274100"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用于记录个体的行为表现、情绪状态等，以便更全面地了解其情况。</a:t>
            </a:r>
            <a:endParaRPr lang="en-US" sz="1100"/>
          </a:p>
        </p:txBody>
      </p:sp>
      <p:sp>
        <p:nvSpPr>
          <p:cNvPr id="43" name="AutoShape 43"/>
          <p:cNvSpPr/>
          <p:nvPr/>
        </p:nvSpPr>
        <p:spPr>
          <a:xfrm>
            <a:off x="895229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如风险评估量表、危机干预计划表等，用于辅助评估过程和干预计划的制定。</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03</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危机干预师的角色与职责</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危机干预师在心理危机事件发生时，作为第一响应者，迅速介入并提供必要的心理支持和援助。</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紧急响应者</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他们具备专业的心理评估技能，能够对个体的心理状态、危机程度及风险进行全面而准确的评估。</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评估者</a:t>
            </a:r>
          </a:p>
        </p:txBody>
      </p:sp>
      <p:pic>
        <p:nvPicPr>
          <p:cNvPr id="10" name="Picture 10"/>
          <p:cNvPicPr>
            <a:picLocks noChangeAspect="1"/>
          </p:cNvPicPr>
          <p:nvPr/>
        </p:nvPicPr>
        <p:blipFill>
          <a:blip r:embed="rId3"/>
          <a:srcRect l="12500" r="12500"/>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3125" r="13125"/>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基于评估结果，危机干预师会制定相应的干预计划，通过心理咨询、心理疏导等手段，协助个体度过危机。</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干预者</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角色定位</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026880" y="4327928"/>
            <a:ext cx="816835" cy="816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15503" y="3252517"/>
            <a:ext cx="669734" cy="66973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418023" y="2978511"/>
            <a:ext cx="741863" cy="74186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25419" y="2137218"/>
            <a:ext cx="951888" cy="951888"/>
          </a:xfrm>
          <a:prstGeom prst="ellipse">
            <a:avLst/>
          </a:prstGeom>
          <a:solidFill>
            <a:schemeClr val="accent3">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663043" y="2098623"/>
            <a:ext cx="684020" cy="684020"/>
          </a:xfrm>
          <a:prstGeom prst="ellipse">
            <a:avLst/>
          </a:prstGeom>
          <a:solidFill>
            <a:schemeClr val="accent5">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093287" y="4394336"/>
            <a:ext cx="684020" cy="68402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485811" y="3035533"/>
            <a:ext cx="617053" cy="617053"/>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615209" y="4346502"/>
            <a:ext cx="923188" cy="923188"/>
          </a:xfrm>
          <a:prstGeom prst="ellipse">
            <a:avLst/>
          </a:prstGeom>
          <a:solidFill>
            <a:schemeClr val="accent3">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327263" y="3523107"/>
            <a:ext cx="536304" cy="536304"/>
          </a:xfrm>
          <a:prstGeom prst="ellipse">
            <a:avLst/>
          </a:prstGeom>
          <a:solidFill>
            <a:schemeClr val="accent5">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782217" y="3324986"/>
            <a:ext cx="536304" cy="53630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92083" y="2027663"/>
            <a:ext cx="825939" cy="82593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34516" y="4265809"/>
            <a:ext cx="1084575" cy="108457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260548" y="3456392"/>
            <a:ext cx="669734" cy="66973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723341" y="2059085"/>
            <a:ext cx="1139031" cy="113903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5413642" y="2493745"/>
            <a:ext cx="1309700" cy="134855"/>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17" name="Connector 17"/>
          <p:cNvCxnSpPr/>
          <p:nvPr/>
        </p:nvCxnSpPr>
        <p:spPr>
          <a:xfrm flipV="1">
            <a:off x="6102864" y="2883378"/>
            <a:ext cx="679174" cy="152155"/>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flipV="1">
            <a:off x="6825419" y="3126459"/>
            <a:ext cx="191610" cy="44232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19" name="Connector 19"/>
          <p:cNvCxnSpPr/>
          <p:nvPr/>
        </p:nvCxnSpPr>
        <p:spPr>
          <a:xfrm flipH="1" flipV="1">
            <a:off x="7301364" y="3163040"/>
            <a:ext cx="133934" cy="116488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20" name="Connector 20"/>
          <p:cNvCxnSpPr/>
          <p:nvPr/>
        </p:nvCxnSpPr>
        <p:spPr>
          <a:xfrm flipH="1">
            <a:off x="5567348" y="4736345"/>
            <a:ext cx="1459532" cy="91727"/>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21" name="Connector 21"/>
          <p:cNvCxnSpPr/>
          <p:nvPr/>
        </p:nvCxnSpPr>
        <p:spPr>
          <a:xfrm flipV="1">
            <a:off x="5576003" y="4059411"/>
            <a:ext cx="751260" cy="50081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22" name="Connector 22"/>
          <p:cNvCxnSpPr/>
          <p:nvPr/>
        </p:nvCxnSpPr>
        <p:spPr>
          <a:xfrm>
            <a:off x="4269332" y="3861290"/>
            <a:ext cx="443212" cy="585855"/>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23" name="Connector 23"/>
          <p:cNvCxnSpPr/>
          <p:nvPr/>
        </p:nvCxnSpPr>
        <p:spPr>
          <a:xfrm flipV="1">
            <a:off x="4318522" y="2782643"/>
            <a:ext cx="344521" cy="542343"/>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24" name="Connector 24"/>
          <p:cNvCxnSpPr/>
          <p:nvPr/>
        </p:nvCxnSpPr>
        <p:spPr>
          <a:xfrm flipV="1">
            <a:off x="4385236" y="3349442"/>
            <a:ext cx="1032786" cy="237941"/>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25" name="Connector 25"/>
          <p:cNvCxnSpPr/>
          <p:nvPr/>
        </p:nvCxnSpPr>
        <p:spPr>
          <a:xfrm flipV="1">
            <a:off x="5428529" y="3720374"/>
            <a:ext cx="360425" cy="686184"/>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26" name="Connector 26"/>
          <p:cNvCxnSpPr/>
          <p:nvPr/>
        </p:nvCxnSpPr>
        <p:spPr>
          <a:xfrm>
            <a:off x="5322679" y="2733875"/>
            <a:ext cx="236458" cy="296514"/>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27" name="Connector 27"/>
          <p:cNvCxnSpPr/>
          <p:nvPr/>
        </p:nvCxnSpPr>
        <p:spPr>
          <a:xfrm flipH="1" flipV="1">
            <a:off x="6863567" y="4059411"/>
            <a:ext cx="334699" cy="361267"/>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28" name="Connector 28"/>
          <p:cNvCxnSpPr/>
          <p:nvPr/>
        </p:nvCxnSpPr>
        <p:spPr>
          <a:xfrm flipH="1" flipV="1">
            <a:off x="6126369" y="3484076"/>
            <a:ext cx="200894" cy="39031"/>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29" name="TextBox 29"/>
          <p:cNvSpPr txBox="1"/>
          <p:nvPr/>
        </p:nvSpPr>
        <p:spPr>
          <a:xfrm>
            <a:off x="183453" y="1348268"/>
            <a:ext cx="40290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提供即时支持</a:t>
            </a:r>
          </a:p>
        </p:txBody>
      </p:sp>
      <p:sp>
        <p:nvSpPr>
          <p:cNvPr id="30" name="TextBox 30"/>
          <p:cNvSpPr txBox="1"/>
          <p:nvPr/>
        </p:nvSpPr>
        <p:spPr>
          <a:xfrm>
            <a:off x="451179" y="1899244"/>
            <a:ext cx="376218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在危机事件发生时，为受影响的个体提供即时的情感支持和心理安慰，减轻其心理压力。</a:t>
            </a:r>
          </a:p>
        </p:txBody>
      </p:sp>
      <p:sp>
        <p:nvSpPr>
          <p:cNvPr id="31" name="TextBox 31"/>
          <p:cNvSpPr txBox="1"/>
          <p:nvPr/>
        </p:nvSpPr>
        <p:spPr>
          <a:xfrm>
            <a:off x="183453" y="4327928"/>
            <a:ext cx="40290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实施有效干预</a:t>
            </a:r>
          </a:p>
        </p:txBody>
      </p:sp>
      <p:sp>
        <p:nvSpPr>
          <p:cNvPr id="32" name="TextBox 32"/>
          <p:cNvSpPr txBox="1"/>
          <p:nvPr/>
        </p:nvSpPr>
        <p:spPr>
          <a:xfrm>
            <a:off x="451179" y="4878904"/>
            <a:ext cx="376218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根据评估结果，制定并执行相应的危机干预计划，帮助个体恢复心理平衡，增强应对能力。</a:t>
            </a:r>
          </a:p>
        </p:txBody>
      </p:sp>
      <p:sp>
        <p:nvSpPr>
          <p:cNvPr id="33" name="TextBox 33"/>
          <p:cNvSpPr txBox="1"/>
          <p:nvPr/>
        </p:nvSpPr>
        <p:spPr>
          <a:xfrm>
            <a:off x="7966477" y="1432892"/>
            <a:ext cx="40290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进行专业评估</a:t>
            </a:r>
          </a:p>
        </p:txBody>
      </p:sp>
      <p:sp>
        <p:nvSpPr>
          <p:cNvPr id="34" name="TextBox 34"/>
          <p:cNvSpPr txBox="1"/>
          <p:nvPr/>
        </p:nvSpPr>
        <p:spPr>
          <a:xfrm>
            <a:off x="7966477" y="2006039"/>
            <a:ext cx="3753398"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运用专业的心理评估工具和方法，对个体的心理状态、危机类型、严重程度等进行全面评估。</a:t>
            </a:r>
          </a:p>
        </p:txBody>
      </p:sp>
      <p:sp>
        <p:nvSpPr>
          <p:cNvPr id="35" name="TextBox 35"/>
          <p:cNvSpPr txBox="1"/>
          <p:nvPr/>
        </p:nvSpPr>
        <p:spPr>
          <a:xfrm>
            <a:off x="7966477" y="4251066"/>
            <a:ext cx="40290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跟进与转介</a:t>
            </a:r>
          </a:p>
        </p:txBody>
      </p:sp>
      <p:sp>
        <p:nvSpPr>
          <p:cNvPr id="36" name="TextBox 36"/>
          <p:cNvSpPr txBox="1"/>
          <p:nvPr/>
        </p:nvSpPr>
        <p:spPr>
          <a:xfrm>
            <a:off x="7966477" y="4824213"/>
            <a:ext cx="3753398"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在干预过程中和干预后，对个体进行持续的跟进，确保其心理状况的稳定，并在必要时将其转介给其他专业机构或人员。</a:t>
            </a:r>
          </a:p>
        </p:txBody>
      </p:sp>
      <p:sp>
        <p:nvSpPr>
          <p:cNvPr id="37" name="Freeform 37"/>
          <p:cNvSpPr/>
          <p:nvPr/>
        </p:nvSpPr>
        <p:spPr>
          <a:xfrm>
            <a:off x="6996367" y="2295973"/>
            <a:ext cx="585610" cy="585610"/>
          </a:xfrm>
          <a:custGeom>
            <a:rect l="l" t="t" r="r" b="b"/>
            <a:pathLst>
              <a:path w="304800" h="304800">
                <a:moveTo>
                  <a:pt x="265490" y="266700"/>
                </a:moveTo>
                <a:cubicBezTo>
                  <a:pt x="265490" y="266700"/>
                  <a:pt x="318068" y="266757"/>
                  <a:pt x="325450" y="215313"/>
                </a:cubicBezTo>
                <a:cubicBezTo>
                  <a:pt x="328965" y="159058"/>
                  <a:pt x="274625" y="147971"/>
                  <a:pt x="274625" y="147971"/>
                </a:cubicBezTo>
                <a:cubicBezTo>
                  <a:pt x="274625" y="147971"/>
                  <a:pt x="280807" y="64694"/>
                  <a:pt x="204511" y="55197"/>
                </a:cubicBezTo>
                <a:cubicBezTo>
                  <a:pt x="139122" y="48520"/>
                  <a:pt x="119224" y="109290"/>
                  <a:pt x="119224" y="109290"/>
                </a:cubicBezTo>
                <a:cubicBezTo>
                  <a:pt x="119224" y="109290"/>
                  <a:pt x="99527" y="90354"/>
                  <a:pt x="72809" y="105823"/>
                </a:cubicBezTo>
                <a:cubicBezTo>
                  <a:pt x="48892" y="120587"/>
                  <a:pt x="53121" y="147618"/>
                  <a:pt x="53121" y="147618"/>
                </a:cubicBezTo>
                <a:cubicBezTo>
                  <a:pt x="53121" y="147618"/>
                  <a:pt x="0" y="157944"/>
                  <a:pt x="0" y="212084"/>
                </a:cubicBezTo>
                <a:cubicBezTo>
                  <a:pt x="1191" y="266157"/>
                  <a:pt x="57693" y="266700"/>
                  <a:pt x="57693" y="26670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4809097" y="2221251"/>
            <a:ext cx="391912" cy="391912"/>
          </a:xfrm>
          <a:custGeom>
            <a:rect l="l" t="t" r="r" b="b"/>
            <a:pathLst>
              <a:path w="304800" h="304800">
                <a:moveTo>
                  <a:pt x="95545" y="304800"/>
                </a:moveTo>
                <a:cubicBezTo>
                  <a:pt x="75228" y="262528"/>
                  <a:pt x="86049" y="238306"/>
                  <a:pt x="101660" y="215494"/>
                </a:cubicBezTo>
                <a:cubicBezTo>
                  <a:pt x="118758" y="190500"/>
                  <a:pt x="123168" y="165764"/>
                  <a:pt x="123168" y="165764"/>
                </a:cubicBezTo>
                <a:cubicBezTo>
                  <a:pt x="123168" y="165764"/>
                  <a:pt x="136608" y="183232"/>
                  <a:pt x="131235" y="210560"/>
                </a:cubicBezTo>
                <a:cubicBezTo>
                  <a:pt x="154981" y="184128"/>
                  <a:pt x="159458" y="142018"/>
                  <a:pt x="155877" y="125892"/>
                </a:cubicBezTo>
                <a:cubicBezTo>
                  <a:pt x="209550" y="163401"/>
                  <a:pt x="232486" y="244612"/>
                  <a:pt x="201578" y="304800"/>
                </a:cubicBezTo>
                <a:cubicBezTo>
                  <a:pt x="365998" y="211769"/>
                  <a:pt x="242478" y="72581"/>
                  <a:pt x="220970" y="56893"/>
                </a:cubicBezTo>
                <a:cubicBezTo>
                  <a:pt x="228143" y="72571"/>
                  <a:pt x="229495" y="99117"/>
                  <a:pt x="215017" y="111995"/>
                </a:cubicBezTo>
                <a:cubicBezTo>
                  <a:pt x="190510" y="19040"/>
                  <a:pt x="129892" y="-10"/>
                  <a:pt x="129892" y="-10"/>
                </a:cubicBezTo>
                <a:cubicBezTo>
                  <a:pt x="137065" y="47930"/>
                  <a:pt x="103908" y="100346"/>
                  <a:pt x="71942" y="139513"/>
                </a:cubicBezTo>
                <a:cubicBezTo>
                  <a:pt x="70818" y="120396"/>
                  <a:pt x="69628" y="107204"/>
                  <a:pt x="59579" y="88916"/>
                </a:cubicBezTo>
                <a:cubicBezTo>
                  <a:pt x="57321" y="123644"/>
                  <a:pt x="30785" y="151943"/>
                  <a:pt x="23603" y="186738"/>
                </a:cubicBezTo>
                <a:cubicBezTo>
                  <a:pt x="13868" y="233848"/>
                  <a:pt x="30890" y="268348"/>
                  <a:pt x="95564" y="30479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4874749" y="4606042"/>
            <a:ext cx="404108" cy="404108"/>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5610694" y="3160417"/>
            <a:ext cx="367285" cy="367285"/>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7251892" y="4540748"/>
            <a:ext cx="366812" cy="36681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6447722" y="3652586"/>
            <a:ext cx="295387" cy="295387"/>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a:off x="3896106" y="3429803"/>
            <a:ext cx="308527" cy="308527"/>
          </a:xfrm>
          <a:custGeom>
            <a:rect l="l" t="t" r="r" b="b"/>
            <a:pathLst>
              <a:path w="304800" h="304800">
                <a:moveTo>
                  <a:pt x="130883" y="184766"/>
                </a:moveTo>
                <a:lnTo>
                  <a:pt x="35557" y="89516"/>
                </a:lnTo>
                <a:cubicBezTo>
                  <a:pt x="-11849" y="144323"/>
                  <a:pt x="-11849" y="225219"/>
                  <a:pt x="35557" y="280016"/>
                </a:cubicBezTo>
                <a:lnTo>
                  <a:pt x="130883" y="184766"/>
                </a:lnTo>
                <a:close/>
                <a:moveTo>
                  <a:pt x="190510" y="39605"/>
                </a:moveTo>
                <a:lnTo>
                  <a:pt x="190510" y="179108"/>
                </a:lnTo>
                <a:lnTo>
                  <a:pt x="91907" y="277749"/>
                </a:lnTo>
                <a:cubicBezTo>
                  <a:pt x="114081" y="294303"/>
                  <a:pt x="141018" y="304800"/>
                  <a:pt x="170783" y="304800"/>
                </a:cubicBezTo>
                <a:cubicBezTo>
                  <a:pt x="244821" y="304800"/>
                  <a:pt x="304800" y="244897"/>
                  <a:pt x="304800" y="170888"/>
                </a:cubicBezTo>
                <a:cubicBezTo>
                  <a:pt x="304810" y="103661"/>
                  <a:pt x="254965" y="49187"/>
                  <a:pt x="190510" y="39605"/>
                </a:cubicBezTo>
                <a:close/>
                <a:moveTo>
                  <a:pt x="152400" y="152552"/>
                </a:moveTo>
                <a:lnTo>
                  <a:pt x="152400" y="0"/>
                </a:lnTo>
                <a:cubicBezTo>
                  <a:pt x="110881" y="2572"/>
                  <a:pt x="73371" y="18459"/>
                  <a:pt x="43082" y="43215"/>
                </a:cubicBezTo>
                <a:lnTo>
                  <a:pt x="152400" y="15255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4" name="Group 44"/>
          <p:cNvGrpSpPr/>
          <p:nvPr/>
        </p:nvGrpSpPr>
        <p:grpSpPr>
          <a:xfrm>
            <a:off x="454963" y="93878"/>
            <a:ext cx="10641129" cy="914400"/>
            <a:chOff x="454963" y="93878"/>
            <a:chExt cx="10641129" cy="914400"/>
          </a:xfrm>
        </p:grpSpPr>
        <p:sp>
          <p:nvSpPr>
            <p:cNvPr id="45" name="AutoShape 4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TextBox 6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核心职责</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79391" y="1754944"/>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14135" y="1889688"/>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1098456" y="2393075"/>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5" name="AutoShape 5"/>
          <p:cNvSpPr/>
          <p:nvPr/>
        </p:nvSpPr>
        <p:spPr>
          <a:xfrm>
            <a:off x="779391" y="3803200"/>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14135" y="3937944"/>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1098456" y="444133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8" name="AutoShape 8"/>
          <p:cNvSpPr/>
          <p:nvPr/>
        </p:nvSpPr>
        <p:spPr>
          <a:xfrm>
            <a:off x="6360328" y="1754944"/>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495073" y="1889688"/>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0" name="Connector 10"/>
          <p:cNvCxnSpPr/>
          <p:nvPr/>
        </p:nvCxnSpPr>
        <p:spPr>
          <a:xfrm flipH="1">
            <a:off x="6679393" y="2393075"/>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1" name="AutoShape 11"/>
          <p:cNvSpPr/>
          <p:nvPr/>
        </p:nvSpPr>
        <p:spPr>
          <a:xfrm>
            <a:off x="6360328" y="3803200"/>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495073" y="3937944"/>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H="1">
            <a:off x="6679393" y="444133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4" name="TextBox 14"/>
          <p:cNvSpPr txBox="1"/>
          <p:nvPr/>
        </p:nvSpPr>
        <p:spPr>
          <a:xfrm>
            <a:off x="1574907" y="1645216"/>
            <a:ext cx="45243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与心理咨询师合作</a:t>
            </a:r>
          </a:p>
        </p:txBody>
      </p:sp>
      <p:sp>
        <p:nvSpPr>
          <p:cNvPr id="15" name="TextBox 15"/>
          <p:cNvSpPr txBox="1"/>
          <p:nvPr/>
        </p:nvSpPr>
        <p:spPr>
          <a:xfrm>
            <a:off x="1574907" y="2202253"/>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危机干预师与心理咨询师密切合作，共同为个体提供全面的心理支持和咨询服务。</a:t>
            </a:r>
          </a:p>
        </p:txBody>
      </p:sp>
      <p:sp>
        <p:nvSpPr>
          <p:cNvPr id="16" name="TextBox 16"/>
          <p:cNvSpPr txBox="1"/>
          <p:nvPr/>
        </p:nvSpPr>
        <p:spPr>
          <a:xfrm>
            <a:off x="1574907" y="3693472"/>
            <a:ext cx="4781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与社会工作者配合</a:t>
            </a:r>
          </a:p>
        </p:txBody>
      </p:sp>
      <p:sp>
        <p:nvSpPr>
          <p:cNvPr id="17" name="TextBox 17"/>
          <p:cNvSpPr txBox="1"/>
          <p:nvPr/>
        </p:nvSpPr>
        <p:spPr>
          <a:xfrm>
            <a:off x="1574907" y="4250509"/>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在社会工作领域，危机干预师与社会工作者相互配合，为个体提供必要的社会支持和资源链接。</a:t>
            </a:r>
          </a:p>
        </p:txBody>
      </p:sp>
      <p:sp>
        <p:nvSpPr>
          <p:cNvPr id="18" name="TextBox 18"/>
          <p:cNvSpPr txBox="1"/>
          <p:nvPr/>
        </p:nvSpPr>
        <p:spPr>
          <a:xfrm>
            <a:off x="7237966" y="3693472"/>
            <a:ext cx="47529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与其他相关专业人员合作</a:t>
            </a:r>
          </a:p>
        </p:txBody>
      </p:sp>
      <p:sp>
        <p:nvSpPr>
          <p:cNvPr id="19" name="TextBox 19"/>
          <p:cNvSpPr txBox="1"/>
          <p:nvPr/>
        </p:nvSpPr>
        <p:spPr>
          <a:xfrm>
            <a:off x="7237966" y="4250509"/>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根据个体的具体需求和危机类型，危机干预师还会与其他相关专业人员如心理咨询师、心理治疗师、康复师等进行合作，共同为个体提供全方位的帮助和支持。</a:t>
            </a:r>
          </a:p>
        </p:txBody>
      </p:sp>
      <p:sp>
        <p:nvSpPr>
          <p:cNvPr id="20" name="TextBox 20"/>
          <p:cNvSpPr txBox="1"/>
          <p:nvPr/>
        </p:nvSpPr>
        <p:spPr>
          <a:xfrm>
            <a:off x="7315079" y="1645216"/>
            <a:ext cx="46767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与精神科医生协作</a:t>
            </a:r>
          </a:p>
        </p:txBody>
      </p:sp>
      <p:sp>
        <p:nvSpPr>
          <p:cNvPr id="21" name="TextBox 21"/>
          <p:cNvSpPr txBox="1"/>
          <p:nvPr/>
        </p:nvSpPr>
        <p:spPr>
          <a:xfrm>
            <a:off x="7315079" y="2202253"/>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在个体出现严重的精神症状时，危机干预师会与精神科医生协作，确保个体得到及时而准确的精神治疗。</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与其他团队成员的协作</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https://d.book118.com/986021113151010033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86</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2024-09-02T09:00:04.732</cp:lastPrinted>
  <dcterms:created xsi:type="dcterms:W3CDTF">2024-09-02T01:00:04Z</dcterms:created>
  <dcterms:modified xsi:type="dcterms:W3CDTF">2024-09-02T01:00:06Z</dcterms:modified>
</cp:coreProperties>
</file>