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56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184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0701F0-EB5B-4C91-A016-0B7028B3CD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50AC4A-1113-4E2F-A3E4-41149F351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9F747C-9A22-4A38-B13D-913E4E51F4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427937-C039-4D2E-BBBE-B047E57C4C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550D4A-8A5D-43FB-B7C7-535B678CAA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9CC41B7-0A4D-4F97-B9BA-E01B61701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D1F8F5-9584-4E8D-9F11-15ED9764AF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0893C5-F8EF-4748-AC82-DB542AC343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6268E8-7973-43AC-A091-2D345273B2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7F5751-3705-4652-B849-4C3C80AB1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0A3A07-5FBE-455F-9B84-880D7F796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9558" r:id="rId2"/>
    <p:sldLayoutId id="2147489559" r:id="rId3"/>
    <p:sldLayoutId id="2147489560" r:id="rId4"/>
    <p:sldLayoutId id="2147489561" r:id="rId5"/>
    <p:sldLayoutId id="2147489562" r:id="rId6"/>
    <p:sldLayoutId id="2147489563" r:id="rId7"/>
    <p:sldLayoutId id="2147489564" r:id="rId8"/>
    <p:sldLayoutId id="2147489565" r:id="rId9"/>
    <p:sldLayoutId id="2147489566" r:id="rId10"/>
    <p:sldLayoutId id="2147489567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1.xml" /><Relationship Id="rId11" Type="http://schemas.openxmlformats.org/officeDocument/2006/relationships/tags" Target="../tags/tag122.xml" /><Relationship Id="rId12" Type="http://schemas.openxmlformats.org/officeDocument/2006/relationships/tags" Target="../tags/tag123.xml" /><Relationship Id="rId13" Type="http://schemas.openxmlformats.org/officeDocument/2006/relationships/tags" Target="../tags/tag124.xml" /><Relationship Id="rId14" Type="http://schemas.openxmlformats.org/officeDocument/2006/relationships/tags" Target="../tags/tag125.xml" /><Relationship Id="rId15" Type="http://schemas.openxmlformats.org/officeDocument/2006/relationships/tags" Target="../tags/tag126.xml" /><Relationship Id="rId16" Type="http://schemas.openxmlformats.org/officeDocument/2006/relationships/tags" Target="../tags/tag127.xml" /><Relationship Id="rId17" Type="http://schemas.openxmlformats.org/officeDocument/2006/relationships/tags" Target="../tags/tag128.xml" /><Relationship Id="rId18" Type="http://schemas.openxmlformats.org/officeDocument/2006/relationships/tags" Target="../tags/tag129.xml" /><Relationship Id="rId19" Type="http://schemas.openxmlformats.org/officeDocument/2006/relationships/tags" Target="../tags/tag130.xml" /><Relationship Id="rId2" Type="http://schemas.openxmlformats.org/officeDocument/2006/relationships/tags" Target="../tags/tag113.xml" /><Relationship Id="rId20" Type="http://schemas.openxmlformats.org/officeDocument/2006/relationships/tags" Target="../tags/tag131.xml" /><Relationship Id="rId21" Type="http://schemas.openxmlformats.org/officeDocument/2006/relationships/tags" Target="../tags/tag132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tags" Target="../tags/tag12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tags" Target="../tags/tag170.xml" /><Relationship Id="rId9" Type="http://schemas.openxmlformats.org/officeDocument/2006/relationships/tags" Target="../tags/tag17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0.xml" /><Relationship Id="rId11" Type="http://schemas.openxmlformats.org/officeDocument/2006/relationships/tags" Target="../tags/tag181.xml" /><Relationship Id="rId12" Type="http://schemas.openxmlformats.org/officeDocument/2006/relationships/tags" Target="../tags/tag182.xml" /><Relationship Id="rId13" Type="http://schemas.openxmlformats.org/officeDocument/2006/relationships/tags" Target="../tags/tag183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Relationship Id="rId6" Type="http://schemas.openxmlformats.org/officeDocument/2006/relationships/tags" Target="../tags/tag176.xml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602423212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市场营销课期末总结报告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750570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750570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lang="zh-CN" altLang="en-US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8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3025140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3025140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市场营销课程概述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11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530034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530034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市场营销理论学习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4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757491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757491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市场营销实践操作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7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984948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984948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市场营销课程收获与反思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市场营销课程概述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课程目标</a:t>
            </a:r>
            <a:endParaRPr lang="zh-CN" altLang="en-US"/>
          </a:p>
        </p:txBody>
      </p:sp>
      <p:sp>
        <p:nvSpPr>
          <p:cNvPr id="104893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掌握市场营销的基本概念、原理和方法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了解市场营销的最新趋势和案例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提高团队合作和沟通能力，培养创新思维和实践能力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学会运用市场营销工具和技巧进行市场分析、定位和策划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课程内容</a:t>
            </a:r>
            <a:endParaRPr lang="zh-CN" altLang="en-US"/>
          </a:p>
        </p:txBody>
      </p:sp>
      <p:sp>
        <p:nvSpPr>
          <p:cNvPr id="104901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12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4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市场营销概念、定义和目的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8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0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市场细分、目标市场选择和定位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24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产品策略：产品开发、定价、包装和促销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6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0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2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渠道策略：分销渠道的选择和管理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教学方法</a:t>
            </a:r>
            <a:endParaRPr lang="zh-CN" altLang="en-US"/>
          </a:p>
        </p:txBody>
      </p:sp>
      <p:sp>
        <p:nvSpPr>
          <p:cNvPr id="1049068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0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2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4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角色扮演：模拟真实场景，让学生亲身体验市场营销策略的制定和实施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8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0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2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案例分析：通过实际案例，帮助学生理解市场营销理论和实践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6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0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小组讨论：鼓励学生积极参与，发表观点，提高团队协作能力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4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6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8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互动问答：教师与学生互动，及时解答学生疑问，提高学习效果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3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13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市场营销理论学习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市场细分理论</a:t>
            </a:r>
            <a:endParaRPr lang="zh-CN" altLang="en-US"/>
          </a:p>
        </p:txBody>
      </p:sp>
      <p:sp>
        <p:nvSpPr>
          <p:cNvPr id="1049170" name="正文"/>
          <p:cNvSpPr txBox="1"/>
          <p:nvPr>
            <p:custDataLst>
              <p:tags r:id="rId2"/>
            </p:custDataLst>
          </p:nvPr>
        </p:nvSpPr>
        <p:spPr>
          <a:xfrm>
            <a:off x="2821134" y="2000074"/>
            <a:ext cx="6543059" cy="596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8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市场细分的概念：市场细分是根据消费者需求、购买行为和习惯等因素，将整体市场划分为若干个具有共同特征的子市场。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标题"/>
          <p:cNvSpPr txBox="1"/>
          <p:nvPr>
            <p:custDataLst>
              <p:tags r:id="rId3"/>
            </p:custDataLst>
          </p:nvPr>
        </p:nvSpPr>
        <p:spPr>
          <a:xfrm>
            <a:off x="2821807" y="1490400"/>
            <a:ext cx="6543059" cy="444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74" name="标题"/>
          <p:cNvSpPr txBox="1"/>
          <p:nvPr>
            <p:custDataLst>
              <p:tags r:id="rId4"/>
            </p:custDataLst>
          </p:nvPr>
        </p:nvSpPr>
        <p:spPr>
          <a:xfrm>
            <a:off x="2821807" y="5142840"/>
            <a:ext cx="6543059" cy="444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76" name="正文"/>
          <p:cNvSpPr txBox="1"/>
          <p:nvPr>
            <p:custDataLst>
              <p:tags r:id="rId5"/>
            </p:custDataLst>
          </p:nvPr>
        </p:nvSpPr>
        <p:spPr>
          <a:xfrm>
            <a:off x="2821807" y="5652515"/>
            <a:ext cx="6543059" cy="596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市场细分的方法：市场细分的方法包括多因素分析、集群分析、决策树等。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正文"/>
          <p:cNvSpPr txBox="1"/>
          <p:nvPr>
            <p:custDataLst>
              <p:tags r:id="rId6"/>
            </p:custDataLst>
          </p:nvPr>
        </p:nvSpPr>
        <p:spPr>
          <a:xfrm>
            <a:off x="2821807" y="3217106"/>
            <a:ext cx="6543059" cy="596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8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市场细分的重要性：市场细分有助于企业更好地了解消费者需求，选择目标市场，制定针对性的营销策略，提高市场占有率和竞争力。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标题"/>
          <p:cNvSpPr txBox="1"/>
          <p:nvPr>
            <p:custDataLst>
              <p:tags r:id="rId7"/>
            </p:custDataLst>
          </p:nvPr>
        </p:nvSpPr>
        <p:spPr>
          <a:xfrm>
            <a:off x="2822479" y="2708104"/>
            <a:ext cx="6543059" cy="444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82" name="标题"/>
          <p:cNvSpPr txBox="1"/>
          <p:nvPr>
            <p:custDataLst>
              <p:tags r:id="rId8"/>
            </p:custDataLst>
          </p:nvPr>
        </p:nvSpPr>
        <p:spPr>
          <a:xfrm>
            <a:off x="2822479" y="3925136"/>
            <a:ext cx="6543059" cy="444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84" name="正文"/>
          <p:cNvSpPr txBox="1"/>
          <p:nvPr>
            <p:custDataLst>
              <p:tags r:id="rId9"/>
            </p:custDataLst>
          </p:nvPr>
        </p:nvSpPr>
        <p:spPr>
          <a:xfrm>
            <a:off x="2821807" y="4434810"/>
            <a:ext cx="6543059" cy="596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市场细分的标准：常见的市场细分标准包括地理、人口、心理和行为等。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定位理论</a:t>
            </a:r>
            <a:endParaRPr lang="zh-CN" altLang="en-US"/>
          </a:p>
        </p:txBody>
      </p:sp>
      <p:sp>
        <p:nvSpPr>
          <p:cNvPr id="1049220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定位理论定义：确定品牌在消费者心智中的位置，强调创造品牌差异化的关键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6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7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定位理论的应用：在市场营销中，定位理论用于指导企业如何将产品或服务与竞争对手区分开来，从而在目标市场中形成独特的竞争优势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定位理论的实践案例：苹果公司的iPhone、可口可乐的经典配方等，都是定位理论的成功应用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定位理论的意义：对于企业而言，正确的定位能够使品牌在竞争激烈的市场中脱颖而出，提高消费者对品牌的认知度和忠诚度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https://d.book118.com/986024232124010051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63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7.13385826771645,&quot;width&quot;:486.6}"/>
  <p:tag name="KSO_WM_TAG_VERSION" val="3.0"/>
  <p:tag name="KSO_WM_TEMPLATE_CATEGORY" val="diagram"/>
  <p:tag name="KSO_WM_TEMPLATE_INDEX" val="20231707"/>
  <p:tag name="KSO_WM_UNIT_COMPATIBLE" val="0"/>
  <p:tag name="KSO_WM_UNIT_DIAGRAM_ISNUMVISUAL" val="0"/>
  <p:tag name="KSO_WM_UNIT_DIAGRAM_ISREFERUNIT" val="0"/>
  <p:tag name="KSO_WM_UNIT_HIGHLIGHT" val="0"/>
  <p:tag name="KSO_WM_UNIT_ID" val="diagram20231707_4*l_h_f*1_1_1"/>
  <p:tag name="KSO_WM_UNIT_INDEX" val="1_1_1"/>
  <p:tag name="KSO_WM_UNIT_LAYERLEVEL" val="1_1_1"/>
  <p:tag name="KSO_WM_UNIT_NOCLEAR" val="0"/>
  <p:tag name="KSO_WM_UNIT_PRESET_TEXT" val="单击此处输入你的项正文，文字是您思想的提炼，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7.13385826771645,&quot;width&quot;:486.6}"/>
  <p:tag name="KSO_WM_TAG_VERSION" val="3.0"/>
  <p:tag name="KSO_WM_TEMPLATE_CATEGORY" val="diagram"/>
  <p:tag name="KSO_WM_TEMPLATE_INDEX" val="20231707"/>
  <p:tag name="KSO_WM_UNIT_COMPATIBLE" val="0"/>
  <p:tag name="KSO_WM_UNIT_DIAGRAM_ISNUMVISUAL" val="0"/>
  <p:tag name="KSO_WM_UNIT_DIAGRAM_ISREFERUNIT" val="0"/>
  <p:tag name="KSO_WM_UNIT_HIGHLIGHT" val="0"/>
  <p:tag name="KSO_WM_UNIT_ID" val="diagram20231707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VALUE" val="1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7.13385826771645,&quot;width&quot;:486.6}"/>
  <p:tag name="KSO_WM_TAG_VERSION" val="3.0"/>
  <p:tag name="KSO_WM_TEMPLATE_CATEGORY" val="diagram"/>
  <p:tag name="KSO_WM_TEMPLATE_INDEX" val="20231707"/>
  <p:tag name="KSO_WM_UNIT_COMPATIBLE" val="0"/>
  <p:tag name="KSO_WM_UNIT_DIAGRAM_ISNUMVISUAL" val="0"/>
  <p:tag name="KSO_WM_UNIT_DIAGRAM_ISREFERUNIT" val="0"/>
  <p:tag name="KSO_WM_UNIT_HIGHLIGHT" val="0"/>
  <p:tag name="KSO_WM_UNIT_ID" val="diagram20231707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VALUE" val="1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7.13385826771645,&quot;width&quot;:486.6}"/>
  <p:tag name="KSO_WM_TAG_VERSION" val="3.0"/>
  <p:tag name="KSO_WM_TEMPLATE_CATEGORY" val="diagram"/>
  <p:tag name="KSO_WM_TEMPLATE_INDEX" val="20231707"/>
  <p:tag name="KSO_WM_UNIT_COMPATIBLE" val="0"/>
  <p:tag name="KSO_WM_UNIT_DIAGRAM_ISNUMVISUAL" val="0"/>
  <p:tag name="KSO_WM_UNIT_DIAGRAM_ISREFERUNIT" val="0"/>
  <p:tag name="KSO_WM_UNIT_HIGHLIGHT" val="0"/>
  <p:tag name="KSO_WM_UNIT_ID" val="diagram20231707_4*l_h_f*1_4_1"/>
  <p:tag name="KSO_WM_UNIT_INDEX" val="1_4_1"/>
  <p:tag name="KSO_WM_UNIT_LAYERLEVEL" val="1_1_1"/>
  <p:tag name="KSO_WM_UNIT_NOCLEAR" val="0"/>
  <p:tag name="KSO_WM_UNIT_PRESET_TEXT" val="单击此处输入你的项正文，文字是您思想的提炼，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7.13385826771645,&quot;width&quot;:486.6}"/>
  <p:tag name="KSO_WM_TAG_VERSION" val="3.0"/>
  <p:tag name="KSO_WM_TEMPLATE_CATEGORY" val="diagram"/>
  <p:tag name="KSO_WM_TEMPLATE_INDEX" val="20231707"/>
  <p:tag name="KSO_WM_UNIT_COMPATIBLE" val="0"/>
  <p:tag name="KSO_WM_UNIT_DIAGRAM_ISNUMVISUAL" val="0"/>
  <p:tag name="KSO_WM_UNIT_DIAGRAM_ISREFERUNIT" val="0"/>
  <p:tag name="KSO_WM_UNIT_HIGHLIGHT" val="0"/>
  <p:tag name="KSO_WM_UNIT_ID" val="diagram20231707_4*l_h_f*1_2_1"/>
  <p:tag name="KSO_WM_UNIT_INDEX" val="1_2_1"/>
  <p:tag name="KSO_WM_UNIT_LAYERLEVEL" val="1_1_1"/>
  <p:tag name="KSO_WM_UNIT_NOCLEAR" val="0"/>
  <p:tag name="KSO_WM_UNIT_PRESET_TEXT" val="单击此处输入你的项正文，文字是您思想的提炼，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7.13385826771645,&quot;width&quot;:486.6}"/>
  <p:tag name="KSO_WM_TAG_VERSION" val="3.0"/>
  <p:tag name="KSO_WM_TEMPLATE_CATEGORY" val="diagram"/>
  <p:tag name="KSO_WM_TEMPLATE_INDEX" val="20231707"/>
  <p:tag name="KSO_WM_UNIT_COMPATIBLE" val="0"/>
  <p:tag name="KSO_WM_UNIT_DIAGRAM_ISNUMVISUAL" val="0"/>
  <p:tag name="KSO_WM_UNIT_DIAGRAM_ISREFERUNIT" val="0"/>
  <p:tag name="KSO_WM_UNIT_HIGHLIGHT" val="0"/>
  <p:tag name="KSO_WM_UNIT_ID" val="diagram20231707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VALUE" val="1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7.13385826771645,&quot;width&quot;:486.6}"/>
  <p:tag name="KSO_WM_TAG_VERSION" val="3.0"/>
  <p:tag name="KSO_WM_TEMPLATE_CATEGORY" val="diagram"/>
  <p:tag name="KSO_WM_TEMPLATE_INDEX" val="20231707"/>
  <p:tag name="KSO_WM_UNIT_COMPATIBLE" val="0"/>
  <p:tag name="KSO_WM_UNIT_DIAGRAM_ISNUMVISUAL" val="0"/>
  <p:tag name="KSO_WM_UNIT_DIAGRAM_ISREFERUNIT" val="0"/>
  <p:tag name="KSO_WM_UNIT_HIGHLIGHT" val="0"/>
  <p:tag name="KSO_WM_UNIT_ID" val="diagram20231707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VALUE" val="1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7.13385826771645,&quot;width&quot;:486.6}"/>
  <p:tag name="KSO_WM_TAG_VERSION" val="3.0"/>
  <p:tag name="KSO_WM_TEMPLATE_CATEGORY" val="diagram"/>
  <p:tag name="KSO_WM_TEMPLATE_INDEX" val="20231707"/>
  <p:tag name="KSO_WM_UNIT_COMPATIBLE" val="0"/>
  <p:tag name="KSO_WM_UNIT_DIAGRAM_ISNUMVISUAL" val="0"/>
  <p:tag name="KSO_WM_UNIT_DIAGRAM_ISREFERUNIT" val="0"/>
  <p:tag name="KSO_WM_UNIT_HIGHLIGHT" val="0"/>
  <p:tag name="KSO_WM_UNIT_ID" val="diagram20231707_4*l_h_f*1_3_1"/>
  <p:tag name="KSO_WM_UNIT_INDEX" val="1_3_1"/>
  <p:tag name="KSO_WM_UNIT_LAYERLEVEL" val="1_1_1"/>
  <p:tag name="KSO_WM_UNIT_NOCLEAR" val="0"/>
  <p:tag name="KSO_WM_UNIT_PRESET_TEXT" val="单击此处输入你的项正文，文字是您思想的提炼，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8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11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MiSans</vt:lpstr>
      <vt:lpstr>Wingdings</vt:lpstr>
      <vt:lpstr>Calibri Light</vt:lpstr>
      <vt:lpstr>宋体</vt:lpstr>
      <vt:lpstr>微软雅黑</vt:lpstr>
      <vt:lpstr>Office Theme</vt:lpstr>
      <vt:lpstr>市场营销课期末总结报告</vt:lpstr>
      <vt:lpstr>目录</vt:lpstr>
      <vt:lpstr>单击添加章节标题</vt:lpstr>
      <vt:lpstr>市场营销课程概述</vt:lpstr>
      <vt:lpstr>课程目标</vt:lpstr>
      <vt:lpstr>课程内容</vt:lpstr>
      <vt:lpstr>教学方法</vt:lpstr>
      <vt:lpstr>市场营销理论学习</vt:lpstr>
      <vt:lpstr>市场细分理论</vt:lpstr>
      <vt:lpstr>定位理论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2024-09-17T08:02:46.443</cp:lastPrinted>
  <dcterms:created xsi:type="dcterms:W3CDTF">2024-09-17T00:02:46Z</dcterms:created>
  <dcterms:modified xsi:type="dcterms:W3CDTF">2024-09-17T00:02:49Z</dcterms:modified>
</cp:coreProperties>
</file>