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9EA929F-1868-428E-8BE3-B5E8F13D7A0C}"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F025CBF-A9CF-4843-8F46-07D430146CE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A98205B0-713B-4D43-A23A-3FAD2D2E07E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5A09FEA7-3C07-4B0F-9D33-D410E732460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1F547D43-DC5A-408B-BA8F-91318714DCC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584B2712-B2E2-4C73-BCE5-CF296588464D}"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4CFE444-2B52-4337-9B1C-2D5E3DCF0709}"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8F61B83C-9C74-4A31-89B8-BDD40ACB28A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F39D836-101E-40E2-96D6-EBB41E2DE75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1F21EB8-8AC9-4B44-8F53-44AF10EF4D4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73C21E2-A579-4975-A2B6-4151D807EA6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0.jpeg" /><Relationship Id="rId3"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16.jpeg" /><Relationship Id="rId5"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98603103501401004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90273" y="1178092"/>
            <a:ext cx="8305190" cy="2092147"/>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chemeClr val="dk1">
                    <a:alpha val="100000"/>
                  </a:schemeClr>
                </a:solidFill>
                <a:latin typeface="Microsoft Yahei"/>
                <a:ea typeface="Microsoft Yahei"/>
                <a:cs typeface="Microsoft Yahei"/>
              </a:rPr>
              <a:t>农牧渔业的规则制度培训课程</a:t>
            </a:r>
          </a:p>
        </p:txBody>
      </p:sp>
      <p:sp>
        <p:nvSpPr>
          <p:cNvPr id="3" name="TextBox 3"/>
          <p:cNvSpPr txBox="1"/>
          <p:nvPr/>
        </p:nvSpPr>
        <p:spPr>
          <a:xfrm>
            <a:off x="590273" y="4923826"/>
            <a:ext cx="2348503"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汇报人：XX</a:t>
            </a:r>
          </a:p>
        </p:txBody>
      </p:sp>
      <p:sp>
        <p:nvSpPr>
          <p:cNvPr id="4" name="TextBox 4"/>
          <p:cNvSpPr txBox="1"/>
          <p:nvPr/>
        </p:nvSpPr>
        <p:spPr>
          <a:xfrm>
            <a:off x="590273" y="5423697"/>
            <a:ext cx="3212609" cy="32175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64000"/>
              </a:lnSpc>
              <a:spcBef>
                <a:spcPts val="450"/>
              </a:spcBef>
            </a:pPr>
            <a:r>
              <a:rPr lang="en-US" sz="2025">
                <a:solidFill>
                  <a:srgbClr val="000000">
                    <a:alpha val="100000"/>
                  </a:srgbClr>
                </a:solidFill>
                <a:latin typeface="Microsoft Yahei"/>
                <a:ea typeface="Microsoft Yahei"/>
                <a:cs typeface="Microsoft Yahei"/>
              </a:rPr>
              <a:t>2024-01-18</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140760" y="0"/>
            <a:ext cx="2809137" cy="3421221"/>
          </a:xfrm>
          <a:prstGeom prst="rect">
            <a:avLst/>
          </a:prstGeom>
          <a:gradFill>
            <a:gsLst>
              <a:gs pos="0">
                <a:schemeClr val="accent2">
                  <a:alpha val="75000"/>
                </a:schemeClr>
              </a:gs>
              <a:gs pos="100000">
                <a:schemeClr val="lt1">
                  <a:alpha val="75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1140760" y="1983274"/>
            <a:ext cx="2809137" cy="2809137"/>
          </a:xfrm>
          <a:prstGeom prst="ellipse">
            <a:avLst/>
          </a:prstGeom>
          <a:gradFill>
            <a:gsLst>
              <a:gs pos="0">
                <a:schemeClr val="accent2">
                  <a:alpha val="100000"/>
                </a:schemeClr>
              </a:gs>
              <a:gs pos="100000">
                <a:schemeClr val="accent2">
                  <a:alpha val="100000"/>
                  <a:lumMod val="60000"/>
                  <a:lumOff val="4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884456" y="2656540"/>
            <a:ext cx="2004496" cy="61493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spcBef>
                <a:spcPct val="0"/>
              </a:spcBef>
            </a:pPr>
            <a:r>
              <a:rPr lang="en-US" sz="1350">
                <a:solidFill>
                  <a:srgbClr val="FFFFFF">
                    <a:alpha val="40000"/>
                  </a:srgbClr>
                </a:solidFill>
                <a:latin typeface="Microsoft Yahei"/>
                <a:ea typeface="Microsoft Yahei"/>
                <a:cs typeface="Microsoft Yahei"/>
              </a:rPr>
              <a:t>CATALOGUE</a:t>
            </a:r>
          </a:p>
        </p:txBody>
      </p:sp>
      <p:sp>
        <p:nvSpPr>
          <p:cNvPr id="5" name="TextBox 5"/>
          <p:cNvSpPr txBox="1"/>
          <p:nvPr/>
        </p:nvSpPr>
        <p:spPr>
          <a:xfrm>
            <a:off x="1649672" y="2818600"/>
            <a:ext cx="1766929" cy="1834896"/>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5775" b="1">
                <a:solidFill>
                  <a:srgbClr val="FFFFFF">
                    <a:alpha val="100000"/>
                  </a:srgbClr>
                </a:solidFill>
                <a:latin typeface="Microsoft Yahei"/>
                <a:ea typeface="Microsoft Yahei"/>
                <a:cs typeface="Microsoft Yahei"/>
              </a:rPr>
              <a:t>目录</a:t>
            </a:r>
          </a:p>
        </p:txBody>
      </p:sp>
      <p:sp>
        <p:nvSpPr>
          <p:cNvPr id="6" name="TextBox 6"/>
          <p:cNvSpPr txBox="1"/>
          <p:nvPr/>
        </p:nvSpPr>
        <p:spPr>
          <a:xfrm>
            <a:off x="5344782" y="1304925"/>
            <a:ext cx="5981700" cy="42481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农牧渔业概述与发展趋势</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农牧渔业法规体系与核心内容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农业生产规则与制度</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畜牧业生产规则与制度</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渔业生产规则与制度</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农牧渔业执法监管与违法责任追究</a:t>
            </a:r>
          </a:p>
        </p:txBody>
      </p:sp>
      <p:cxnSp>
        <p:nvCxnSpPr>
          <p:cNvPr id="7" name="Connector 7"/>
          <p:cNvCxnSpPr/>
          <p:nvPr/>
        </p:nvCxnSpPr>
        <p:spPr>
          <a:xfrm flipH="1">
            <a:off x="3198500" y="2897445"/>
            <a:ext cx="0" cy="130951"/>
          </a:xfrm>
          <a:prstGeom prst="line">
            <a:avLst/>
          </a:prstGeom>
          <a:ln w="9525">
            <a:solidFill>
              <a:srgbClr val="FFFFFF">
                <a:alpha val="100000"/>
              </a:srgbClr>
            </a:solidFill>
            <a:prstDash val="solid"/>
            <a:headEnd type="none"/>
            <a:tailEnd type="none"/>
          </a:ln>
        </p:spPr>
      </p:cxnSp>
      <p:cxnSp>
        <p:nvCxnSpPr>
          <p:cNvPr id="8" name="Connector 8"/>
          <p:cNvCxnSpPr/>
          <p:nvPr/>
        </p:nvCxnSpPr>
        <p:spPr>
          <a:xfrm flipH="1">
            <a:off x="1823497" y="2897445"/>
            <a:ext cx="0" cy="130951"/>
          </a:xfrm>
          <a:prstGeom prst="line">
            <a:avLst/>
          </a:prstGeom>
          <a:ln w="9525">
            <a:solidFill>
              <a:srgbClr val="FFFFFF">
                <a:alpha val="100000"/>
              </a:srgbClr>
            </a:solidFill>
            <a:prstDash val="solid"/>
            <a:headEnd type="none"/>
            <a:tailEnd type="none"/>
          </a:ln>
        </p:spPr>
      </p:cxnSp>
      <p:sp>
        <p:nvSpPr>
          <p:cNvPr id="9" name="AutoShape 9"/>
          <p:cNvSpPr/>
          <p:nvPr/>
        </p:nvSpPr>
        <p:spPr>
          <a:xfrm>
            <a:off x="611546" y="2481967"/>
            <a:ext cx="259567" cy="1408741"/>
          </a:xfrm>
          <a:prstGeom prst="rect">
            <a:avLst/>
          </a:prstGeom>
          <a:gradFill>
            <a:gsLst>
              <a:gs pos="0">
                <a:schemeClr val="accent2">
                  <a:alpha val="51000"/>
                </a:schemeClr>
              </a:gs>
              <a:gs pos="100000">
                <a:schemeClr val="lt1">
                  <a:alpha val="51000"/>
                </a:scheme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611546" y="2352184"/>
            <a:ext cx="259567" cy="259567"/>
          </a:xfrm>
          <a:prstGeom prst="ellipse">
            <a:avLst/>
          </a:prstGeom>
          <a:solidFill>
            <a:schemeClr val="accent2">
              <a:lumMod val="40000"/>
              <a:lumOff val="6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022221" y="4869455"/>
            <a:ext cx="1813010" cy="1813010"/>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298477" y="0"/>
            <a:ext cx="668835" cy="1915360"/>
          </a:xfrm>
          <a:prstGeom prst="rect">
            <a:avLst/>
          </a:prstGeom>
          <a:gradFill>
            <a:gsLst>
              <a:gs pos="0">
                <a:schemeClr val="accent2">
                  <a:alpha val="62000"/>
                </a:schemeClr>
              </a:gs>
              <a:gs pos="100000">
                <a:schemeClr val="lt1">
                  <a:alpha val="62000"/>
                </a:schemeClr>
              </a:gs>
            </a:gsLst>
            <a:lin ang="162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4298477" y="1580942"/>
            <a:ext cx="668835" cy="66883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0066688" y="5912672"/>
            <a:ext cx="531248" cy="531248"/>
          </a:xfrm>
          <a:prstGeom prst="ellipse">
            <a:avLst/>
          </a:prstGeom>
          <a:gradFill>
            <a:gsLst>
              <a:gs pos="0">
                <a:schemeClr val="accent2">
                  <a:alpha val="59000"/>
                </a:schemeClr>
              </a:gs>
              <a:gs pos="100000">
                <a:schemeClr val="accent2">
                  <a:alpha val="59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0779576" y="-508283"/>
            <a:ext cx="2423643" cy="2423643"/>
          </a:xfrm>
          <a:prstGeom prst="ellipse">
            <a:avLst/>
          </a:prstGeom>
          <a:gradFill>
            <a:gsLst>
              <a:gs pos="0">
                <a:schemeClr val="accent2">
                  <a:alpha val="27000"/>
                </a:schemeClr>
              </a:gs>
              <a:gs pos="100000">
                <a:schemeClr val="accent2">
                  <a:alpha val="27000"/>
                  <a:lumMod val="40000"/>
                  <a:lumOff val="60000"/>
                </a:schemeClr>
              </a:gs>
            </a:gsLst>
            <a:lin ang="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01</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农牧渔业概述与发展趋势</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指通过培育动植物生产食品及工业原料的产业，包括种植业、林业、畜牧业等。</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农业</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3750" r="13750"/>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畜牧业</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渔业</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25" r="1662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指饲养畜禽以取得肉、蛋、奶、皮、毛等畜产品的生产部门。</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指捕捞和养殖鱼类和其他水生动物及海藻类等水生植物以取得水产品的社会生产部门。</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农牧渔业定义及分类</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3629637" y="143487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3764381" y="156961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3948703" y="2073002"/>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TextBox 5"/>
          <p:cNvSpPr txBox="1"/>
          <p:nvPr/>
        </p:nvSpPr>
        <p:spPr>
          <a:xfrm>
            <a:off x="4406789" y="122051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国内发展现状</a:t>
            </a:r>
          </a:p>
        </p:txBody>
      </p:sp>
      <p:sp>
        <p:nvSpPr>
          <p:cNvPr id="6" name="TextBox 6"/>
          <p:cNvSpPr txBox="1"/>
          <p:nvPr/>
        </p:nvSpPr>
        <p:spPr>
          <a:xfrm>
            <a:off x="4406789" y="176915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我国农牧渔业发展迅速，已成为国民经济的重要支柱。近年来，国家加大了对农牧渔业的扶持力度，推动了产业的转型升级。</a:t>
            </a:r>
          </a:p>
        </p:txBody>
      </p:sp>
      <p:sp>
        <p:nvSpPr>
          <p:cNvPr id="7" name="AutoShape 7"/>
          <p:cNvSpPr/>
          <p:nvPr/>
        </p:nvSpPr>
        <p:spPr>
          <a:xfrm>
            <a:off x="-545608" y="2453663"/>
            <a:ext cx="3870955" cy="3870955"/>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2">
            <a:alphaModFix/>
          </a:blip>
          <a:srcRect l="21875" r="21875"/>
          <a:stretch>
            <a:fillRect/>
          </a:stretch>
        </p:blipFill>
        <p:spPr>
          <a:xfrm>
            <a:off x="-344549" y="2654723"/>
            <a:ext cx="3468836" cy="3468836"/>
          </a:xfrm>
          <a:prstGeom prst="ellipse">
            <a:avLst/>
          </a:prstGeom>
        </p:spPr>
      </p:pic>
      <p:sp>
        <p:nvSpPr>
          <p:cNvPr id="9" name="AutoShape 9"/>
          <p:cNvSpPr/>
          <p:nvPr/>
        </p:nvSpPr>
        <p:spPr>
          <a:xfrm>
            <a:off x="3629637" y="3155196"/>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3764381" y="3289940"/>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1" name="Connector 11"/>
          <p:cNvCxnSpPr/>
          <p:nvPr/>
        </p:nvCxnSpPr>
        <p:spPr>
          <a:xfrm flipH="1">
            <a:off x="3948703" y="3793327"/>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06789" y="2940841"/>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国外发展现状</a:t>
            </a:r>
          </a:p>
        </p:txBody>
      </p:sp>
      <p:sp>
        <p:nvSpPr>
          <p:cNvPr id="13" name="TextBox 13"/>
          <p:cNvSpPr txBox="1"/>
          <p:nvPr/>
        </p:nvSpPr>
        <p:spPr>
          <a:xfrm>
            <a:off x="4406789" y="3489481"/>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发达国家农牧渔业发展历史悠久，技术先进，注重环保和可持续发展。同时，一些发展中国家也在加快农牧渔业的发展步伐。</a:t>
            </a:r>
          </a:p>
        </p:txBody>
      </p:sp>
      <p:sp>
        <p:nvSpPr>
          <p:cNvPr id="14" name="AutoShape 14"/>
          <p:cNvSpPr/>
          <p:nvPr/>
        </p:nvSpPr>
        <p:spPr>
          <a:xfrm>
            <a:off x="3629637" y="4875521"/>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3764381" y="5010265"/>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6" name="Connector 16"/>
          <p:cNvCxnSpPr/>
          <p:nvPr/>
        </p:nvCxnSpPr>
        <p:spPr>
          <a:xfrm flipH="1">
            <a:off x="3948703" y="551365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4406789" y="4661166"/>
            <a:ext cx="6891292" cy="7315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chemeClr val="accent1">
                    <a:alpha val="100000"/>
                  </a:schemeClr>
                </a:solidFill>
                <a:latin typeface="Microsoft Yahei"/>
                <a:ea typeface="Microsoft Yahei"/>
                <a:cs typeface="Microsoft Yahei"/>
              </a:rPr>
              <a:t>发展趋势</a:t>
            </a:r>
          </a:p>
        </p:txBody>
      </p:sp>
      <p:sp>
        <p:nvSpPr>
          <p:cNvPr id="18" name="TextBox 18"/>
          <p:cNvSpPr txBox="1"/>
          <p:nvPr/>
        </p:nvSpPr>
        <p:spPr>
          <a:xfrm>
            <a:off x="4406789" y="5209806"/>
            <a:ext cx="6891292"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随着全球人口的增长和消费者对高品质食品的需求增加，农牧渔业将继续保持增长态势。未来，数字化、智能化技术将在农牧渔业中得到广泛应用，提高生产效率和产品质量。</a:t>
            </a:r>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国内外发展现状与趋势</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779391"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14135"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4" name="Connector 4"/>
          <p:cNvCxnSpPr/>
          <p:nvPr/>
        </p:nvCxnSpPr>
        <p:spPr>
          <a:xfrm flipH="1">
            <a:off x="1098456"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779391"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914135"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a:off x="1098456"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AutoShape 8"/>
          <p:cNvSpPr/>
          <p:nvPr/>
        </p:nvSpPr>
        <p:spPr>
          <a:xfrm>
            <a:off x="6360328" y="1754944"/>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495073" y="1889688"/>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0" name="Connector 10"/>
          <p:cNvCxnSpPr/>
          <p:nvPr/>
        </p:nvCxnSpPr>
        <p:spPr>
          <a:xfrm flipH="1">
            <a:off x="6679393" y="2393075"/>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1" name="AutoShape 11"/>
          <p:cNvSpPr/>
          <p:nvPr/>
        </p:nvSpPr>
        <p:spPr>
          <a:xfrm>
            <a:off x="6360328" y="3803200"/>
            <a:ext cx="638131" cy="638131"/>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495073" y="3937944"/>
            <a:ext cx="368642" cy="36864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H="1">
            <a:off x="6679393" y="4441331"/>
            <a:ext cx="0" cy="872548"/>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4" name="TextBox 14"/>
          <p:cNvSpPr txBox="1"/>
          <p:nvPr/>
        </p:nvSpPr>
        <p:spPr>
          <a:xfrm>
            <a:off x="1574907" y="1645216"/>
            <a:ext cx="45243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国家政策</a:t>
            </a:r>
          </a:p>
        </p:txBody>
      </p:sp>
      <p:sp>
        <p:nvSpPr>
          <p:cNvPr id="15" name="TextBox 15"/>
          <p:cNvSpPr txBox="1"/>
          <p:nvPr/>
        </p:nvSpPr>
        <p:spPr>
          <a:xfrm>
            <a:off x="1574907"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我国政府对农牧渔业发展高度重视，制定了一系列政策法规，如《农业法》、《畜牧法》、《渔业法》等，为产业的健康发展提供了法律保障。</a:t>
            </a:r>
          </a:p>
        </p:txBody>
      </p:sp>
      <p:sp>
        <p:nvSpPr>
          <p:cNvPr id="16" name="TextBox 16"/>
          <p:cNvSpPr txBox="1"/>
          <p:nvPr/>
        </p:nvSpPr>
        <p:spPr>
          <a:xfrm>
            <a:off x="1574907" y="3693472"/>
            <a:ext cx="4781550"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国际规则</a:t>
            </a:r>
          </a:p>
        </p:txBody>
      </p:sp>
      <p:sp>
        <p:nvSpPr>
          <p:cNvPr id="17" name="TextBox 17"/>
          <p:cNvSpPr txBox="1"/>
          <p:nvPr/>
        </p:nvSpPr>
        <p:spPr>
          <a:xfrm>
            <a:off x="1574907"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国际组织如联合国粮农组织（FAO）等制定了一系列国际规则和标准，旨在促进全球农牧渔业的可持续发展。我国积极参与国际规则制定，加强与国际社会的交流与合作。</a:t>
            </a:r>
          </a:p>
        </p:txBody>
      </p:sp>
      <p:sp>
        <p:nvSpPr>
          <p:cNvPr id="18" name="TextBox 18"/>
          <p:cNvSpPr txBox="1"/>
          <p:nvPr/>
        </p:nvSpPr>
        <p:spPr>
          <a:xfrm>
            <a:off x="7237966" y="3693472"/>
            <a:ext cx="47529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政策法规的意义</a:t>
            </a:r>
          </a:p>
        </p:txBody>
      </p:sp>
      <p:sp>
        <p:nvSpPr>
          <p:cNvPr id="19" name="TextBox 19"/>
          <p:cNvSpPr txBox="1"/>
          <p:nvPr/>
        </p:nvSpPr>
        <p:spPr>
          <a:xfrm>
            <a:off x="7237966" y="4250509"/>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政策法规的制定和实施有助于规范农牧渔业的生产经营行为，保障食品安全和生态环境安全；有利于促进农牧渔业的科技创新和产业升级，提高产业竞争力和可持续发展能力。</a:t>
            </a:r>
          </a:p>
        </p:txBody>
      </p:sp>
      <p:sp>
        <p:nvSpPr>
          <p:cNvPr id="20" name="TextBox 20"/>
          <p:cNvSpPr txBox="1"/>
          <p:nvPr/>
        </p:nvSpPr>
        <p:spPr>
          <a:xfrm>
            <a:off x="7315079" y="1645216"/>
            <a:ext cx="4676775" cy="6953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2325" b="1">
                <a:solidFill>
                  <a:schemeClr val="accent1">
                    <a:alpha val="100000"/>
                  </a:schemeClr>
                </a:solidFill>
                <a:latin typeface="Microsoft Yahei"/>
                <a:ea typeface="Microsoft Yahei"/>
                <a:cs typeface="Microsoft Yahei"/>
              </a:rPr>
              <a:t>地方政策</a:t>
            </a:r>
          </a:p>
        </p:txBody>
      </p:sp>
      <p:sp>
        <p:nvSpPr>
          <p:cNvPr id="21" name="TextBox 21"/>
          <p:cNvSpPr txBox="1"/>
          <p:nvPr/>
        </p:nvSpPr>
        <p:spPr>
          <a:xfrm>
            <a:off x="7315079" y="2202253"/>
            <a:ext cx="39052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各级地方政府也结合当地实际，出台了相应的农牧渔业发展政策和规划，推动产业的区域化、特色化发展。</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政策法规背景及意义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02</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农牧渔业法规体系与核心内容</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750" r="1750"/>
          <a:stretch>
            <a:fillRect/>
          </a:stretch>
        </p:blipFill>
        <p:spPr>
          <a:xfrm>
            <a:off x="705128" y="1258733"/>
            <a:ext cx="5140490" cy="5140490"/>
          </a:xfrm>
          <a:prstGeom prst="roundRect">
            <a:avLst/>
          </a:prstGeom>
        </p:spPr>
      </p:pic>
      <p:sp>
        <p:nvSpPr>
          <p:cNvPr id="3" name="TextBox 3"/>
          <p:cNvSpPr txBox="1"/>
          <p:nvPr/>
        </p:nvSpPr>
        <p:spPr>
          <a:xfrm>
            <a:off x="6422466" y="1924848"/>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农业基本法，规定了农业发展的基本原则、农业生产经营体制、农业生产、农产品流通与加工、农业科技与教育、农业资源与环境保护等方面的内容。</a:t>
            </a:r>
          </a:p>
        </p:txBody>
      </p:sp>
      <p:sp>
        <p:nvSpPr>
          <p:cNvPr id="4" name="TextBox 4"/>
          <p:cNvSpPr txBox="1"/>
          <p:nvPr/>
        </p:nvSpPr>
        <p:spPr>
          <a:xfrm>
            <a:off x="6422466" y="1539657"/>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《中华人民共和国农业法》</a:t>
            </a:r>
          </a:p>
        </p:txBody>
      </p:sp>
      <p:sp>
        <p:nvSpPr>
          <p:cNvPr id="5" name="TextBox 5"/>
          <p:cNvSpPr txBox="1"/>
          <p:nvPr/>
        </p:nvSpPr>
        <p:spPr>
          <a:xfrm>
            <a:off x="6422466" y="3539953"/>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畜牧业基本法，涵盖了畜牧业生产经营、种畜禽管理、饲料和饲料添加剂管理、动物防疫、畜产品质量安全等方面的内容。</a:t>
            </a:r>
          </a:p>
        </p:txBody>
      </p:sp>
      <p:sp>
        <p:nvSpPr>
          <p:cNvPr id="6" name="TextBox 6"/>
          <p:cNvSpPr txBox="1"/>
          <p:nvPr/>
        </p:nvSpPr>
        <p:spPr>
          <a:xfrm>
            <a:off x="6422466" y="319133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《中华人民共和国畜牧法》</a:t>
            </a:r>
          </a:p>
        </p:txBody>
      </p:sp>
      <p:sp>
        <p:nvSpPr>
          <p:cNvPr id="7" name="TextBox 7"/>
          <p:cNvSpPr txBox="1"/>
          <p:nvPr/>
        </p:nvSpPr>
        <p:spPr>
          <a:xfrm>
            <a:off x="6422466" y="5213997"/>
            <a:ext cx="5064406" cy="9947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渔业基本法，规定了渔业资源的保护、开发和利用，渔业生产经营、渔业水域生态环境保护、渔业执法等方面的内容。</a:t>
            </a:r>
          </a:p>
        </p:txBody>
      </p:sp>
      <p:sp>
        <p:nvSpPr>
          <p:cNvPr id="8" name="TextBox 8"/>
          <p:cNvSpPr txBox="1"/>
          <p:nvPr/>
        </p:nvSpPr>
        <p:spPr>
          <a:xfrm>
            <a:off x="6422466" y="4823558"/>
            <a:ext cx="4169507" cy="367284"/>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606" b="1">
                <a:solidFill>
                  <a:schemeClr val="accent1">
                    <a:alpha val="100000"/>
                  </a:schemeClr>
                </a:solidFill>
                <a:latin typeface="Microsoft Yahei"/>
                <a:ea typeface="Microsoft Yahei"/>
                <a:cs typeface="Microsoft Yahei"/>
              </a:rPr>
              <a:t>《中华人民共和国渔业法》</a:t>
            </a:r>
          </a:p>
        </p:txBody>
      </p:sp>
      <p:grpSp>
        <p:nvGrpSpPr>
          <p:cNvPr id="9" name="Group 9"/>
          <p:cNvGrpSpPr/>
          <p:nvPr/>
        </p:nvGrpSpPr>
        <p:grpSpPr>
          <a:xfrm>
            <a:off x="454963" y="93878"/>
            <a:ext cx="10641129" cy="914400"/>
            <a:chOff x="454963" y="93878"/>
            <a:chExt cx="10641129" cy="914400"/>
          </a:xfrm>
        </p:grpSpPr>
        <p:sp>
          <p:nvSpPr>
            <p:cNvPr id="10" name="AutoShape 1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TextBox 3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国家层面法规政策解读</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mt="70000"/>
          </a:blip>
          <a:srcRect l="16667" r="16667"/>
          <a:stretch>
            <a:fillRect/>
          </a:stretch>
        </p:blipFill>
        <p:spPr>
          <a:xfrm>
            <a:off x="939482" y="1415327"/>
            <a:ext cx="4843296" cy="4843295"/>
          </a:xfrm>
          <a:prstGeom prst="roundRect">
            <a:avLst/>
          </a:prstGeom>
        </p:spPr>
      </p:pic>
      <p:sp>
        <p:nvSpPr>
          <p:cNvPr id="3" name="TextBox 3"/>
          <p:cNvSpPr txBox="1"/>
          <p:nvPr/>
        </p:nvSpPr>
        <p:spPr>
          <a:xfrm>
            <a:off x="6261748" y="1415327"/>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各省、自治区、直辖市根据国家层面法规政策，结合当地实际情况，制定具体的实施细则和办法。例如，制定当地的畜牧业发展规划、渔业资源保护规定等。</a:t>
            </a:r>
          </a:p>
        </p:txBody>
      </p:sp>
      <p:sp>
        <p:nvSpPr>
          <p:cNvPr id="4" name="TextBox 4"/>
          <p:cNvSpPr txBox="1"/>
          <p:nvPr/>
        </p:nvSpPr>
        <p:spPr>
          <a:xfrm>
            <a:off x="6261748" y="3711304"/>
            <a:ext cx="4760228" cy="15240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针对特定领域或特定问题，地方层面还会出台一些专项规定或指导意见。例如，针对畜禽养殖污染防治、水产品质量安全等问题，制定具体的管理措施和技术标准。</a:t>
            </a:r>
          </a:p>
        </p:txBody>
      </p:sp>
      <p:grpSp>
        <p:nvGrpSpPr>
          <p:cNvPr id="5" name="Group 5"/>
          <p:cNvGrpSpPr/>
          <p:nvPr/>
        </p:nvGrpSpPr>
        <p:grpSpPr>
          <a:xfrm>
            <a:off x="454963" y="93878"/>
            <a:ext cx="10641129" cy="914400"/>
            <a:chOff x="454963" y="93878"/>
            <a:chExt cx="10641129" cy="914400"/>
          </a:xfrm>
        </p:grpSpPr>
        <p:sp>
          <p:nvSpPr>
            <p:cNvPr id="6" name="AutoShape 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TextBox 2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地方层面实施细则介绍</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行业协会或组织制定的自律规范</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为了促进行业健康发展，一些行业协会或组织会制定自律规范，对会员单位的生产经营行为进行自我约束和管理。例如，畜牧业协会可以制定畜禽养殖行为规范，要求会员单位遵守环保、动物福利等方面的规定。</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行业技术标准</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为了提高行业技术水平和管理水平，国家和行业组织会制定一些技术标准。例如，制定种畜禽生产技术标准、饲料安全技术标准等，以保障畜牧业生产的安全和质量。</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mt="70000"/>
          </a:blip>
          <a:srcRect t="3167" b="3167"/>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行业自律规范及标准</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641022" y="2505551"/>
            <a:ext cx="1169862" cy="1169862"/>
          </a:xfrm>
          <a:prstGeom prst="ellipse">
            <a:avLst/>
          </a:prstGeom>
          <a:gradFill>
            <a:gsLst>
              <a:gs pos="0">
                <a:schemeClr val="accent5">
                  <a:alpha val="100000"/>
                </a:schemeClr>
              </a:gs>
              <a:gs pos="100000">
                <a:schemeClr val="lt2">
                  <a:alpha val="10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2857192" y="2151175"/>
            <a:ext cx="9695079" cy="21896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12300" b="1">
                <a:solidFill>
                  <a:schemeClr val="dk1">
                    <a:alpha val="100000"/>
                  </a:schemeClr>
                </a:solidFill>
                <a:latin typeface="Microsoft Yahei"/>
                <a:ea typeface="Microsoft Yahei"/>
                <a:cs typeface="Microsoft Yahei"/>
              </a:rPr>
              <a:t>03</a:t>
            </a:r>
          </a:p>
        </p:txBody>
      </p:sp>
      <p:sp>
        <p:nvSpPr>
          <p:cNvPr id="4" name="TextBox 4"/>
          <p:cNvSpPr txBox="1"/>
          <p:nvPr/>
        </p:nvSpPr>
        <p:spPr>
          <a:xfrm>
            <a:off x="5117749" y="1980487"/>
            <a:ext cx="4354982" cy="2531059"/>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4200" b="1">
                <a:solidFill>
                  <a:srgbClr val="000000">
                    <a:alpha val="100000"/>
                  </a:srgbClr>
                </a:solidFill>
                <a:latin typeface="Microsoft Yahei"/>
                <a:ea typeface="Microsoft Yahei"/>
                <a:cs typeface="Microsoft Yahei"/>
              </a:rPr>
              <a:t>农业生产规则与制度</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允许农民将土地承包经营权流转给其他农户或农业经营主体，以促进土地规模经营和农业现代化。</a:t>
            </a:r>
          </a:p>
        </p:txBody>
      </p:sp>
      <p:pic>
        <p:nvPicPr>
          <p:cNvPr id="4" name="Picture 4"/>
          <p:cNvPicPr>
            <a:picLocks noChangeAspect="1"/>
          </p:cNvPicPr>
          <p:nvPr/>
        </p:nvPicPr>
        <p:blipFill>
          <a:blip r:embed="rId2"/>
          <a:srcRect t="13792" b="13792"/>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0750" r="10750"/>
          <a:stretch>
            <a:fillRect/>
          </a:stretch>
        </p:blipFill>
        <p:spPr>
          <a:xfrm>
            <a:off x="5168348"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6750" r="16750"/>
          <a:stretch>
            <a:fillRect/>
          </a:stretch>
        </p:blipFill>
        <p:spPr>
          <a:xfrm>
            <a:off x="8871767"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土地流转政策</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包括转包、出租、互换、转让等多种流转方式，流转双方应签订书面合同并报发包方备案。</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流转方式</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流转土地不得改变土地用途，流转期限不得超过承包期的剩余期限，流转收益归承包方所有。</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权益保障</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土地承包经营权流转制度</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5" name="Picture 5"/>
          <p:cNvPicPr>
            <a:picLocks noChangeAspect="1"/>
          </p:cNvPicPr>
          <p:nvPr/>
        </p:nvPicPr>
        <p:blipFill>
          <a:blip r:embed="rId2"/>
          <a:srcRect t="2579" b="2579"/>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815" b="2815"/>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6319" b="26319"/>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种子、农药、化肥等投入品管理制度</a:t>
              </a: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投入品登记制度</a:t>
            </a: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对种子、农药、化肥等农业生产投入品实行登记管理，确保投入品质量安全可靠。</a:t>
            </a: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投入品使用规范</a:t>
            </a: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指导农民科学合理使用投入品，遵守安全间隔期、休药期等规定，减少农业面源污染。</a:t>
            </a: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25" b="1">
                <a:solidFill>
                  <a:srgbClr val="FFFDFD">
                    <a:alpha val="100000"/>
                  </a:srgbClr>
                </a:solidFill>
                <a:latin typeface="Microsoft Yahei"/>
                <a:ea typeface="Microsoft Yahei"/>
                <a:cs typeface="Microsoft Yahei"/>
              </a:rPr>
              <a:t>违法违规行为查处</a:t>
            </a: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87000"/>
              </a:lnSpc>
            </a:pPr>
            <a:r>
              <a:rPr lang="en-US" sz="1500">
                <a:solidFill>
                  <a:srgbClr val="FFFDFD">
                    <a:alpha val="100000"/>
                  </a:srgbClr>
                </a:solidFill>
                <a:latin typeface="Microsoft Yahei"/>
                <a:ea typeface="Microsoft Yahei"/>
                <a:cs typeface="Microsoft Yahei"/>
              </a:rPr>
              <a:t>对生产、销售和使用假冒伪劣投入品的行为进行严厉打击，维护农民合法权益和农业生产安全。</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https://d.book118.com/986031035014010040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74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2024-09-06T06:34:06.929</cp:lastPrinted>
  <dcterms:created xsi:type="dcterms:W3CDTF">2024-09-05T22:34:06Z</dcterms:created>
  <dcterms:modified xsi:type="dcterms:W3CDTF">2024-09-05T22:34:09Z</dcterms:modified>
</cp:coreProperties>
</file>