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A5160A1A-89DC-4D89-9357-149157606DB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69" name="PlaceHolder 1"/>
          <p:cNvSpPr>
            <a:spLocks noGrp="1"/>
          </p:cNvSpPr>
          <p:nvPr>
            <p:ph type="sldImg"/>
          </p:nvPr>
        </p:nvSpPr>
        <p:spPr>
          <a:xfrm>
            <a:off x="685800" y="1143000"/>
            <a:ext cx="5486040" cy="3085920"/>
          </a:xfrm>
          <a:prstGeom prst="rect">
            <a:avLst/>
          </a:prstGeom>
          <a:ln w="0">
            <a:noFill/>
          </a:ln>
        </p:spPr>
      </p:sp>
      <p:sp>
        <p:nvSpPr>
          <p:cNvPr id="117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7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72" name="PlaceHolder 1"/>
          <p:cNvSpPr>
            <a:spLocks noGrp="1"/>
          </p:cNvSpPr>
          <p:nvPr>
            <p:ph type="sldImg"/>
          </p:nvPr>
        </p:nvSpPr>
        <p:spPr>
          <a:xfrm>
            <a:off x="685800" y="1143000"/>
            <a:ext cx="5486040" cy="3085920"/>
          </a:xfrm>
          <a:prstGeom prst="rect">
            <a:avLst/>
          </a:prstGeom>
          <a:ln w="0">
            <a:noFill/>
          </a:ln>
        </p:spPr>
      </p:sp>
      <p:sp>
        <p:nvSpPr>
          <p:cNvPr id="117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7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75" name="PlaceHolder 1"/>
          <p:cNvSpPr>
            <a:spLocks noGrp="1"/>
          </p:cNvSpPr>
          <p:nvPr>
            <p:ph type="sldImg"/>
          </p:nvPr>
        </p:nvSpPr>
        <p:spPr>
          <a:xfrm>
            <a:off x="685800" y="1143000"/>
            <a:ext cx="5486040" cy="3085920"/>
          </a:xfrm>
          <a:prstGeom prst="rect">
            <a:avLst/>
          </a:prstGeom>
          <a:ln w="0">
            <a:noFill/>
          </a:ln>
        </p:spPr>
      </p:sp>
      <p:sp>
        <p:nvSpPr>
          <p:cNvPr id="117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7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78" name="PlaceHolder 1"/>
          <p:cNvSpPr>
            <a:spLocks noGrp="1"/>
          </p:cNvSpPr>
          <p:nvPr>
            <p:ph type="sldImg"/>
          </p:nvPr>
        </p:nvSpPr>
        <p:spPr>
          <a:xfrm>
            <a:off x="685800" y="1143000"/>
            <a:ext cx="5486040" cy="3085920"/>
          </a:xfrm>
          <a:prstGeom prst="rect">
            <a:avLst/>
          </a:prstGeom>
          <a:ln w="0">
            <a:noFill/>
          </a:ln>
        </p:spPr>
      </p:sp>
      <p:sp>
        <p:nvSpPr>
          <p:cNvPr id="117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8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81" name="PlaceHolder 1"/>
          <p:cNvSpPr>
            <a:spLocks noGrp="1"/>
          </p:cNvSpPr>
          <p:nvPr>
            <p:ph type="sldImg"/>
          </p:nvPr>
        </p:nvSpPr>
        <p:spPr>
          <a:xfrm>
            <a:off x="685800" y="1143000"/>
            <a:ext cx="5486040" cy="3085920"/>
          </a:xfrm>
          <a:prstGeom prst="rect">
            <a:avLst/>
          </a:prstGeom>
          <a:ln w="0">
            <a:noFill/>
          </a:ln>
        </p:spPr>
      </p:sp>
      <p:sp>
        <p:nvSpPr>
          <p:cNvPr id="118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8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184" name="PlaceHolder 1"/>
          <p:cNvSpPr>
            <a:spLocks noGrp="1"/>
          </p:cNvSpPr>
          <p:nvPr>
            <p:ph type="sldImg"/>
          </p:nvPr>
        </p:nvSpPr>
        <p:spPr>
          <a:xfrm>
            <a:off x="685800" y="1143000"/>
            <a:ext cx="5486040" cy="3085920"/>
          </a:xfrm>
          <a:prstGeom prst="rect">
            <a:avLst/>
          </a:prstGeom>
          <a:ln w="0">
            <a:noFill/>
          </a:ln>
        </p:spPr>
      </p:sp>
      <p:sp>
        <p:nvSpPr>
          <p:cNvPr id="118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18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474C38-19D5-452B-82E8-FD0A423A76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74D57-E31B-44E9-95E0-968790E39D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C30233-B7C6-45CA-AD4A-63A1F1054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B68D1F-2D00-4C89-A92D-8CD371F792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BCAAED-1F59-422C-96A7-0461F2E038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04164A-6EE9-45BF-BF96-472AD9B477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7C97D5-D55C-49FE-9C80-B80C08C7D8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2E182C-7BA1-4CCE-BB55-275F06668F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3335A1-EFB1-46E1-A718-147958A50A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78A11-516D-4EA5-A67D-BB8A32EC3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C7CF36-E7FF-4B47-8A4E-4A89634D5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C13872D-9504-4E47-ADD4-3DDD2589B24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1DF323D-9161-4DD2-B371-D9B180A5348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7.png" /><Relationship Id="rId4"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 Id="rId3"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5.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045032112010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232560" y="824400"/>
            <a:ext cx="8052120" cy="1757880"/>
          </a:xfrm>
          <a:prstGeom prst="rect">
            <a:avLst/>
          </a:prstGeom>
          <a:noFill/>
          <a:ln w="0">
            <a:noFill/>
          </a:ln>
        </p:spPr>
        <p:txBody>
          <a:bodyPr lIns="90000" tIns="46800" rIns="90000" bIns="46800" anchor="b">
            <a:noAutofit/>
          </a:bodyPr>
          <a:lstStyle/>
          <a:p>
            <a:pPr indent="0" algn="ctr" defTabSz="914400">
              <a:lnSpc>
                <a:spcPct val="100000"/>
              </a:lnSpc>
              <a:buNone/>
            </a:pPr>
            <a:r>
              <a:rPr lang="zh-CN" sz="5400" b="1" strike="noStrike" spc="299">
                <a:solidFill>
                  <a:schemeClr val="dk1">
                    <a:lumMod val="85000"/>
                    <a:lumOff val="15000"/>
                  </a:schemeClr>
                </a:solidFill>
                <a:latin typeface="Arial"/>
                <a:ea typeface="微软雅黑"/>
              </a:rPr>
              <a:t>锅炉设备运行与检修安全常识</a:t>
            </a:r>
            <a:endParaRPr lang="en-US" sz="54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8049240" y="6261120"/>
            <a:ext cx="4063680" cy="51660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400" b="0" strike="noStrike" spc="-1">
                <a:solidFill>
                  <a:schemeClr val="dk1"/>
                </a:solidFill>
                <a:latin typeface="Arial"/>
                <a:ea typeface="微软雅黑"/>
              </a:rPr>
              <a:t>制作人：小无名老师</a:t>
            </a:r>
            <a:r>
              <a:rPr lang="en-US" sz="1400" b="0" strike="noStrike" spc="-1">
                <a:solidFill>
                  <a:schemeClr val="dk1"/>
                </a:solidFill>
                <a:latin typeface="Arial"/>
                <a:ea typeface="微软雅黑"/>
              </a:rPr>
              <a:t> </a:t>
            </a:r>
            <a:endParaRPr lang="en-US" sz="1400" b="0" strike="noStrike" spc="-1">
              <a:solidFill>
                <a:srgbClr val="000000"/>
              </a:solidFill>
              <a:latin typeface="Arial"/>
            </a:endParaRPr>
          </a:p>
          <a:p>
            <a:pPr defTabSz="914400">
              <a:lnSpc>
                <a:spcPct val="100000"/>
              </a:lnSpc>
            </a:pPr>
            <a:r>
              <a:rPr lang="zh-CN" sz="1400" b="0" strike="noStrike" spc="-1">
                <a:solidFill>
                  <a:schemeClr val="dk1"/>
                </a:solidFill>
                <a:latin typeface="Arial"/>
                <a:ea typeface="微软雅黑"/>
              </a:rPr>
              <a:t>时间：</a:t>
            </a:r>
            <a:r>
              <a:rPr lang="en-US" sz="1400" b="0" strike="noStrike" spc="-1">
                <a:solidFill>
                  <a:schemeClr val="dk1"/>
                </a:solidFill>
                <a:latin typeface="Arial"/>
                <a:ea typeface="微软雅黑"/>
              </a:rPr>
              <a:t>2024</a:t>
            </a:r>
            <a:r>
              <a:rPr lang="zh-CN" sz="1400" b="0" strike="noStrike" spc="-1">
                <a:solidFill>
                  <a:schemeClr val="dk1"/>
                </a:solidFill>
                <a:latin typeface="Arial"/>
                <a:ea typeface="微软雅黑"/>
              </a:rPr>
              <a:t>年</a:t>
            </a:r>
            <a:r>
              <a:rPr lang="en-US" sz="1400" b="0" strike="noStrike" spc="-1">
                <a:solidFill>
                  <a:schemeClr val="dk1"/>
                </a:solidFill>
                <a:latin typeface="Arial"/>
                <a:ea typeface="微软雅黑"/>
              </a:rPr>
              <a:t>X</a:t>
            </a:r>
            <a:r>
              <a:rPr lang="zh-CN" sz="1400" b="0" strike="noStrike" spc="-1">
                <a:solidFill>
                  <a:schemeClr val="dk1"/>
                </a:solidFill>
                <a:latin typeface="Arial"/>
                <a:ea typeface="微软雅黑"/>
              </a:rPr>
              <a:t>月</a:t>
            </a:r>
            <a:endParaRPr lang="en-US" sz="1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893520" y="79128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4400" b="1" strike="noStrike" spc="299">
                <a:solidFill>
                  <a:schemeClr val="dk1">
                    <a:lumMod val="85000"/>
                    <a:lumOff val="15000"/>
                  </a:schemeClr>
                </a:solidFill>
                <a:latin typeface="Arial"/>
                <a:ea typeface="微软雅黑"/>
              </a:rPr>
              <a:t>目</a:t>
            </a:r>
            <a:r>
              <a:rPr lang="en-US" sz="4400" b="1" strike="noStrike" spc="299">
                <a:solidFill>
                  <a:schemeClr val="dk1">
                    <a:lumMod val="85000"/>
                    <a:lumOff val="15000"/>
                  </a:schemeClr>
                </a:solidFill>
                <a:latin typeface="Arial"/>
                <a:ea typeface="微软雅黑"/>
              </a:rPr>
              <a:t>  录</a:t>
            </a:r>
            <a:endParaRPr lang="en-US" sz="4400" b="0" strike="noStrike" spc="-1">
              <a:solidFill>
                <a:schemeClr val="dk1"/>
              </a:solidFill>
              <a:latin typeface="Arial"/>
            </a:endParaRPr>
          </a:p>
        </p:txBody>
      </p:sp>
      <p:sp>
        <p:nvSpPr>
          <p:cNvPr id="76" name="content"/>
          <p:cNvSpPr/>
          <p:nvPr/>
        </p:nvSpPr>
        <p:spPr>
          <a:xfrm>
            <a:off x="4817160" y="1851120"/>
            <a:ext cx="707220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锅炉设备维护与保养</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锅炉设备操作技巧</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锅炉设备故障排除技术</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锅炉设备安全规范与法规</a:t>
            </a:r>
            <a:endParaRPr lang="en-US" sz="2400" b="0" strike="noStrike" spc="-1">
              <a:solidFill>
                <a:srgbClr val="000000"/>
              </a:solidFill>
              <a:latin typeface="Arial"/>
            </a:endParaRPr>
          </a:p>
          <a:p>
            <a:pPr defTabSz="914400">
              <a:lnSpc>
                <a:spcPct val="100000"/>
              </a:lnSpc>
              <a:tabLst>
                <a:tab pos="0"/>
              </a:tabLst>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82" name="Group 14"/>
          <p:cNvGrpSpPr/>
          <p:nvPr/>
        </p:nvGrpSpPr>
        <p:grpSpPr>
          <a:xfrm>
            <a:off x="248400" y="290160"/>
            <a:ext cx="576360" cy="474840"/>
            <a:chOff x="248400" y="290160"/>
            <a:chExt cx="576360" cy="474840"/>
          </a:xfrm>
        </p:grpSpPr>
        <p:sp>
          <p:nvSpPr>
            <p:cNvPr id="8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8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9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0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103"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锅炉设备运行与检修安全常识简介</a:t>
            </a:r>
            <a:endParaRPr lang="en-US" sz="2200" b="0" strike="noStrike" spc="-1">
              <a:solidFill>
                <a:srgbClr val="000000"/>
              </a:solidFill>
              <a:latin typeface="Arial"/>
            </a:endParaRPr>
          </a:p>
        </p:txBody>
      </p:sp>
      <p:sp>
        <p:nvSpPr>
          <p:cNvPr id="104"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锅炉设备是工业生产中至关重要的设备之一，它通过燃烧产生的热能转换为工业生产所需的蒸汽或热水。本章将深入探讨锅炉设备的基本概念、作用以及安全常识，帮助读者全面了解锅炉设备的重要性及运行检修的关键知识。</a:t>
            </a:r>
            <a:endParaRPr lang="en-US" sz="1400" b="0" strike="noStrike" spc="-1">
              <a:solidFill>
                <a:srgbClr val="000000"/>
              </a:solidFill>
              <a:latin typeface="Arial"/>
            </a:endParaRPr>
          </a:p>
        </p:txBody>
      </p:sp>
      <p:sp>
        <p:nvSpPr>
          <p:cNvPr id="105"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锅炉分类及结构</a:t>
            </a:r>
            <a:endParaRPr lang="en-US" sz="3600" b="0" strike="noStrike" spc="-1">
              <a:solidFill>
                <a:schemeClr val="dk1"/>
              </a:solidFill>
              <a:latin typeface="Arial"/>
            </a:endParaRPr>
          </a:p>
        </p:txBody>
      </p:sp>
      <p:sp>
        <p:nvSpPr>
          <p:cNvPr id="107"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结构简单，使用方便</a:t>
            </a:r>
            <a:endParaRPr lang="en-US" sz="1600" b="0" strike="noStrike" spc="-1">
              <a:solidFill>
                <a:srgbClr val="000000"/>
              </a:solidFill>
              <a:latin typeface="Arial"/>
            </a:endParaRPr>
          </a:p>
        </p:txBody>
      </p:sp>
      <p:sp>
        <p:nvSpPr>
          <p:cNvPr id="108"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火</a:t>
            </a:r>
            <a:r>
              <a:rPr lang="en-US" sz="2000" b="1" strike="noStrike" spc="-1">
                <a:solidFill>
                  <a:schemeClr val="accent1"/>
                </a:solidFill>
                <a:latin typeface="微软雅黑"/>
                <a:ea typeface="微软雅黑"/>
              </a:rPr>
              <a:t>-tube</a:t>
            </a:r>
            <a:r>
              <a:rPr lang="zh-CN" sz="2000" b="1" strike="noStrike" spc="-1">
                <a:solidFill>
                  <a:schemeClr val="accent1"/>
                </a:solidFill>
                <a:latin typeface="微软雅黑"/>
                <a:ea typeface="微软雅黑"/>
              </a:rPr>
              <a:t>锅炉</a:t>
            </a:r>
            <a:endParaRPr lang="en-US" sz="2000" b="0" strike="noStrike" spc="-1">
              <a:solidFill>
                <a:srgbClr val="000000"/>
              </a:solidFill>
              <a:latin typeface="Arial"/>
            </a:endParaRPr>
          </a:p>
        </p:txBody>
      </p:sp>
      <p:sp>
        <p:nvSpPr>
          <p:cNvPr id="109"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传热效率高，耐压性能好</a:t>
            </a:r>
            <a:endParaRPr lang="en-US" sz="1600" b="0" strike="noStrike" spc="-1">
              <a:solidFill>
                <a:srgbClr val="000000"/>
              </a:solidFill>
              <a:latin typeface="Arial"/>
            </a:endParaRPr>
          </a:p>
        </p:txBody>
      </p:sp>
      <p:sp>
        <p:nvSpPr>
          <p:cNvPr id="110"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水</a:t>
            </a:r>
            <a:r>
              <a:rPr lang="en-US" sz="2000" b="1" strike="noStrike" spc="-1">
                <a:solidFill>
                  <a:schemeClr val="accent1"/>
                </a:solidFill>
                <a:latin typeface="微软雅黑"/>
                <a:ea typeface="微软雅黑"/>
              </a:rPr>
              <a:t>-tube</a:t>
            </a:r>
            <a:r>
              <a:rPr lang="zh-CN" sz="2000" b="1" strike="noStrike" spc="-1">
                <a:solidFill>
                  <a:schemeClr val="accent1"/>
                </a:solidFill>
                <a:latin typeface="微软雅黑"/>
                <a:ea typeface="微软雅黑"/>
              </a:rPr>
              <a:t>锅炉</a:t>
            </a:r>
            <a:endParaRPr lang="en-US" sz="2000" b="0" strike="noStrike" spc="-1">
              <a:solidFill>
                <a:srgbClr val="000000"/>
              </a:solidFill>
              <a:latin typeface="Arial"/>
            </a:endParaRPr>
          </a:p>
        </p:txBody>
      </p:sp>
      <p:sp>
        <p:nvSpPr>
          <p:cNvPr id="111"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环保节能，操作安全</a:t>
            </a:r>
            <a:endParaRPr lang="en-US" sz="1600" b="0" strike="noStrike" spc="-1">
              <a:solidFill>
                <a:srgbClr val="000000"/>
              </a:solidFill>
              <a:latin typeface="Arial"/>
            </a:endParaRPr>
          </a:p>
        </p:txBody>
      </p:sp>
      <p:sp>
        <p:nvSpPr>
          <p:cNvPr id="112"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电锅炉</a:t>
            </a:r>
            <a:endParaRPr lang="en-US" sz="2000" b="0" strike="noStrike" spc="-1">
              <a:solidFill>
                <a:srgbClr val="000000"/>
              </a:solidFill>
              <a:latin typeface="Arial"/>
            </a:endParaRPr>
          </a:p>
        </p:txBody>
      </p:sp>
      <p:sp>
        <p:nvSpPr>
          <p:cNvPr id="113"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生产效率高，应用广泛</a:t>
            </a:r>
            <a:endParaRPr lang="en-US" sz="1600" b="0" strike="noStrike" spc="-1">
              <a:solidFill>
                <a:srgbClr val="000000"/>
              </a:solidFill>
              <a:latin typeface="Arial"/>
            </a:endParaRPr>
          </a:p>
        </p:txBody>
      </p:sp>
      <p:sp>
        <p:nvSpPr>
          <p:cNvPr id="114"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蒸汽锅炉</a:t>
            </a:r>
            <a:endParaRPr lang="en-US" sz="2000" b="0" strike="noStrike" spc="-1">
              <a:solidFill>
                <a:srgbClr val="000000"/>
              </a:solidFill>
              <a:latin typeface="Arial"/>
            </a:endParaRPr>
          </a:p>
        </p:txBody>
      </p:sp>
      <p:grpSp>
        <p:nvGrpSpPr>
          <p:cNvPr id="115" name="组合 37"/>
          <p:cNvGrpSpPr/>
          <p:nvPr/>
        </p:nvGrpSpPr>
        <p:grpSpPr>
          <a:xfrm>
            <a:off x="483840" y="6200640"/>
            <a:ext cx="11235600" cy="158400"/>
            <a:chOff x="483840" y="6200640"/>
            <a:chExt cx="11235600" cy="158400"/>
          </a:xfrm>
        </p:grpSpPr>
        <p:sp>
          <p:nvSpPr>
            <p:cNvPr id="116"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7"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8"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19"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0"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1"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22"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23" name="Group 14"/>
          <p:cNvGrpSpPr/>
          <p:nvPr/>
        </p:nvGrpSpPr>
        <p:grpSpPr>
          <a:xfrm>
            <a:off x="248400" y="290160"/>
            <a:ext cx="576360" cy="474840"/>
            <a:chOff x="248400" y="290160"/>
            <a:chExt cx="576360" cy="474840"/>
          </a:xfrm>
        </p:grpSpPr>
        <p:sp>
          <p:nvSpPr>
            <p:cNvPr id="12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2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3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4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锅炉运行原理</a:t>
            </a:r>
            <a:endParaRPr lang="en-US" sz="3600" b="0" strike="noStrike" spc="-1">
              <a:solidFill>
                <a:schemeClr val="dk1"/>
              </a:solidFill>
              <a:latin typeface="Arial"/>
            </a:endParaRPr>
          </a:p>
        </p:txBody>
      </p:sp>
      <p:sp>
        <p:nvSpPr>
          <p:cNvPr id="145"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燃料在氧气的作用下产生燃烧反应</a:t>
            </a:r>
            <a:endParaRPr lang="en-US" sz="1600" b="0" strike="noStrike" spc="-1">
              <a:solidFill>
                <a:srgbClr val="000000"/>
              </a:solidFill>
              <a:latin typeface="Arial"/>
            </a:endParaRPr>
          </a:p>
        </p:txBody>
      </p:sp>
      <p:sp>
        <p:nvSpPr>
          <p:cNvPr id="146"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燃烧过程</a:t>
            </a:r>
            <a:endParaRPr lang="en-US" sz="2000" b="0" strike="noStrike" spc="-1">
              <a:solidFill>
                <a:srgbClr val="000000"/>
              </a:solidFill>
              <a:latin typeface="Arial"/>
            </a:endParaRPr>
          </a:p>
        </p:txBody>
      </p:sp>
      <p:sp>
        <p:nvSpPr>
          <p:cNvPr id="147"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燃烧释放的热能转换为蒸汽或热水</a:t>
            </a:r>
            <a:endParaRPr lang="en-US" sz="1600" b="0" strike="noStrike" spc="-1">
              <a:solidFill>
                <a:srgbClr val="000000"/>
              </a:solidFill>
              <a:latin typeface="Arial"/>
            </a:endParaRPr>
          </a:p>
        </p:txBody>
      </p:sp>
      <p:sp>
        <p:nvSpPr>
          <p:cNvPr id="148"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热能转换</a:t>
            </a:r>
            <a:endParaRPr lang="en-US" sz="2000" b="0" strike="noStrike" spc="-1">
              <a:solidFill>
                <a:srgbClr val="000000"/>
              </a:solidFill>
              <a:latin typeface="Arial"/>
            </a:endParaRPr>
          </a:p>
        </p:txBody>
      </p:sp>
      <p:sp>
        <p:nvSpPr>
          <p:cNvPr id="149"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提供工业生产所需的能源</a:t>
            </a:r>
            <a:endParaRPr lang="en-US" sz="1600" b="0" strike="noStrike" spc="-1">
              <a:solidFill>
                <a:srgbClr val="000000"/>
              </a:solidFill>
              <a:latin typeface="Arial"/>
            </a:endParaRPr>
          </a:p>
        </p:txBody>
      </p:sp>
      <p:sp>
        <p:nvSpPr>
          <p:cNvPr id="150"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作用和必要性</a:t>
            </a:r>
            <a:endParaRPr lang="en-US" sz="2000" b="0" strike="noStrike" spc="-1">
              <a:solidFill>
                <a:srgbClr val="000000"/>
              </a:solidFill>
              <a:latin typeface="Arial"/>
            </a:endParaRPr>
          </a:p>
        </p:txBody>
      </p:sp>
      <p:sp>
        <p:nvSpPr>
          <p:cNvPr id="151"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环境温度、燃料质量等因素影响锅炉运行效果</a:t>
            </a:r>
            <a:endParaRPr lang="en-US" sz="1600" b="0" strike="noStrike" spc="-1">
              <a:solidFill>
                <a:srgbClr val="000000"/>
              </a:solidFill>
              <a:latin typeface="Arial"/>
            </a:endParaRPr>
          </a:p>
        </p:txBody>
      </p:sp>
      <p:sp>
        <p:nvSpPr>
          <p:cNvPr id="152"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影响因素</a:t>
            </a:r>
            <a:endParaRPr lang="en-US" sz="2000" b="0" strike="noStrike" spc="-1">
              <a:solidFill>
                <a:srgbClr val="000000"/>
              </a:solidFill>
              <a:latin typeface="Arial"/>
            </a:endParaRPr>
          </a:p>
        </p:txBody>
      </p:sp>
      <p:grpSp>
        <p:nvGrpSpPr>
          <p:cNvPr id="153" name="组合 37"/>
          <p:cNvGrpSpPr/>
          <p:nvPr/>
        </p:nvGrpSpPr>
        <p:grpSpPr>
          <a:xfrm>
            <a:off x="483840" y="6200640"/>
            <a:ext cx="11235600" cy="158400"/>
            <a:chOff x="483840" y="6200640"/>
            <a:chExt cx="11235600" cy="158400"/>
          </a:xfrm>
        </p:grpSpPr>
        <p:sp>
          <p:nvSpPr>
            <p:cNvPr id="154"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5"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6"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7"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8"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59"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160"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161" name="Group 14"/>
          <p:cNvGrpSpPr/>
          <p:nvPr/>
        </p:nvGrpSpPr>
        <p:grpSpPr>
          <a:xfrm>
            <a:off x="248400" y="290160"/>
            <a:ext cx="576360" cy="474840"/>
            <a:chOff x="248400" y="290160"/>
            <a:chExt cx="576360" cy="474840"/>
          </a:xfrm>
        </p:grpSpPr>
        <p:sp>
          <p:nvSpPr>
            <p:cNvPr id="16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6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7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8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2"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锅炉检修安全意识</a:t>
            </a:r>
            <a:endParaRPr lang="en-US" sz="3600" b="0" strike="noStrike" spc="-1">
              <a:solidFill>
                <a:schemeClr val="dk1"/>
              </a:solidFill>
              <a:latin typeface="Arial"/>
            </a:endParaRPr>
          </a:p>
        </p:txBody>
      </p:sp>
      <p:sp>
        <p:nvSpPr>
          <p:cNvPr id="183"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确保设备运行安全，延长设备寿命</a:t>
            </a:r>
            <a:endParaRPr lang="en-US" sz="1400" b="0" strike="noStrike" spc="-1">
              <a:solidFill>
                <a:srgbClr val="000000"/>
              </a:solidFill>
              <a:latin typeface="Arial"/>
            </a:endParaRPr>
          </a:p>
        </p:txBody>
      </p:sp>
      <p:sp>
        <p:nvSpPr>
          <p:cNvPr id="184"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重要性</a:t>
            </a:r>
            <a:endParaRPr lang="en-US" sz="2000" b="0" strike="noStrike" spc="-1">
              <a:solidFill>
                <a:srgbClr val="000000"/>
              </a:solidFill>
              <a:latin typeface="Arial"/>
            </a:endParaRPr>
          </a:p>
        </p:txBody>
      </p:sp>
      <p:sp>
        <p:nvSpPr>
          <p:cNvPr id="18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定期培训、经验交流等方式提高检修人员安全意识</a:t>
            </a:r>
            <a:endParaRPr lang="en-US" sz="1400" b="0" strike="noStrike" spc="-1">
              <a:solidFill>
                <a:srgbClr val="000000"/>
              </a:solidFill>
              <a:latin typeface="Arial"/>
            </a:endParaRPr>
          </a:p>
        </p:txBody>
      </p:sp>
      <p:sp>
        <p:nvSpPr>
          <p:cNvPr id="1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培养方法</a:t>
            </a:r>
            <a:endParaRPr lang="en-US" sz="2000" b="0" strike="noStrike" spc="-1">
              <a:solidFill>
                <a:srgbClr val="000000"/>
              </a:solidFill>
              <a:latin typeface="Arial"/>
            </a:endParaRPr>
          </a:p>
        </p:txBody>
      </p:sp>
      <p:sp>
        <p:nvSpPr>
          <p:cNvPr id="1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减少事故发生，保障生产环境</a:t>
            </a:r>
            <a:endParaRPr lang="en-US" sz="1400" b="0" strike="noStrike" spc="-1">
              <a:solidFill>
                <a:srgbClr val="000000"/>
              </a:solidFill>
              <a:latin typeface="Arial"/>
            </a:endParaRPr>
          </a:p>
        </p:txBody>
      </p:sp>
      <p:sp>
        <p:nvSpPr>
          <p:cNvPr id="1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安全意识作用</a:t>
            </a:r>
            <a:endParaRPr lang="en-US" sz="2000" b="0" strike="noStrike" spc="-1">
              <a:solidFill>
                <a:srgbClr val="000000"/>
              </a:solidFill>
              <a:latin typeface="Arial"/>
            </a:endParaRPr>
          </a:p>
        </p:txBody>
      </p:sp>
      <p:grpSp>
        <p:nvGrpSpPr>
          <p:cNvPr id="192" name="Group 14"/>
          <p:cNvGrpSpPr/>
          <p:nvPr/>
        </p:nvGrpSpPr>
        <p:grpSpPr>
          <a:xfrm>
            <a:off x="248400" y="290160"/>
            <a:ext cx="576360" cy="474840"/>
            <a:chOff x="248400" y="290160"/>
            <a:chExt cx="576360" cy="474840"/>
          </a:xfrm>
        </p:grpSpPr>
        <p:sp>
          <p:nvSpPr>
            <p:cNvPr id="19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19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0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1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213" name="Picture 3"/>
          <p:cNvSpPr/>
          <p:nvPr/>
        </p:nvSpPr>
        <p:spPr>
          <a:xfrm>
            <a:off x="8206920" y="818640"/>
            <a:ext cx="2970000" cy="2970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4"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锅炉检修安全意识</a:t>
            </a:r>
            <a:endParaRPr lang="en-US" sz="3600" b="0" strike="noStrike" spc="-1">
              <a:solidFill>
                <a:schemeClr val="dk1"/>
              </a:solidFill>
              <a:latin typeface="Arial"/>
            </a:endParaRPr>
          </a:p>
        </p:txBody>
      </p:sp>
      <p:sp>
        <p:nvSpPr>
          <p:cNvPr id="215"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按照规定程序进行检修工作</a:t>
            </a:r>
            <a:endParaRPr lang="en-US" sz="1600" b="0" strike="noStrike" spc="-1">
              <a:solidFill>
                <a:srgbClr val="000000"/>
              </a:solidFill>
              <a:latin typeface="Arial"/>
            </a:endParaRPr>
          </a:p>
        </p:txBody>
      </p:sp>
      <p:sp>
        <p:nvSpPr>
          <p:cNvPr id="216"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检修程序</a:t>
            </a:r>
            <a:endParaRPr lang="en-US" sz="2000" b="0" strike="noStrike" spc="-1">
              <a:solidFill>
                <a:srgbClr val="000000"/>
              </a:solidFill>
              <a:latin typeface="Arial"/>
            </a:endParaRPr>
          </a:p>
        </p:txBody>
      </p:sp>
      <p:sp>
        <p:nvSpPr>
          <p:cNvPr id="217"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佩戴防护用具，保障个人安全</a:t>
            </a:r>
            <a:endParaRPr lang="en-US" sz="1600" b="0" strike="noStrike" spc="-1">
              <a:solidFill>
                <a:srgbClr val="000000"/>
              </a:solidFill>
              <a:latin typeface="Arial"/>
            </a:endParaRPr>
          </a:p>
        </p:txBody>
      </p:sp>
      <p:sp>
        <p:nvSpPr>
          <p:cNvPr id="218"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安全防护</a:t>
            </a:r>
            <a:endParaRPr lang="en-US" sz="2000" b="0" strike="noStrike" spc="-1">
              <a:solidFill>
                <a:srgbClr val="000000"/>
              </a:solidFill>
              <a:latin typeface="Arial"/>
            </a:endParaRPr>
          </a:p>
        </p:txBody>
      </p:sp>
      <p:sp>
        <p:nvSpPr>
          <p:cNvPr id="219"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对检修环境进行风险评估，做好安全措施</a:t>
            </a:r>
            <a:endParaRPr lang="en-US" sz="1600" b="0" strike="noStrike" spc="-1">
              <a:solidFill>
                <a:srgbClr val="000000"/>
              </a:solidFill>
              <a:latin typeface="Arial"/>
            </a:endParaRPr>
          </a:p>
        </p:txBody>
      </p:sp>
      <p:sp>
        <p:nvSpPr>
          <p:cNvPr id="220"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风险评估</a:t>
            </a:r>
            <a:endParaRPr lang="en-US" sz="2000" b="0" strike="noStrike" spc="-1">
              <a:solidFill>
                <a:srgbClr val="000000"/>
              </a:solidFill>
              <a:latin typeface="Arial"/>
            </a:endParaRPr>
          </a:p>
        </p:txBody>
      </p:sp>
      <p:sp>
        <p:nvSpPr>
          <p:cNvPr id="221"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提前制定应急预案，做好事故处理准备</a:t>
            </a:r>
            <a:endParaRPr lang="en-US" sz="1600" b="0" strike="noStrike" spc="-1">
              <a:solidFill>
                <a:srgbClr val="000000"/>
              </a:solidFill>
              <a:latin typeface="Arial"/>
            </a:endParaRPr>
          </a:p>
        </p:txBody>
      </p:sp>
      <p:sp>
        <p:nvSpPr>
          <p:cNvPr id="222"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事故应急</a:t>
            </a:r>
            <a:endParaRPr lang="en-US" sz="2000" b="0" strike="noStrike" spc="-1">
              <a:solidFill>
                <a:srgbClr val="000000"/>
              </a:solidFill>
              <a:latin typeface="Arial"/>
            </a:endParaRPr>
          </a:p>
        </p:txBody>
      </p:sp>
      <p:grpSp>
        <p:nvGrpSpPr>
          <p:cNvPr id="223" name="组合 37"/>
          <p:cNvGrpSpPr/>
          <p:nvPr/>
        </p:nvGrpSpPr>
        <p:grpSpPr>
          <a:xfrm>
            <a:off x="483840" y="6200640"/>
            <a:ext cx="11235600" cy="158400"/>
            <a:chOff x="483840" y="6200640"/>
            <a:chExt cx="11235600" cy="158400"/>
          </a:xfrm>
        </p:grpSpPr>
        <p:sp>
          <p:nvSpPr>
            <p:cNvPr id="224"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25"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26"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27"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28"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29"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30"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231" name="Group 14"/>
          <p:cNvGrpSpPr/>
          <p:nvPr/>
        </p:nvGrpSpPr>
        <p:grpSpPr>
          <a:xfrm>
            <a:off x="248400" y="290160"/>
            <a:ext cx="576360" cy="474840"/>
            <a:chOff x="248400" y="290160"/>
            <a:chExt cx="576360" cy="474840"/>
          </a:xfrm>
        </p:grpSpPr>
        <p:sp>
          <p:nvSpPr>
            <p:cNvPr id="23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3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4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252"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锅炉检修安全意识</a:t>
            </a:r>
            <a:endParaRPr lang="en-US" sz="3600" b="0" strike="noStrike" spc="-1">
              <a:solidFill>
                <a:schemeClr val="dk1"/>
              </a:solidFill>
              <a:latin typeface="Arial"/>
            </a:endParaRPr>
          </a:p>
        </p:txBody>
      </p:sp>
      <p:sp>
        <p:nvSpPr>
          <p:cNvPr id="253"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锅炉设备是工业生产中不可或缺的设备，正确的检修操作对确保设备安全稳定运行至关重要。检修人员应时刻保持高度警惕，遵守规章制度，严格按照程序操作，确保检修过程中的安全性和有效性，为保障生产环境安全、提高工作效率做出贡献。</a:t>
            </a:r>
            <a:endParaRPr lang="en-US" sz="1600" b="0" strike="noStrike" spc="-1">
              <a:solidFill>
                <a:srgbClr val="000000"/>
              </a:solidFill>
              <a:latin typeface="Arial"/>
            </a:endParaRPr>
          </a:p>
        </p:txBody>
      </p:sp>
      <p:grpSp>
        <p:nvGrpSpPr>
          <p:cNvPr id="254" name="Group 14"/>
          <p:cNvGrpSpPr/>
          <p:nvPr/>
        </p:nvGrpSpPr>
        <p:grpSpPr>
          <a:xfrm>
            <a:off x="248400" y="290160"/>
            <a:ext cx="576360" cy="474840"/>
            <a:chOff x="248400" y="290160"/>
            <a:chExt cx="576360" cy="474840"/>
          </a:xfrm>
        </p:grpSpPr>
        <p:sp>
          <p:nvSpPr>
            <p:cNvPr id="255"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6"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7"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8"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59"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0"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1"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2"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3"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4"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5"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6"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7"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8"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69"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0"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1"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2"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3"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274"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pic>
        <p:nvPicPr>
          <p:cNvPr id="275" name="图片 6"/>
          <p:cNvPicPr/>
          <p:nvPr/>
        </p:nvPicPr>
        <p:blipFill>
          <a:blip r:embed="rId3"/>
          <a:stretch>
            <a:fillRect/>
          </a:stretch>
        </p:blipFill>
        <p:spPr>
          <a:xfrm>
            <a:off x="4114800" y="3943440"/>
            <a:ext cx="8076960" cy="2914200"/>
          </a:xfrm>
          <a:prstGeom prst="rect">
            <a:avLst/>
          </a:prstGeom>
          <a:ln w="0">
            <a:noFill/>
          </a:ln>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76"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27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锅炉设备维护与保养</a:t>
            </a:r>
            <a:endParaRPr lang="en-US" sz="3600" b="0" strike="noStrike" spc="-1">
              <a:solidFill>
                <a:schemeClr val="dk1"/>
              </a:solidFill>
              <a:latin typeface="Arial"/>
            </a:endParaRPr>
          </a:p>
        </p:txBody>
      </p:sp>
      <p:sp>
        <p:nvSpPr>
          <p:cNvPr id="2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79"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锅炉设备维护的重要性</a:t>
            </a:r>
            <a:endParaRPr lang="en-US" sz="3600" b="0" strike="noStrike" spc="-1">
              <a:solidFill>
                <a:schemeClr val="dk1"/>
              </a:solidFill>
              <a:latin typeface="Arial"/>
            </a:endParaRPr>
          </a:p>
        </p:txBody>
      </p:sp>
      <p:sp>
        <p:nvSpPr>
          <p:cNvPr id="280"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1"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性能影响</a:t>
            </a:r>
            <a:endParaRPr lang="en-US" sz="2000" b="0" strike="noStrike" spc="-1">
              <a:solidFill>
                <a:srgbClr val="000000"/>
              </a:solidFill>
              <a:latin typeface="Arial"/>
            </a:endParaRPr>
          </a:p>
        </p:txBody>
      </p:sp>
      <p:sp>
        <p:nvSpPr>
          <p:cNvPr id="282"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83"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4"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定期维护</a:t>
            </a:r>
            <a:endParaRPr lang="en-US" sz="2000" b="0" strike="noStrike" spc="-1">
              <a:solidFill>
                <a:srgbClr val="000000"/>
              </a:solidFill>
              <a:latin typeface="Arial"/>
            </a:endParaRPr>
          </a:p>
        </p:txBody>
      </p:sp>
      <p:sp>
        <p:nvSpPr>
          <p:cNvPr id="285"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86"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7"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维护优势</a:t>
            </a:r>
            <a:endParaRPr lang="en-US" sz="2000" b="0" strike="noStrike" spc="-1">
              <a:solidFill>
                <a:srgbClr val="000000"/>
              </a:solidFill>
              <a:latin typeface="Arial"/>
            </a:endParaRPr>
          </a:p>
        </p:txBody>
      </p:sp>
      <p:sp>
        <p:nvSpPr>
          <p:cNvPr id="288"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sp>
        <p:nvSpPr>
          <p:cNvPr id="289"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90"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影响设备寿命</a:t>
            </a:r>
            <a:endParaRPr lang="en-US" sz="2000" b="0" strike="noStrike" spc="-1">
              <a:solidFill>
                <a:srgbClr val="000000"/>
              </a:solidFill>
              <a:latin typeface="Arial"/>
            </a:endParaRPr>
          </a:p>
        </p:txBody>
      </p:sp>
      <p:sp>
        <p:nvSpPr>
          <p:cNvPr id="291"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lumMod val="85000"/>
                    <a:lumOff val="15000"/>
                  </a:schemeClr>
                </a:solidFill>
                <a:latin typeface="微软雅黑"/>
                <a:ea typeface="微软雅黑"/>
              </a:rPr>
              <a:t> </a:t>
            </a:r>
            <a:endParaRPr lang="en-US" sz="1600" b="0" strike="noStrike" spc="-1">
              <a:solidFill>
                <a:srgbClr val="000000"/>
              </a:solidFill>
              <a:latin typeface="Arial"/>
            </a:endParaRPr>
          </a:p>
        </p:txBody>
      </p:sp>
      <p:grpSp>
        <p:nvGrpSpPr>
          <p:cNvPr id="292" name="组合 37"/>
          <p:cNvGrpSpPr/>
          <p:nvPr/>
        </p:nvGrpSpPr>
        <p:grpSpPr>
          <a:xfrm>
            <a:off x="483840" y="6292800"/>
            <a:ext cx="11235600" cy="158400"/>
            <a:chOff x="483840" y="6292800"/>
            <a:chExt cx="11235600" cy="158400"/>
          </a:xfrm>
        </p:grpSpPr>
        <p:sp>
          <p:nvSpPr>
            <p:cNvPr id="293" name="AutoShape 5"/>
            <p:cNvSpPr/>
            <p:nvPr/>
          </p:nvSpPr>
          <p:spPr>
            <a:xfrm>
              <a:off x="2499480" y="632844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4" name="AutoShape 6"/>
            <p:cNvSpPr/>
            <p:nvPr/>
          </p:nvSpPr>
          <p:spPr>
            <a:xfrm>
              <a:off x="483840" y="632844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5" name="AutoShape 7"/>
            <p:cNvSpPr/>
            <p:nvPr/>
          </p:nvSpPr>
          <p:spPr>
            <a:xfrm>
              <a:off x="1375920" y="629280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6" name="AutoShape 8"/>
            <p:cNvSpPr/>
            <p:nvPr/>
          </p:nvSpPr>
          <p:spPr>
            <a:xfrm>
              <a:off x="1607040" y="629928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7" name="AutoShape 9"/>
            <p:cNvSpPr/>
            <p:nvPr/>
          </p:nvSpPr>
          <p:spPr>
            <a:xfrm>
              <a:off x="1827000" y="630612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8" name="AutoShape 10"/>
            <p:cNvSpPr/>
            <p:nvPr/>
          </p:nvSpPr>
          <p:spPr>
            <a:xfrm>
              <a:off x="2027520" y="631260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299" name="AutoShape 11"/>
            <p:cNvSpPr/>
            <p:nvPr/>
          </p:nvSpPr>
          <p:spPr>
            <a:xfrm>
              <a:off x="2224440" y="630684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00" name="Group 14"/>
          <p:cNvGrpSpPr/>
          <p:nvPr/>
        </p:nvGrpSpPr>
        <p:grpSpPr>
          <a:xfrm>
            <a:off x="248400" y="290160"/>
            <a:ext cx="576360" cy="474840"/>
            <a:chOff x="248400" y="290160"/>
            <a:chExt cx="576360" cy="474840"/>
          </a:xfrm>
        </p:grpSpPr>
        <p:sp>
          <p:nvSpPr>
            <p:cNvPr id="30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0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1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2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321"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锅炉设备保养流程</a:t>
            </a:r>
            <a:endParaRPr lang="en-US" sz="3600" b="0" strike="noStrike" spc="-1">
              <a:solidFill>
                <a:schemeClr val="dk1"/>
              </a:solidFill>
              <a:latin typeface="Arial"/>
            </a:endParaRPr>
          </a:p>
        </p:txBody>
      </p:sp>
      <p:sp>
        <p:nvSpPr>
          <p:cNvPr id="322"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介绍锅炉设备保养的具体流程和步骤</a:t>
            </a:r>
            <a:endParaRPr lang="en-US" sz="1600" b="0" strike="noStrike" spc="-1">
              <a:solidFill>
                <a:srgbClr val="000000"/>
              </a:solidFill>
              <a:latin typeface="Arial"/>
            </a:endParaRPr>
          </a:p>
        </p:txBody>
      </p:sp>
      <p:sp>
        <p:nvSpPr>
          <p:cNvPr id="323"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具体流程</a:t>
            </a:r>
            <a:endParaRPr lang="en-US" sz="2000" b="0" strike="noStrike" spc="-1">
              <a:solidFill>
                <a:srgbClr val="000000"/>
              </a:solidFill>
              <a:latin typeface="Arial"/>
            </a:endParaRPr>
          </a:p>
        </p:txBody>
      </p:sp>
      <p:sp>
        <p:nvSpPr>
          <p:cNvPr id="324"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分析每个步骤的重要性和实施方法</a:t>
            </a:r>
            <a:endParaRPr lang="en-US" sz="1600" b="0" strike="noStrike" spc="-1">
              <a:solidFill>
                <a:srgbClr val="000000"/>
              </a:solidFill>
              <a:latin typeface="Arial"/>
            </a:endParaRPr>
          </a:p>
        </p:txBody>
      </p:sp>
      <p:sp>
        <p:nvSpPr>
          <p:cNvPr id="325"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重要性</a:t>
            </a:r>
            <a:endParaRPr lang="en-US" sz="2000" b="0" strike="noStrike" spc="-1">
              <a:solidFill>
                <a:srgbClr val="000000"/>
              </a:solidFill>
              <a:latin typeface="Arial"/>
            </a:endParaRPr>
          </a:p>
        </p:txBody>
      </p:sp>
      <p:sp>
        <p:nvSpPr>
          <p:cNvPr id="326"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探讨保养过程中可能遇到的问题和应对措施</a:t>
            </a:r>
            <a:endParaRPr lang="en-US" sz="1600" b="0" strike="noStrike" spc="-1">
              <a:solidFill>
                <a:srgbClr val="000000"/>
              </a:solidFill>
              <a:latin typeface="Arial"/>
            </a:endParaRPr>
          </a:p>
        </p:txBody>
      </p:sp>
      <p:sp>
        <p:nvSpPr>
          <p:cNvPr id="327"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问题解决</a:t>
            </a:r>
            <a:endParaRPr lang="en-US" sz="2000" b="0" strike="noStrike" spc="-1">
              <a:solidFill>
                <a:srgbClr val="000000"/>
              </a:solidFill>
              <a:latin typeface="Arial"/>
            </a:endParaRPr>
          </a:p>
        </p:txBody>
      </p:sp>
      <p:sp>
        <p:nvSpPr>
          <p:cNvPr id="328"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详细分析每一步骤的实施方法</a:t>
            </a:r>
            <a:endParaRPr lang="en-US" sz="1600" b="0" strike="noStrike" spc="-1">
              <a:solidFill>
                <a:srgbClr val="000000"/>
              </a:solidFill>
              <a:latin typeface="Arial"/>
            </a:endParaRPr>
          </a:p>
        </p:txBody>
      </p:sp>
      <p:sp>
        <p:nvSpPr>
          <p:cNvPr id="329"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实施方法</a:t>
            </a:r>
            <a:endParaRPr lang="en-US" sz="2000" b="0" strike="noStrike" spc="-1">
              <a:solidFill>
                <a:srgbClr val="000000"/>
              </a:solidFill>
              <a:latin typeface="Arial"/>
            </a:endParaRPr>
          </a:p>
        </p:txBody>
      </p:sp>
      <p:grpSp>
        <p:nvGrpSpPr>
          <p:cNvPr id="330" name="组合 37"/>
          <p:cNvGrpSpPr/>
          <p:nvPr/>
        </p:nvGrpSpPr>
        <p:grpSpPr>
          <a:xfrm>
            <a:off x="483840" y="6200640"/>
            <a:ext cx="11235600" cy="158400"/>
            <a:chOff x="483840" y="6200640"/>
            <a:chExt cx="11235600" cy="158400"/>
          </a:xfrm>
        </p:grpSpPr>
        <p:sp>
          <p:nvSpPr>
            <p:cNvPr id="331"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2"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3"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4"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5"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6"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337"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338" name="Group 14"/>
          <p:cNvGrpSpPr/>
          <p:nvPr/>
        </p:nvGrpSpPr>
        <p:grpSpPr>
          <a:xfrm>
            <a:off x="248400" y="290160"/>
            <a:ext cx="576360" cy="474840"/>
            <a:chOff x="248400" y="290160"/>
            <a:chExt cx="576360" cy="474840"/>
          </a:xfrm>
        </p:grpSpPr>
        <p:sp>
          <p:nvSpPr>
            <p:cNvPr id="339"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0"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1"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2"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3"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4"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5"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6"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7"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8"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49"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0"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1"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2"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3"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4"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5"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6"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7"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58"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359" name="PlaceHolder 1"/>
          <p:cNvSpPr>
            <a:spLocks noGrp="1"/>
          </p:cNvSpPr>
          <p:nvPr>
            <p:ph type="title" idx="4294967295"/>
          </p:nvPr>
        </p:nvSpPr>
        <p:spPr>
          <a:xfrm>
            <a:off x="983160" y="119520"/>
            <a:ext cx="105501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锅炉设备故障处理</a:t>
            </a:r>
            <a:endParaRPr lang="en-US" sz="3600" b="0" strike="noStrike" spc="-1">
              <a:solidFill>
                <a:schemeClr val="dk1"/>
              </a:solidFill>
              <a:latin typeface="Arial"/>
            </a:endParaRPr>
          </a:p>
        </p:txBody>
      </p:sp>
      <p:sp>
        <p:nvSpPr>
          <p:cNvPr id="360" name="content"/>
          <p:cNvSpPr/>
          <p:nvPr/>
        </p:nvSpPr>
        <p:spPr>
          <a:xfrm>
            <a:off x="874440" y="1625760"/>
            <a:ext cx="5519160" cy="3467880"/>
          </a:xfrm>
          <a:prstGeom prst="rect">
            <a:avLst/>
          </a:prstGeom>
          <a:noFill/>
          <a:ln w="0">
            <a:noFill/>
          </a:ln>
        </p:spPr>
        <p:style>
          <a:lnRef idx="0"/>
          <a:fillRef idx="0"/>
          <a:effectRef idx="0"/>
          <a:fontRef idx="minor"/>
        </p:style>
        <p:txBody>
          <a:bodyPr lIns="0" tIns="0" rIns="0" bIns="0" anchor="t">
            <a:noAutofit/>
          </a:bodyPr>
          <a:lstStyle/>
          <a:p>
            <a:pPr defTabSz="914400">
              <a:lnSpc>
                <a:spcPct val="250000"/>
              </a:lnSpc>
              <a:tabLst>
                <a:tab pos="0"/>
              </a:tabLst>
            </a:pPr>
            <a:r>
              <a:rPr lang="zh-CN" sz="1600" b="0" strike="noStrike" spc="-1">
                <a:solidFill>
                  <a:schemeClr val="dk1">
                    <a:lumMod val="85000"/>
                    <a:lumOff val="15000"/>
                  </a:schemeClr>
                </a:solidFill>
                <a:latin typeface="微软雅黑"/>
                <a:ea typeface="微软雅黑"/>
              </a:rPr>
              <a:t>在锅炉设备故障处理中，及时发现故障并采取正确的处理措施至关重要。探讨常见故障处理方法，强调预防故障的措施和建议，确保设备长时间稳定运行。</a:t>
            </a:r>
            <a:endParaRPr lang="en-US" sz="1600" b="0" strike="noStrike" spc="-1">
              <a:solidFill>
                <a:srgbClr val="000000"/>
              </a:solidFill>
              <a:latin typeface="Arial"/>
            </a:endParaRPr>
          </a:p>
        </p:txBody>
      </p:sp>
      <p:grpSp>
        <p:nvGrpSpPr>
          <p:cNvPr id="361" name="Group 14"/>
          <p:cNvGrpSpPr/>
          <p:nvPr/>
        </p:nvGrpSpPr>
        <p:grpSpPr>
          <a:xfrm>
            <a:off x="248400" y="290160"/>
            <a:ext cx="576360" cy="474840"/>
            <a:chOff x="248400" y="290160"/>
            <a:chExt cx="576360" cy="474840"/>
          </a:xfrm>
        </p:grpSpPr>
        <p:sp>
          <p:nvSpPr>
            <p:cNvPr id="362"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3"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4"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5"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6"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7"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8"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69"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0"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1"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2"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3"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4"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5"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6"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7"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8"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79"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0"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81"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pic>
        <p:nvPicPr>
          <p:cNvPr id="382" name="图片 6"/>
          <p:cNvPicPr/>
          <p:nvPr/>
        </p:nvPicPr>
        <p:blipFill>
          <a:blip r:embed="rId3"/>
          <a:stretch>
            <a:fillRect/>
          </a:stretch>
        </p:blipFill>
        <p:spPr>
          <a:xfrm>
            <a:off x="4114800" y="3943440"/>
            <a:ext cx="8076960" cy="2914200"/>
          </a:xfrm>
          <a:prstGeom prst="rect">
            <a:avLst/>
          </a:prstGeom>
          <a:ln w="0">
            <a:noFill/>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383" name="PlaceHolder 1"/>
          <p:cNvSpPr>
            <a:spLocks noGrp="1"/>
          </p:cNvSpPr>
          <p:nvPr>
            <p:ph type="title" idx="4294967295"/>
          </p:nvPr>
        </p:nvSpPr>
        <p:spPr>
          <a:xfrm>
            <a:off x="982440" y="82080"/>
            <a:ext cx="1050948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锅炉设备安全管理</a:t>
            </a:r>
            <a:endParaRPr lang="en-US" sz="3600" b="0" strike="noStrike" spc="-1">
              <a:solidFill>
                <a:schemeClr val="dk1"/>
              </a:solidFill>
              <a:latin typeface="Arial"/>
            </a:endParaRPr>
          </a:p>
        </p:txBody>
      </p:sp>
      <p:sp>
        <p:nvSpPr>
          <p:cNvPr id="38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分析实施锅炉设备安全管理的制度</a:t>
            </a:r>
            <a:endParaRPr lang="en-US" sz="1400" b="0" strike="noStrike" spc="-1">
              <a:solidFill>
                <a:srgbClr val="000000"/>
              </a:solidFill>
              <a:latin typeface="Arial"/>
            </a:endParaRPr>
          </a:p>
        </p:txBody>
      </p:sp>
      <p:sp>
        <p:nvSpPr>
          <p:cNvPr id="38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安全管理制度</a:t>
            </a:r>
            <a:endParaRPr lang="en-US" sz="2000" b="0" strike="noStrike" spc="-1">
              <a:solidFill>
                <a:srgbClr val="000000"/>
              </a:solidFill>
              <a:latin typeface="Arial"/>
            </a:endParaRPr>
          </a:p>
        </p:txBody>
      </p:sp>
      <p:sp>
        <p:nvSpPr>
          <p:cNvPr id="38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38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38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探讨如何加强锅炉设备安全管理的措施</a:t>
            </a:r>
            <a:endParaRPr lang="en-US" sz="1400" b="0" strike="noStrike" spc="-1">
              <a:solidFill>
                <a:srgbClr val="000000"/>
              </a:solidFill>
              <a:latin typeface="Arial"/>
            </a:endParaRPr>
          </a:p>
        </p:txBody>
      </p:sp>
      <p:sp>
        <p:nvSpPr>
          <p:cNvPr id="38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强化方法</a:t>
            </a:r>
            <a:endParaRPr lang="en-US" sz="2000" b="0" strike="noStrike" spc="-1">
              <a:solidFill>
                <a:srgbClr val="000000"/>
              </a:solidFill>
              <a:latin typeface="Arial"/>
            </a:endParaRPr>
          </a:p>
        </p:txBody>
      </p:sp>
      <p:sp>
        <p:nvSpPr>
          <p:cNvPr id="3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39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探讨安全管理措施的实施效果</a:t>
            </a:r>
            <a:endParaRPr lang="en-US" sz="1400" b="0" strike="noStrike" spc="-1">
              <a:solidFill>
                <a:srgbClr val="000000"/>
              </a:solidFill>
              <a:latin typeface="Arial"/>
            </a:endParaRPr>
          </a:p>
        </p:txBody>
      </p:sp>
      <p:sp>
        <p:nvSpPr>
          <p:cNvPr id="39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效果评估</a:t>
            </a:r>
            <a:endParaRPr lang="en-US" sz="2000" b="0" strike="noStrike" spc="-1">
              <a:solidFill>
                <a:srgbClr val="000000"/>
              </a:solidFill>
              <a:latin typeface="Arial"/>
            </a:endParaRPr>
          </a:p>
        </p:txBody>
      </p:sp>
      <p:grpSp>
        <p:nvGrpSpPr>
          <p:cNvPr id="393" name="Group 14"/>
          <p:cNvGrpSpPr/>
          <p:nvPr/>
        </p:nvGrpSpPr>
        <p:grpSpPr>
          <a:xfrm>
            <a:off x="248400" y="290160"/>
            <a:ext cx="576360" cy="474840"/>
            <a:chOff x="248400" y="290160"/>
            <a:chExt cx="576360" cy="474840"/>
          </a:xfrm>
        </p:grpSpPr>
        <p:sp>
          <p:nvSpPr>
            <p:cNvPr id="39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39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0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14" name="Picture 3"/>
          <p:cNvSpPr/>
          <p:nvPr/>
        </p:nvSpPr>
        <p:spPr>
          <a:xfrm>
            <a:off x="8206920" y="818640"/>
            <a:ext cx="2970000" cy="297000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41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16"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417" name="Group 14"/>
          <p:cNvGrpSpPr/>
          <p:nvPr/>
        </p:nvGrpSpPr>
        <p:grpSpPr>
          <a:xfrm>
            <a:off x="248400" y="290160"/>
            <a:ext cx="576360" cy="474840"/>
            <a:chOff x="248400" y="290160"/>
            <a:chExt cx="576360" cy="474840"/>
          </a:xfrm>
        </p:grpSpPr>
        <p:sp>
          <p:nvSpPr>
            <p:cNvPr id="418"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19"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0"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1"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2"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3"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4"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5"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6"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7"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8"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29"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0"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1"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2"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3"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4"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5"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6"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37"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438"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锅炉设备维护的重要性</a:t>
            </a:r>
            <a:endParaRPr lang="en-US" sz="2200" b="0" strike="noStrike" spc="-1">
              <a:solidFill>
                <a:srgbClr val="000000"/>
              </a:solidFill>
              <a:latin typeface="Arial"/>
            </a:endParaRPr>
          </a:p>
        </p:txBody>
      </p:sp>
      <p:sp>
        <p:nvSpPr>
          <p:cNvPr id="439"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定期维护锅炉设备可以显著延长设备寿命，提高设备性能稳定性。选择合适的维护方法对设备运行至关重要。</a:t>
            </a:r>
            <a:endParaRPr lang="en-US" sz="1400" b="0" strike="noStrike" spc="-1">
              <a:solidFill>
                <a:srgbClr val="000000"/>
              </a:solidFill>
              <a:latin typeface="Arial"/>
            </a:endParaRPr>
          </a:p>
        </p:txBody>
      </p:sp>
      <p:sp>
        <p:nvSpPr>
          <p:cNvPr id="440"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41"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锅炉设备保养流程</a:t>
            </a:r>
            <a:endParaRPr lang="en-US" sz="3600" b="0" strike="noStrike" spc="-1">
              <a:solidFill>
                <a:schemeClr val="dk1"/>
              </a:solidFill>
              <a:latin typeface="Arial"/>
            </a:endParaRPr>
          </a:p>
        </p:txBody>
      </p:sp>
      <p:sp>
        <p:nvSpPr>
          <p:cNvPr id="442"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介绍锅炉设备保养的具体流程和步骤</a:t>
            </a:r>
            <a:endParaRPr lang="en-US" sz="1600" b="0" strike="noStrike" spc="-1">
              <a:solidFill>
                <a:srgbClr val="000000"/>
              </a:solidFill>
              <a:latin typeface="Arial"/>
            </a:endParaRPr>
          </a:p>
        </p:txBody>
      </p:sp>
      <p:sp>
        <p:nvSpPr>
          <p:cNvPr id="443"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流程步骤</a:t>
            </a:r>
            <a:endParaRPr lang="en-US" sz="2000" b="0" strike="noStrike" spc="-1">
              <a:solidFill>
                <a:srgbClr val="000000"/>
              </a:solidFill>
              <a:latin typeface="Arial"/>
            </a:endParaRPr>
          </a:p>
        </p:txBody>
      </p:sp>
      <p:sp>
        <p:nvSpPr>
          <p:cNvPr id="444"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分析每个步骤对设备寿命和性能的重要性</a:t>
            </a:r>
            <a:endParaRPr lang="en-US" sz="1600" b="0" strike="noStrike" spc="-1">
              <a:solidFill>
                <a:srgbClr val="000000"/>
              </a:solidFill>
              <a:latin typeface="Arial"/>
            </a:endParaRPr>
          </a:p>
        </p:txBody>
      </p:sp>
      <p:sp>
        <p:nvSpPr>
          <p:cNvPr id="445"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重要性分析</a:t>
            </a:r>
            <a:endParaRPr lang="en-US" sz="2000" b="0" strike="noStrike" spc="-1">
              <a:solidFill>
                <a:srgbClr val="000000"/>
              </a:solidFill>
              <a:latin typeface="Arial"/>
            </a:endParaRPr>
          </a:p>
        </p:txBody>
      </p:sp>
      <p:sp>
        <p:nvSpPr>
          <p:cNvPr id="446"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探讨保养过程中可能出现的问题及解决方法</a:t>
            </a:r>
            <a:endParaRPr lang="en-US" sz="1600" b="0" strike="noStrike" spc="-1">
              <a:solidFill>
                <a:srgbClr val="000000"/>
              </a:solidFill>
              <a:latin typeface="Arial"/>
            </a:endParaRPr>
          </a:p>
        </p:txBody>
      </p:sp>
      <p:sp>
        <p:nvSpPr>
          <p:cNvPr id="447"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问题解决</a:t>
            </a:r>
            <a:endParaRPr lang="en-US" sz="2000" b="0" strike="noStrike" spc="-1">
              <a:solidFill>
                <a:srgbClr val="000000"/>
              </a:solidFill>
              <a:latin typeface="Arial"/>
            </a:endParaRPr>
          </a:p>
        </p:txBody>
      </p:sp>
      <p:sp>
        <p:nvSpPr>
          <p:cNvPr id="448"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详细解析每个保养步骤的实施细节</a:t>
            </a:r>
            <a:endParaRPr lang="en-US" sz="1600" b="0" strike="noStrike" spc="-1">
              <a:solidFill>
                <a:srgbClr val="000000"/>
              </a:solidFill>
              <a:latin typeface="Arial"/>
            </a:endParaRPr>
          </a:p>
        </p:txBody>
      </p:sp>
      <p:sp>
        <p:nvSpPr>
          <p:cNvPr id="449"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实施细节</a:t>
            </a:r>
            <a:endParaRPr lang="en-US" sz="2000" b="0" strike="noStrike" spc="-1">
              <a:solidFill>
                <a:srgbClr val="000000"/>
              </a:solidFill>
              <a:latin typeface="Arial"/>
            </a:endParaRPr>
          </a:p>
        </p:txBody>
      </p:sp>
      <p:grpSp>
        <p:nvGrpSpPr>
          <p:cNvPr id="450" name="组合 37"/>
          <p:cNvGrpSpPr/>
          <p:nvPr/>
        </p:nvGrpSpPr>
        <p:grpSpPr>
          <a:xfrm>
            <a:off x="483840" y="6200640"/>
            <a:ext cx="11235600" cy="158400"/>
            <a:chOff x="483840" y="6200640"/>
            <a:chExt cx="11235600" cy="158400"/>
          </a:xfrm>
        </p:grpSpPr>
        <p:sp>
          <p:nvSpPr>
            <p:cNvPr id="451"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2"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3"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4"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5"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6"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57"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458" name="Group 14"/>
          <p:cNvGrpSpPr/>
          <p:nvPr/>
        </p:nvGrpSpPr>
        <p:grpSpPr>
          <a:xfrm>
            <a:off x="248400" y="290160"/>
            <a:ext cx="576360" cy="474840"/>
            <a:chOff x="248400" y="290160"/>
            <a:chExt cx="576360" cy="474840"/>
          </a:xfrm>
        </p:grpSpPr>
        <p:sp>
          <p:nvSpPr>
            <p:cNvPr id="459"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0"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1"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2"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3"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4"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5"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6"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7"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8"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69"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0"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1"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2"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3"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4"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5"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6"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7"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478"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479" name="PlaceHolder 1"/>
          <p:cNvSpPr>
            <a:spLocks noGrp="1"/>
          </p:cNvSpPr>
          <p:nvPr>
            <p:ph type="title" idx="4294967295"/>
          </p:nvPr>
        </p:nvSpPr>
        <p:spPr>
          <a:xfrm>
            <a:off x="982440" y="185400"/>
            <a:ext cx="1029348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锅炉设备故障处理</a:t>
            </a:r>
            <a:endParaRPr lang="en-US" sz="3600" b="0" strike="noStrike" spc="-1">
              <a:solidFill>
                <a:schemeClr val="dk1"/>
              </a:solidFill>
              <a:latin typeface="Arial"/>
            </a:endParaRPr>
          </a:p>
        </p:txBody>
      </p:sp>
      <p:sp>
        <p:nvSpPr>
          <p:cNvPr id="480" name="矩形 4"/>
          <p:cNvSpPr/>
          <p:nvPr/>
        </p:nvSpPr>
        <p:spPr>
          <a:xfrm>
            <a:off x="373536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81" name="content.2.title"/>
          <p:cNvSpPr/>
          <p:nvPr/>
        </p:nvSpPr>
        <p:spPr>
          <a:xfrm>
            <a:off x="1045800" y="3961440"/>
            <a:ext cx="4033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处理方法</a:t>
            </a:r>
            <a:endParaRPr lang="en-US" sz="2000" b="0" strike="noStrike" spc="-1">
              <a:solidFill>
                <a:srgbClr val="000000"/>
              </a:solidFill>
              <a:latin typeface="Arial"/>
            </a:endParaRPr>
          </a:p>
        </p:txBody>
      </p:sp>
      <p:sp>
        <p:nvSpPr>
          <p:cNvPr id="482" name="content.2.content"/>
          <p:cNvSpPr/>
          <p:nvPr/>
        </p:nvSpPr>
        <p:spPr>
          <a:xfrm>
            <a:off x="1045800" y="4429800"/>
            <a:ext cx="3619800" cy="1980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查找漏点并修补</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调整压力参数</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清洁燃烧器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检查暖气片</a:t>
            </a:r>
            <a:endParaRPr lang="en-US" sz="1600" b="0" strike="noStrike" spc="-1">
              <a:solidFill>
                <a:srgbClr val="000000"/>
              </a:solidFill>
              <a:latin typeface="Arial"/>
            </a:endParaRPr>
          </a:p>
        </p:txBody>
      </p:sp>
      <p:sp>
        <p:nvSpPr>
          <p:cNvPr id="483" name="矩形 7"/>
          <p:cNvSpPr/>
          <p:nvPr/>
        </p:nvSpPr>
        <p:spPr>
          <a:xfrm>
            <a:off x="641628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84" name="content.3.title"/>
          <p:cNvSpPr/>
          <p:nvPr/>
        </p:nvSpPr>
        <p:spPr>
          <a:xfrm>
            <a:off x="6035040" y="1378800"/>
            <a:ext cx="525456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重要性强调</a:t>
            </a:r>
            <a:endParaRPr lang="en-US" sz="2000" b="0" strike="noStrike" spc="-1">
              <a:solidFill>
                <a:srgbClr val="000000"/>
              </a:solidFill>
              <a:latin typeface="Arial"/>
            </a:endParaRPr>
          </a:p>
        </p:txBody>
      </p:sp>
      <p:sp>
        <p:nvSpPr>
          <p:cNvPr id="485" name="content.3.content"/>
          <p:cNvSpPr/>
          <p:nvPr/>
        </p:nvSpPr>
        <p:spPr>
          <a:xfrm>
            <a:off x="6035040" y="1817640"/>
            <a:ext cx="3970800" cy="16034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及时发现故障</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正确处理措施</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预防故障发生</a:t>
            </a:r>
            <a:endParaRPr lang="en-US" sz="1600" b="0" strike="noStrike" spc="-1">
              <a:solidFill>
                <a:srgbClr val="000000"/>
              </a:solidFill>
              <a:latin typeface="Arial"/>
            </a:endParaRPr>
          </a:p>
        </p:txBody>
      </p:sp>
      <p:sp>
        <p:nvSpPr>
          <p:cNvPr id="486" name="矩形 10"/>
          <p:cNvSpPr/>
          <p:nvPr/>
        </p:nvSpPr>
        <p:spPr>
          <a:xfrm>
            <a:off x="9096120" y="1809360"/>
            <a:ext cx="247824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87" name="content.4.title"/>
          <p:cNvSpPr/>
          <p:nvPr/>
        </p:nvSpPr>
        <p:spPr>
          <a:xfrm>
            <a:off x="6035040" y="3961440"/>
            <a:ext cx="5104800" cy="28584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预防建议</a:t>
            </a:r>
            <a:endParaRPr lang="en-US" sz="2000" b="0" strike="noStrike" spc="-1">
              <a:solidFill>
                <a:srgbClr val="000000"/>
              </a:solidFill>
              <a:latin typeface="Arial"/>
            </a:endParaRPr>
          </a:p>
        </p:txBody>
      </p:sp>
      <p:sp>
        <p:nvSpPr>
          <p:cNvPr id="488" name="content.4.content"/>
          <p:cNvSpPr/>
          <p:nvPr/>
        </p:nvSpPr>
        <p:spPr>
          <a:xfrm>
            <a:off x="6035040" y="4429800"/>
            <a:ext cx="3214080" cy="188676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定期维护</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注意使用方法</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加强保养意识</a:t>
            </a:r>
            <a:endParaRPr lang="en-US" sz="1600" b="0" strike="noStrike" spc="-1">
              <a:solidFill>
                <a:srgbClr val="000000"/>
              </a:solidFill>
              <a:latin typeface="Arial"/>
            </a:endParaRPr>
          </a:p>
        </p:txBody>
      </p:sp>
      <p:sp>
        <p:nvSpPr>
          <p:cNvPr id="489" name="矩形 13"/>
          <p:cNvSpPr/>
          <p:nvPr/>
        </p:nvSpPr>
        <p:spPr>
          <a:xfrm>
            <a:off x="1045800" y="1809360"/>
            <a:ext cx="2479680" cy="39380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490" name="content.1.title"/>
          <p:cNvSpPr/>
          <p:nvPr/>
        </p:nvSpPr>
        <p:spPr>
          <a:xfrm>
            <a:off x="1045800" y="1367280"/>
            <a:ext cx="3754440" cy="4410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000" b="1" strike="noStrike" spc="-1">
                <a:solidFill>
                  <a:schemeClr val="dk1"/>
                </a:solidFill>
                <a:latin typeface="微软雅黑"/>
                <a:ea typeface="微软雅黑"/>
              </a:rPr>
              <a:t>常见故障</a:t>
            </a:r>
            <a:endParaRPr lang="en-US" sz="2000" b="0" strike="noStrike" spc="-1">
              <a:solidFill>
                <a:srgbClr val="000000"/>
              </a:solidFill>
              <a:latin typeface="Arial"/>
            </a:endParaRPr>
          </a:p>
        </p:txBody>
      </p:sp>
      <p:sp>
        <p:nvSpPr>
          <p:cNvPr id="491" name="content.1.content"/>
          <p:cNvSpPr/>
          <p:nvPr/>
        </p:nvSpPr>
        <p:spPr>
          <a:xfrm>
            <a:off x="1103400" y="2047680"/>
            <a:ext cx="3023640" cy="16750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漏水</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压力异常</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燃烧不净</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供暖不足</a:t>
            </a:r>
            <a:endParaRPr lang="en-US" sz="1600" b="0" strike="noStrike" spc="-1">
              <a:solidFill>
                <a:srgbClr val="000000"/>
              </a:solidFill>
              <a:latin typeface="Arial"/>
            </a:endParaRPr>
          </a:p>
        </p:txBody>
      </p:sp>
      <p:grpSp>
        <p:nvGrpSpPr>
          <p:cNvPr id="492" name="组合 37"/>
          <p:cNvGrpSpPr/>
          <p:nvPr/>
        </p:nvGrpSpPr>
        <p:grpSpPr>
          <a:xfrm>
            <a:off x="483840" y="6292800"/>
            <a:ext cx="11235600" cy="158400"/>
            <a:chOff x="483840" y="6292800"/>
            <a:chExt cx="11235600" cy="158400"/>
          </a:xfrm>
        </p:grpSpPr>
        <p:sp>
          <p:nvSpPr>
            <p:cNvPr id="493" name="AutoShape 5"/>
            <p:cNvSpPr/>
            <p:nvPr/>
          </p:nvSpPr>
          <p:spPr>
            <a:xfrm>
              <a:off x="2499480" y="632844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4" name="AutoShape 6"/>
            <p:cNvSpPr/>
            <p:nvPr/>
          </p:nvSpPr>
          <p:spPr>
            <a:xfrm>
              <a:off x="483840" y="632844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5" name="AutoShape 7"/>
            <p:cNvSpPr/>
            <p:nvPr/>
          </p:nvSpPr>
          <p:spPr>
            <a:xfrm>
              <a:off x="1375920" y="629280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6" name="AutoShape 8"/>
            <p:cNvSpPr/>
            <p:nvPr/>
          </p:nvSpPr>
          <p:spPr>
            <a:xfrm>
              <a:off x="1607040" y="629928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7" name="AutoShape 9"/>
            <p:cNvSpPr/>
            <p:nvPr/>
          </p:nvSpPr>
          <p:spPr>
            <a:xfrm>
              <a:off x="1827000" y="630612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8" name="AutoShape 10"/>
            <p:cNvSpPr/>
            <p:nvPr/>
          </p:nvSpPr>
          <p:spPr>
            <a:xfrm>
              <a:off x="2027520" y="631260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499" name="AutoShape 11"/>
            <p:cNvSpPr/>
            <p:nvPr/>
          </p:nvSpPr>
          <p:spPr>
            <a:xfrm>
              <a:off x="2224440" y="630684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500" name="Group 14"/>
          <p:cNvGrpSpPr/>
          <p:nvPr/>
        </p:nvGrpSpPr>
        <p:grpSpPr>
          <a:xfrm>
            <a:off x="248400" y="290160"/>
            <a:ext cx="576360" cy="474840"/>
            <a:chOff x="248400" y="290160"/>
            <a:chExt cx="576360" cy="474840"/>
          </a:xfrm>
        </p:grpSpPr>
        <p:sp>
          <p:nvSpPr>
            <p:cNvPr id="501"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2"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3"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4"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5"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6"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7"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8"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09"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0"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1"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2"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3"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4"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5"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6"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7"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8"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19"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0"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5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22"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523" name="Group 14"/>
          <p:cNvGrpSpPr/>
          <p:nvPr/>
        </p:nvGrpSpPr>
        <p:grpSpPr>
          <a:xfrm>
            <a:off x="248400" y="290160"/>
            <a:ext cx="576360" cy="474840"/>
            <a:chOff x="248400" y="290160"/>
            <a:chExt cx="576360" cy="474840"/>
          </a:xfrm>
        </p:grpSpPr>
        <p:sp>
          <p:nvSpPr>
            <p:cNvPr id="52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2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3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4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544"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锅炉设备安全管理</a:t>
            </a:r>
            <a:endParaRPr lang="en-US" sz="2200" b="0" strike="noStrike" spc="-1">
              <a:solidFill>
                <a:srgbClr val="000000"/>
              </a:solidFill>
              <a:latin typeface="Arial"/>
            </a:endParaRPr>
          </a:p>
        </p:txBody>
      </p:sp>
      <p:sp>
        <p:nvSpPr>
          <p:cNvPr id="545"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锅炉设备安全管理对设备运行和人员安全至关重要。建立完善的安全管理制度和加强安全意识是确保设备正常运行的关键。</a:t>
            </a:r>
            <a:endParaRPr lang="en-US" sz="1400" b="0" strike="noStrike" spc="-1">
              <a:solidFill>
                <a:srgbClr val="000000"/>
              </a:solidFill>
              <a:latin typeface="Arial"/>
            </a:endParaRPr>
          </a:p>
        </p:txBody>
      </p:sp>
      <p:sp>
        <p:nvSpPr>
          <p:cNvPr id="546"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547" name="PlaceHolder 1"/>
          <p:cNvSpPr>
            <a:spLocks noGrp="1"/>
          </p:cNvSpPr>
          <p:nvPr>
            <p:ph/>
          </p:nvPr>
        </p:nvSpPr>
        <p:spPr>
          <a:xfrm>
            <a:off x="1234440" y="14364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4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锅炉设备操作技巧</a:t>
            </a:r>
            <a:endParaRPr lang="en-US" sz="3600" b="0" strike="noStrike" spc="-1">
              <a:solidFill>
                <a:schemeClr val="dk1"/>
              </a:solidFill>
              <a:latin typeface="Arial"/>
            </a:endParaRPr>
          </a:p>
        </p:txBody>
      </p:sp>
      <p:sp>
        <p:nvSpPr>
          <p:cNvPr id="5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5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551" name="PlaceHolder 1"/>
          <p:cNvSpPr>
            <a:spLocks noGrp="1"/>
          </p:cNvSpPr>
          <p:nvPr>
            <p:ph type="title" idx="4294967295"/>
          </p:nvPr>
        </p:nvSpPr>
        <p:spPr>
          <a:xfrm>
            <a:off x="1284120" y="176400"/>
            <a:ext cx="99374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552" name="Group 14"/>
          <p:cNvGrpSpPr/>
          <p:nvPr/>
        </p:nvGrpSpPr>
        <p:grpSpPr>
          <a:xfrm>
            <a:off x="248400" y="290160"/>
            <a:ext cx="576360" cy="474840"/>
            <a:chOff x="248400" y="290160"/>
            <a:chExt cx="576360" cy="474840"/>
          </a:xfrm>
        </p:grpSpPr>
        <p:sp>
          <p:nvSpPr>
            <p:cNvPr id="553"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4"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5"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6"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7"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8"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59"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0"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1"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2"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3"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4"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5"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6"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7"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8"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69"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70"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71"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72"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
        <p:nvSpPr>
          <p:cNvPr id="573" name="title"/>
          <p:cNvSpPr/>
          <p:nvPr/>
        </p:nvSpPr>
        <p:spPr>
          <a:xfrm>
            <a:off x="6878880" y="1403280"/>
            <a:ext cx="385236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正确操作锅炉设备的步骤</a:t>
            </a:r>
            <a:endParaRPr lang="en-US" sz="2200" b="0" strike="noStrike" spc="-1">
              <a:solidFill>
                <a:srgbClr val="000000"/>
              </a:solidFill>
              <a:latin typeface="Arial"/>
            </a:endParaRPr>
          </a:p>
        </p:txBody>
      </p:sp>
      <p:sp>
        <p:nvSpPr>
          <p:cNvPr id="574" name="content"/>
          <p:cNvSpPr/>
          <p:nvPr/>
        </p:nvSpPr>
        <p:spPr>
          <a:xfrm>
            <a:off x="7271280" y="3497760"/>
            <a:ext cx="3754440" cy="25290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正确操作锅炉设备至关重要，首先要确保设备处于正常工作状态。其次，根据操作手册逐步进行启动操作，并注意监控设备运行情况。最后，定期检查设备的运行状况，及时发现问题并处理。这些步骤的严谨执行可以确保设备的安全运行和延长使用寿命。</a:t>
            </a:r>
            <a:endParaRPr lang="en-US" sz="1400" b="0" strike="noStrike" spc="-1">
              <a:solidFill>
                <a:srgbClr val="000000"/>
              </a:solidFill>
              <a:latin typeface="Arial"/>
            </a:endParaRPr>
          </a:p>
        </p:txBody>
      </p:sp>
      <p:sp>
        <p:nvSpPr>
          <p:cNvPr id="575" name="Picture 3"/>
          <p:cNvSpPr/>
          <p:nvPr/>
        </p:nvSpPr>
        <p:spPr>
          <a:xfrm>
            <a:off x="162000" y="1165320"/>
            <a:ext cx="4299840" cy="5733000"/>
          </a:xfrm>
          <a:prstGeom prst="parallelogram">
            <a:avLst>
              <a:gd name="adj" fmla="val 25000"/>
            </a:avLst>
          </a:prstGeom>
          <a:blipFill rotWithShape="0">
            <a:blip r:embed="rId2">
              <a:alphaModFix amt="70000"/>
            </a:blip>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576" name="PlaceHolder 1"/>
          <p:cNvSpPr>
            <a:spLocks noGrp="1"/>
          </p:cNvSpPr>
          <p:nvPr>
            <p:ph type="title" idx="4294967295"/>
          </p:nvPr>
        </p:nvSpPr>
        <p:spPr>
          <a:xfrm>
            <a:off x="875160" y="18972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锅炉设备操作中的常见问题</a:t>
            </a:r>
            <a:endParaRPr lang="en-US" sz="3600" b="0" strike="noStrike" spc="-1">
              <a:solidFill>
                <a:schemeClr val="dk1"/>
              </a:solidFill>
              <a:latin typeface="Arial"/>
            </a:endParaRPr>
          </a:p>
        </p:txBody>
      </p:sp>
      <p:sp>
        <p:nvSpPr>
          <p:cNvPr id="577" name="content.1.subtitle"/>
          <p:cNvSpPr/>
          <p:nvPr/>
        </p:nvSpPr>
        <p:spPr>
          <a:xfrm>
            <a:off x="594000" y="3183120"/>
            <a:ext cx="1809360" cy="265212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原因可能是管道堵塞或阀门失灵</a:t>
            </a:r>
            <a:endParaRPr lang="en-US" sz="1600" b="0" strike="noStrike" spc="-1">
              <a:solidFill>
                <a:srgbClr val="000000"/>
              </a:solidFill>
              <a:latin typeface="Arial"/>
            </a:endParaRPr>
          </a:p>
        </p:txBody>
      </p:sp>
      <p:sp>
        <p:nvSpPr>
          <p:cNvPr id="578" name="content.1.title"/>
          <p:cNvSpPr/>
          <p:nvPr/>
        </p:nvSpPr>
        <p:spPr>
          <a:xfrm>
            <a:off x="184320" y="2078280"/>
            <a:ext cx="28278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水位异常</a:t>
            </a:r>
            <a:endParaRPr lang="en-US" sz="2000" b="0" strike="noStrike" spc="-1">
              <a:solidFill>
                <a:srgbClr val="000000"/>
              </a:solidFill>
              <a:latin typeface="Arial"/>
            </a:endParaRPr>
          </a:p>
        </p:txBody>
      </p:sp>
      <p:sp>
        <p:nvSpPr>
          <p:cNvPr id="579" name="content.2.subtitle"/>
          <p:cNvSpPr/>
          <p:nvPr/>
        </p:nvSpPr>
        <p:spPr>
          <a:xfrm>
            <a:off x="7096320" y="3113280"/>
            <a:ext cx="1852200" cy="26528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可能与燃料质量或供气不足有关</a:t>
            </a:r>
            <a:endParaRPr lang="en-US" sz="1600" b="0" strike="noStrike" spc="-1">
              <a:solidFill>
                <a:srgbClr val="000000"/>
              </a:solidFill>
              <a:latin typeface="Arial"/>
            </a:endParaRPr>
          </a:p>
        </p:txBody>
      </p:sp>
      <p:sp>
        <p:nvSpPr>
          <p:cNvPr id="580" name="content.2.title"/>
          <p:cNvSpPr/>
          <p:nvPr/>
        </p:nvSpPr>
        <p:spPr>
          <a:xfrm>
            <a:off x="6590160" y="2078280"/>
            <a:ext cx="281520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燃烧不完全</a:t>
            </a:r>
            <a:endParaRPr lang="en-US" sz="2000" b="0" strike="noStrike" spc="-1">
              <a:solidFill>
                <a:srgbClr val="000000"/>
              </a:solidFill>
              <a:latin typeface="Arial"/>
            </a:endParaRPr>
          </a:p>
        </p:txBody>
      </p:sp>
      <p:sp>
        <p:nvSpPr>
          <p:cNvPr id="581" name="content.3.subtitle"/>
          <p:cNvSpPr/>
          <p:nvPr/>
        </p:nvSpPr>
        <p:spPr>
          <a:xfrm>
            <a:off x="3768480" y="3183840"/>
            <a:ext cx="1963440" cy="265140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可能是散热不良或冷却系统故障</a:t>
            </a:r>
            <a:endParaRPr lang="en-US" sz="1600" b="0" strike="noStrike" spc="-1">
              <a:solidFill>
                <a:srgbClr val="000000"/>
              </a:solidFill>
              <a:latin typeface="Arial"/>
            </a:endParaRPr>
          </a:p>
        </p:txBody>
      </p:sp>
      <p:sp>
        <p:nvSpPr>
          <p:cNvPr id="582" name="content.3.title"/>
          <p:cNvSpPr/>
          <p:nvPr/>
        </p:nvSpPr>
        <p:spPr>
          <a:xfrm>
            <a:off x="3350880" y="2078280"/>
            <a:ext cx="290016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温度过高</a:t>
            </a:r>
            <a:endParaRPr lang="en-US" sz="2000" b="0" strike="noStrike" spc="-1">
              <a:solidFill>
                <a:srgbClr val="000000"/>
              </a:solidFill>
              <a:latin typeface="Arial"/>
            </a:endParaRPr>
          </a:p>
        </p:txBody>
      </p:sp>
      <p:sp>
        <p:nvSpPr>
          <p:cNvPr id="583" name="content.4.subtitle"/>
          <p:cNvSpPr/>
          <p:nvPr/>
        </p:nvSpPr>
        <p:spPr>
          <a:xfrm>
            <a:off x="9899280" y="3113280"/>
            <a:ext cx="1896120" cy="2723040"/>
          </a:xfrm>
          <a:prstGeom prst="rect">
            <a:avLst/>
          </a:prstGeom>
          <a:noFill/>
          <a:ln w="0">
            <a:noFill/>
          </a:ln>
        </p:spPr>
        <p:style>
          <a:lnRef idx="0"/>
          <a:fillRef idx="0"/>
          <a:effectRef idx="0"/>
          <a:fontRef idx="minor"/>
        </p:style>
        <p:txBody>
          <a:bodyPr lIns="0" tIns="0" rIns="0" bIns="0" anchor="t">
            <a:noAutofit/>
          </a:bodyPr>
          <a:lstStyle/>
          <a:p>
            <a:pPr algn="ctr" defTabSz="914400">
              <a:lnSpc>
                <a:spcPct val="200000"/>
              </a:lnSpc>
              <a:tabLst>
                <a:tab pos="0"/>
              </a:tabLst>
            </a:pPr>
            <a:r>
              <a:rPr lang="zh-CN" sz="1600" b="0" strike="noStrike" spc="-1">
                <a:solidFill>
                  <a:schemeClr val="dk1">
                    <a:lumMod val="85000"/>
                    <a:lumOff val="15000"/>
                  </a:schemeClr>
                </a:solidFill>
                <a:latin typeface="微软雅黑"/>
                <a:ea typeface="微软雅黑"/>
              </a:rPr>
              <a:t>可能是泄漏或调压器故障等原因</a:t>
            </a:r>
            <a:endParaRPr lang="en-US" sz="1600" b="0" strike="noStrike" spc="-1">
              <a:solidFill>
                <a:srgbClr val="000000"/>
              </a:solidFill>
              <a:latin typeface="Arial"/>
            </a:endParaRPr>
          </a:p>
        </p:txBody>
      </p:sp>
      <p:sp>
        <p:nvSpPr>
          <p:cNvPr id="584" name="content.4.title"/>
          <p:cNvSpPr/>
          <p:nvPr/>
        </p:nvSpPr>
        <p:spPr>
          <a:xfrm>
            <a:off x="9522000" y="2078280"/>
            <a:ext cx="2524320" cy="4528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1"/>
                </a:solidFill>
                <a:latin typeface="微软雅黑"/>
                <a:ea typeface="微软雅黑"/>
              </a:rPr>
              <a:t>压力异常</a:t>
            </a:r>
            <a:endParaRPr lang="en-US" sz="2000" b="0" strike="noStrike" spc="-1">
              <a:solidFill>
                <a:srgbClr val="000000"/>
              </a:solidFill>
              <a:latin typeface="Arial"/>
            </a:endParaRPr>
          </a:p>
        </p:txBody>
      </p:sp>
      <p:grpSp>
        <p:nvGrpSpPr>
          <p:cNvPr id="585" name="组合 37"/>
          <p:cNvGrpSpPr/>
          <p:nvPr/>
        </p:nvGrpSpPr>
        <p:grpSpPr>
          <a:xfrm>
            <a:off x="483840" y="6200640"/>
            <a:ext cx="11235600" cy="158400"/>
            <a:chOff x="483840" y="6200640"/>
            <a:chExt cx="11235600" cy="158400"/>
          </a:xfrm>
        </p:grpSpPr>
        <p:sp>
          <p:nvSpPr>
            <p:cNvPr id="586" name="AutoShape 5"/>
            <p:cNvSpPr/>
            <p:nvPr/>
          </p:nvSpPr>
          <p:spPr>
            <a:xfrm>
              <a:off x="2499480" y="6236280"/>
              <a:ext cx="921996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87" name="AutoShape 6"/>
            <p:cNvSpPr/>
            <p:nvPr/>
          </p:nvSpPr>
          <p:spPr>
            <a:xfrm>
              <a:off x="483840" y="6236280"/>
              <a:ext cx="739440" cy="66960"/>
            </a:xfrm>
            <a:prstGeom prst="rect">
              <a:avLst/>
            </a:prstGeom>
            <a:solidFill>
              <a:schemeClr val="accent2"/>
            </a:solidFill>
            <a:ln w="0">
              <a:noFill/>
            </a:ln>
          </p:spPr>
          <p:style>
            <a:lnRef idx="0"/>
            <a:fillRef idx="0"/>
            <a:effectRef idx="0"/>
            <a:fontRef idx="minor"/>
          </p:style>
          <p:txBody>
            <a:bodyPr lIns="90000" tIns="22320" rIns="90000" bIns="2232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88" name="AutoShape 7"/>
            <p:cNvSpPr/>
            <p:nvPr/>
          </p:nvSpPr>
          <p:spPr>
            <a:xfrm>
              <a:off x="1375920" y="6200640"/>
              <a:ext cx="158400" cy="15840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89" name="AutoShape 8"/>
            <p:cNvSpPr/>
            <p:nvPr/>
          </p:nvSpPr>
          <p:spPr>
            <a:xfrm>
              <a:off x="1607040" y="6207120"/>
              <a:ext cx="146880" cy="14688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90" name="AutoShape 9"/>
            <p:cNvSpPr/>
            <p:nvPr/>
          </p:nvSpPr>
          <p:spPr>
            <a:xfrm>
              <a:off x="1827000" y="6213960"/>
              <a:ext cx="135360" cy="135360"/>
            </a:xfrm>
            <a:prstGeom prst="ellipse">
              <a:avLst/>
            </a:prstGeom>
            <a:solidFill>
              <a:schemeClr val="accent2"/>
            </a:solidFill>
            <a:ln w="0">
              <a:noFill/>
            </a:ln>
          </p:spPr>
          <p:style>
            <a:lnRef idx="0"/>
            <a:fillRef idx="0"/>
            <a:effectRef idx="0"/>
            <a:fontRef idx="minor"/>
          </p:style>
          <p:txBody>
            <a:bodyPr lIns="90000" tIns="45000" rIns="90000" bIns="450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91" name="AutoShape 10"/>
            <p:cNvSpPr/>
            <p:nvPr/>
          </p:nvSpPr>
          <p:spPr>
            <a:xfrm>
              <a:off x="2027520" y="6220440"/>
              <a:ext cx="124200" cy="124200"/>
            </a:xfrm>
            <a:prstGeom prst="ellipse">
              <a:avLst/>
            </a:prstGeom>
            <a:solidFill>
              <a:schemeClr val="accent2"/>
            </a:solidFill>
            <a:ln w="0">
              <a:noFill/>
            </a:ln>
          </p:spPr>
          <p:style>
            <a:lnRef idx="0"/>
            <a:fillRef idx="0"/>
            <a:effectRef idx="0"/>
            <a:fontRef idx="minor"/>
          </p:style>
          <p:txBody>
            <a:bodyPr lIns="90000" tIns="43200" rIns="90000" bIns="43200" anchor="t">
              <a:noAutofit/>
            </a:bodyPr>
            <a:lstStyle/>
            <a:p>
              <a:pPr defTabSz="914400">
                <a:lnSpc>
                  <a:spcPct val="100000"/>
                </a:lnSpc>
              </a:pPr>
              <a:endParaRPr lang="en-US" sz="1800" b="0" strike="noStrike" spc="-1">
                <a:solidFill>
                  <a:schemeClr val="dk1"/>
                </a:solidFill>
                <a:latin typeface="Arial"/>
                <a:ea typeface="微软雅黑"/>
              </a:endParaRPr>
            </a:p>
          </p:txBody>
        </p:sp>
        <p:sp>
          <p:nvSpPr>
            <p:cNvPr id="592" name="AutoShape 11"/>
            <p:cNvSpPr/>
            <p:nvPr/>
          </p:nvSpPr>
          <p:spPr>
            <a:xfrm>
              <a:off x="2224440" y="6214680"/>
              <a:ext cx="113400" cy="113400"/>
            </a:xfrm>
            <a:prstGeom prst="ellipse">
              <a:avLst/>
            </a:prstGeom>
            <a:solidFill>
              <a:schemeClr val="accent2"/>
            </a:solidFill>
            <a:ln w="0">
              <a:noFill/>
            </a:ln>
          </p:spPr>
          <p:style>
            <a:lnRef idx="0"/>
            <a:fillRef idx="0"/>
            <a:effectRef idx="0"/>
            <a:fontRef idx="minor"/>
          </p:style>
          <p:txBody>
            <a:bodyPr lIns="90000" tIns="35280" rIns="90000" bIns="35280" anchor="t">
              <a:noAutofit/>
            </a:bodyPr>
            <a:lstStyle/>
            <a:p>
              <a:pPr defTabSz="914400">
                <a:lnSpc>
                  <a:spcPct val="100000"/>
                </a:lnSpc>
              </a:pPr>
              <a:endParaRPr lang="en-US" sz="1800" b="0" strike="noStrike" spc="-1">
                <a:solidFill>
                  <a:schemeClr val="dk1"/>
                </a:solidFill>
                <a:latin typeface="Arial"/>
                <a:ea typeface="微软雅黑"/>
              </a:endParaRPr>
            </a:p>
          </p:txBody>
        </p:sp>
      </p:grpSp>
      <p:grpSp>
        <p:nvGrpSpPr>
          <p:cNvPr id="593" name="Group 14"/>
          <p:cNvGrpSpPr/>
          <p:nvPr/>
        </p:nvGrpSpPr>
        <p:grpSpPr>
          <a:xfrm>
            <a:off x="248400" y="290160"/>
            <a:ext cx="576360" cy="474840"/>
            <a:chOff x="248400" y="290160"/>
            <a:chExt cx="576360" cy="474840"/>
          </a:xfrm>
        </p:grpSpPr>
        <p:sp>
          <p:nvSpPr>
            <p:cNvPr id="594" name="AutoShape 15"/>
            <p:cNvSpPr/>
            <p:nvPr/>
          </p:nvSpPr>
          <p:spPr>
            <a:xfrm>
              <a:off x="248400" y="2901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5" name="AutoShape 16"/>
            <p:cNvSpPr/>
            <p:nvPr/>
          </p:nvSpPr>
          <p:spPr>
            <a:xfrm>
              <a:off x="382680" y="2973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6" name="AutoShape 17"/>
            <p:cNvSpPr/>
            <p:nvPr/>
          </p:nvSpPr>
          <p:spPr>
            <a:xfrm>
              <a:off x="510120" y="2991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7" name="AutoShape 18"/>
            <p:cNvSpPr/>
            <p:nvPr/>
          </p:nvSpPr>
          <p:spPr>
            <a:xfrm>
              <a:off x="633960" y="3088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8" name="AutoShape 19"/>
            <p:cNvSpPr/>
            <p:nvPr/>
          </p:nvSpPr>
          <p:spPr>
            <a:xfrm>
              <a:off x="751680" y="3042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599" name="AutoShape 20"/>
            <p:cNvSpPr/>
            <p:nvPr/>
          </p:nvSpPr>
          <p:spPr>
            <a:xfrm>
              <a:off x="248400" y="41724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0" name="AutoShape 21"/>
            <p:cNvSpPr/>
            <p:nvPr/>
          </p:nvSpPr>
          <p:spPr>
            <a:xfrm>
              <a:off x="382680" y="42444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1" name="AutoShape 22"/>
            <p:cNvSpPr/>
            <p:nvPr/>
          </p:nvSpPr>
          <p:spPr>
            <a:xfrm>
              <a:off x="510120" y="42624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2" name="AutoShape 23"/>
            <p:cNvSpPr/>
            <p:nvPr/>
          </p:nvSpPr>
          <p:spPr>
            <a:xfrm>
              <a:off x="633960" y="43596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3" name="AutoShape 24"/>
            <p:cNvSpPr/>
            <p:nvPr/>
          </p:nvSpPr>
          <p:spPr>
            <a:xfrm>
              <a:off x="751680" y="43164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4" name="AutoShape 25"/>
            <p:cNvSpPr/>
            <p:nvPr/>
          </p:nvSpPr>
          <p:spPr>
            <a:xfrm>
              <a:off x="248400" y="54468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5" name="AutoShape 26"/>
            <p:cNvSpPr/>
            <p:nvPr/>
          </p:nvSpPr>
          <p:spPr>
            <a:xfrm>
              <a:off x="382680" y="55152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6" name="AutoShape 27"/>
            <p:cNvSpPr/>
            <p:nvPr/>
          </p:nvSpPr>
          <p:spPr>
            <a:xfrm>
              <a:off x="510120" y="55368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7" name="AutoShape 28"/>
            <p:cNvSpPr/>
            <p:nvPr/>
          </p:nvSpPr>
          <p:spPr>
            <a:xfrm>
              <a:off x="633960" y="56304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8" name="AutoShape 29"/>
            <p:cNvSpPr/>
            <p:nvPr/>
          </p:nvSpPr>
          <p:spPr>
            <a:xfrm>
              <a:off x="751680" y="55872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09" name="AutoShape 30"/>
            <p:cNvSpPr/>
            <p:nvPr/>
          </p:nvSpPr>
          <p:spPr>
            <a:xfrm>
              <a:off x="248400" y="671760"/>
              <a:ext cx="93600" cy="90360"/>
            </a:xfrm>
            <a:prstGeom prst="ellipse">
              <a:avLst/>
            </a:prstGeom>
            <a:solidFill>
              <a:srgbClr val="EE822F"/>
            </a:solidFill>
            <a:ln w="0">
              <a:noFill/>
            </a:ln>
          </p:spPr>
          <p:style>
            <a:lnRef idx="0"/>
            <a:fillRef idx="1">
              <a:schemeClr val="accent2"/>
            </a:fillRef>
            <a:effectRef idx="0"/>
            <a:fontRef idx="minor"/>
          </p:style>
          <p:txBody>
            <a:bodyPr lIns="90000" tIns="19440" rIns="90000" bIns="194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0" name="AutoShape 31"/>
            <p:cNvSpPr/>
            <p:nvPr/>
          </p:nvSpPr>
          <p:spPr>
            <a:xfrm>
              <a:off x="382680" y="678960"/>
              <a:ext cx="87120" cy="83880"/>
            </a:xfrm>
            <a:prstGeom prst="ellipse">
              <a:avLst/>
            </a:prstGeom>
            <a:solidFill>
              <a:srgbClr val="EE822F"/>
            </a:solidFill>
            <a:ln w="0">
              <a:noFill/>
            </a:ln>
          </p:spPr>
          <p:style>
            <a:lnRef idx="0"/>
            <a:fillRef idx="1">
              <a:schemeClr val="accent2"/>
            </a:fillRef>
            <a:effectRef idx="0"/>
            <a:fontRef idx="minor"/>
          </p:style>
          <p:txBody>
            <a:bodyPr lIns="90000" tIns="14400" rIns="90000" bIns="1440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1" name="AutoShape 32"/>
            <p:cNvSpPr/>
            <p:nvPr/>
          </p:nvSpPr>
          <p:spPr>
            <a:xfrm>
              <a:off x="510120" y="680760"/>
              <a:ext cx="83160" cy="80280"/>
            </a:xfrm>
            <a:prstGeom prst="ellipse">
              <a:avLst/>
            </a:prstGeom>
            <a:solidFill>
              <a:srgbClr val="EE822F"/>
            </a:solidFill>
            <a:ln w="0">
              <a:noFill/>
            </a:ln>
          </p:spPr>
          <p:style>
            <a:lnRef idx="0"/>
            <a:fillRef idx="1">
              <a:schemeClr val="accent2"/>
            </a:fillRef>
            <a:effectRef idx="0"/>
            <a:fontRef idx="minor"/>
          </p:style>
          <p:txBody>
            <a:bodyPr lIns="90000" tIns="12240" rIns="90000" bIns="1224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2" name="AutoShape 33"/>
            <p:cNvSpPr/>
            <p:nvPr/>
          </p:nvSpPr>
          <p:spPr>
            <a:xfrm>
              <a:off x="633960" y="690480"/>
              <a:ext cx="77040" cy="74520"/>
            </a:xfrm>
            <a:prstGeom prst="ellipse">
              <a:avLst/>
            </a:prstGeom>
            <a:solidFill>
              <a:srgbClr val="EE822F"/>
            </a:solidFill>
            <a:ln w="0">
              <a:noFill/>
            </a:ln>
          </p:spPr>
          <p:style>
            <a:lnRef idx="0"/>
            <a:fillRef idx="1">
              <a:schemeClr val="accent2"/>
            </a:fillRef>
            <a:effectRef idx="0"/>
            <a:fontRef idx="minor"/>
          </p:style>
          <p:txBody>
            <a:bodyPr lIns="90000" tIns="7920" rIns="90000" bIns="7920" anchor="t">
              <a:noAutofit/>
            </a:bodyPr>
            <a:lstStyle/>
            <a:p>
              <a:pPr defTabSz="914400">
                <a:lnSpc>
                  <a:spcPct val="100000"/>
                </a:lnSpc>
              </a:pPr>
              <a:endParaRPr lang="en-US" sz="1800" b="0" strike="noStrike" spc="-1">
                <a:solidFill>
                  <a:schemeClr val="lt1"/>
                </a:solidFill>
                <a:latin typeface="Arial"/>
                <a:ea typeface="微软雅黑"/>
              </a:endParaRPr>
            </a:p>
          </p:txBody>
        </p:sp>
        <p:sp>
          <p:nvSpPr>
            <p:cNvPr id="613" name="AutoShape 34"/>
            <p:cNvSpPr/>
            <p:nvPr/>
          </p:nvSpPr>
          <p:spPr>
            <a:xfrm>
              <a:off x="751680" y="685800"/>
              <a:ext cx="73080" cy="70560"/>
            </a:xfrm>
            <a:prstGeom prst="ellipse">
              <a:avLst/>
            </a:prstGeom>
            <a:solidFill>
              <a:srgbClr val="EE822F"/>
            </a:solidFill>
            <a:ln w="0">
              <a:noFill/>
            </a:ln>
          </p:spPr>
          <p:style>
            <a:lnRef idx="0"/>
            <a:fillRef idx="1">
              <a:schemeClr val="accent2"/>
            </a:fillRef>
            <a:effectRef idx="0"/>
            <a:fontRef idx="minor"/>
          </p:style>
          <p:txBody>
            <a:bodyPr lIns="90000" tIns="5400" rIns="90000" bIns="5400" anchor="t">
              <a:noAutofit/>
            </a:bodyPr>
            <a:lstStyle/>
            <a:p>
              <a:pPr defTabSz="914400">
                <a:lnSpc>
                  <a:spcPct val="100000"/>
                </a:lnSpc>
              </a:pPr>
              <a:endParaRPr lang="en-US" sz="1800" b="0" strike="noStrike" spc="-1">
                <a:solidFill>
                  <a:schemeClr val="lt1"/>
                </a:solidFill>
                <a:latin typeface="Arial"/>
                <a:ea typeface="微软雅黑"/>
              </a:endParaRPr>
            </a:p>
          </p:txBody>
        </p:sp>
      </p:gr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https://d.book118.com/986045032112010101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139</Paragraphs>
  <Slides>22</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锅炉设备运行与检修安全常识</vt:lpstr>
      <vt:lpstr>目  录</vt:lpstr>
      <vt:lpstr>第1章 简介</vt:lpstr>
      <vt:lpstr> </vt:lpstr>
      <vt:lpstr>锅炉分类及结构</vt:lpstr>
      <vt:lpstr>锅炉运行原理</vt:lpstr>
      <vt:lpstr>锅炉检修安全意识</vt:lpstr>
      <vt:lpstr>锅炉检修安全意识</vt:lpstr>
      <vt:lpstr>锅炉检修安全意识</vt:lpstr>
      <vt:lpstr>第2章 锅炉设备维护与保养</vt:lpstr>
      <vt:lpstr>锅炉设备维护的重要性</vt:lpstr>
      <vt:lpstr>锅炉设备保养流程</vt:lpstr>
      <vt:lpstr>锅炉设备故障处理</vt:lpstr>
      <vt:lpstr>锅炉设备安全管理</vt:lpstr>
      <vt:lpstr> </vt:lpstr>
      <vt:lpstr>锅炉设备保养流程</vt:lpstr>
      <vt:lpstr>锅炉设备故障处理</vt:lpstr>
      <vt:lpstr> </vt:lpstr>
      <vt:lpstr>第3章 锅炉设备操作技巧</vt:lpstr>
      <vt:lpstr> </vt:lpstr>
      <vt:lpstr>锅炉设备操作中的常见问题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2024-09-25T21:20:39.743</cp:lastPrinted>
  <dcterms:created xsi:type="dcterms:W3CDTF">2024-09-25T13:20:39Z</dcterms:created>
  <dcterms:modified xsi:type="dcterms:W3CDTF">2024-09-25T13:20:42Z</dcterms:modified>
</cp:coreProperties>
</file>