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D7AC3CCA-C797-4891-BE02-D94E43425B78}" styleName="Medium Style 4">
    <a:wholeTbl>
      <a:tcTxStyle>
        <a:fontRef idx="minor"/>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25400" cmpd="sng">
              <a:solidFill>
                <a:schemeClr val="dk1"/>
              </a:solidFill>
            </a:ln>
          </a:top>
        </a:tcBdr>
        <a:fill>
          <a:solidFill>
            <a:schemeClr val="dk1">
              <a:tint val="20000"/>
            </a:schemeClr>
          </a:solidFill>
        </a:fill>
      </a:tcStyle>
    </a:lastRow>
    <a:firstRow>
      <a:tcTxStyle b="on"/>
      <a:tcStyle>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9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72.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758425B8-0D0A-49E3-B1C1-33DBAE93D28D}"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34B3E2CA-E07A-4BE8-A4CC-59DEFDF31C7C}"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tags" Target="../tags/tag31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p:nvPr>
            <p:ph type="sldImg" idx="2"/>
            <p:custDataLst>
              <p:tags r:id="rId4"/>
            </p:custDataLst>
          </p:nvPr>
        </p:nvSpPr>
        <p:spPr/>
      </p:sp>
      <p:sp>
        <p:nvSpPr>
          <p:cNvPr id="3" name="文本占位符 2"/>
          <p:cNvSpPr txBox="1"/>
          <p:nvPr>
            <p:ph type="body" idx="3"/>
            <p:custDataLst>
              <p:tags r:id="rId5"/>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5602" name="幻灯片图像占位符 1"/>
          <p:cNvSpPr>
            <a:spLocks noGrp="1" noRot="1" noChangeAspect="1" noChangeArrowheads="1" noTextEdit="1"/>
          </p:cNvSpPr>
          <p:nvPr>
            <p:ph type="sldImg" idx="4294967295"/>
            <p:custDataLst>
              <p:tags r:id="rId4"/>
            </p:custDataLst>
          </p:nvPr>
        </p:nvSpPr>
        <p:spPr>
          <a:ln>
            <a:miter lim="800000"/>
          </a:ln>
        </p:spPr>
      </p:sp>
      <p:sp>
        <p:nvSpPr>
          <p:cNvPr id="25603" name="文本占位符 2"/>
          <p:cNvSpPr txBox="1">
            <a:spLocks noGrp="1" noChangeArrowheads="1"/>
          </p:cNvSpPr>
          <p:nvPr>
            <p:ph type="body" idx="1"/>
            <p:custDataLst>
              <p:tags r:id="rId5"/>
            </p:custDataLst>
          </p:nvPr>
        </p:nvSpPr>
        <p:spPr/>
        <p:txBody>
          <a:bodyPr/>
          <a:lstStyle/>
          <a:p>
            <a:pPr eaLnBrk="1" hangingPunct="1"/>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47.xml"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tags" Target="../tags/tag149.xm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8.xml" /><Relationship Id="rId2"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9.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2FD5D375-E867-4DED-A4C9-439CAF79123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F5F81BD-7684-4854-98A1-A8771D8A88F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473A02E-1D2E-4C5B-8F71-89E52066955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2C865E33-9ADE-42F6-B483-3C819286313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2407933-05C0-482D-84A2-BE1F91E62D68}"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8443E23A-C612-4E8A-8708-10088430613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BCC3398B-6C3A-423E-B589-7A6F6ACB98A1}"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D6AFC3F-AF1D-4CB7-8688-1BE6129B48F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D9E8276-D49F-476D-8B09-955FD88F6AA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61F286C-E172-4C8C-B247-AC7E2148598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03EA2FA-34EE-47A7-AD45-E160FE47D96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5"/>
            </p:custDataLst>
          </p:nvPr>
        </p:nvSpPr>
        <p:spPr/>
        <p:txBody>
          <a:bodyPr/>
          <a:lstStyle/>
          <a:p>
            <a:fld id="{C3971218-90A5-4223-B00B-24BF8E03CA40}"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7"/>
            </p:custDataLst>
          </p:nvPr>
        </p:nvSpPr>
        <p:spPr/>
        <p:txBody>
          <a:bodyPr/>
          <a:lstStyle/>
          <a:p>
            <a:fld id="{C3971218-90A5-4223-B00B-24BF8E03CA40}"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C3971218-90A5-4223-B00B-24BF8E03CA40}"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C3971218-90A5-4223-B00B-24BF8E03CA40}"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C3971218-90A5-4223-B00B-24BF8E03CA40}"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C3971218-90A5-4223-B00B-24BF8E03CA40}"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D08D58-8663-46F9-AD8F-820F0CC9070F}"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壹">
    <p:spTree>
      <p:nvGrpSpPr>
        <p:cNvPr id="1" name=""/>
        <p:cNvGrpSpPr/>
        <p:nvPr>
          <p:custDataLst>
            <p:tags r:id="rId1"/>
          </p:custDataLst>
        </p:nvPr>
      </p:nvGrpSpPr>
      <p:grpSpPr>
        <a:xfrm>
          <a:off x="0" y="0"/>
          <a:ext cx="0" cy="0"/>
        </a:xfrm>
      </p:grpSpPr>
      <p:sp>
        <p:nvSpPr>
          <p:cNvPr id="5" name="文本框 4"/>
          <p:cNvSpPr txBox="1"/>
          <p:nvPr userDrawn="1">
            <p:custDataLst>
              <p:tags r:id="rId2"/>
            </p:custDataLst>
          </p:nvPr>
        </p:nvSpPr>
        <p:spPr>
          <a:xfrm>
            <a:off x="96497" y="41956"/>
            <a:ext cx="595035"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rPr>
              <a:t>壹</a:t>
            </a:r>
            <a:endParaRPr lang="zh-CN" altLang="en-US" sz="3200" b="1">
              <a:solidFill>
                <a:schemeClr val="bg1"/>
              </a:solidFill>
            </a:endParaRPr>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sz="half" idx="1"/>
            <p:custDataLst>
              <p:tags r:id="rId3"/>
            </p:custDataLst>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ea"/>
              </a:rPr>
              <a:t/>
            </a:fld>
            <a:endParaRPr lang="zh-CN" altLang="en-US" strike="noStrike" noProof="1"/>
          </a:p>
        </p:txBody>
      </p:sp>
      <p:sp>
        <p:nvSpPr>
          <p:cNvPr id="6" name="页脚占位符 5"/>
          <p:cNvSpPr>
            <a:spLocks noGrp="1"/>
          </p:cNvSpPr>
          <p:nvPr>
            <p:ph type="ftr" sz="quarter" idx="11"/>
            <p:custDataLst>
              <p:tags r:id="rId6"/>
            </p:custDataLst>
          </p:nvPr>
        </p:nvSpPr>
        <p:spPr/>
        <p:txBody>
          <a:bodyPr/>
          <a:lstStyle/>
          <a:p>
            <a:pPr lvl="0" fontAlgn="base"/>
            <a:endParaRPr lang="zh-CN" strike="noStrike" noProof="1"/>
          </a:p>
        </p:txBody>
      </p:sp>
      <p:sp>
        <p:nvSpPr>
          <p:cNvPr id="7" name="灯片编号占位符 6"/>
          <p:cNvSpPr>
            <a:spLocks noGrp="1"/>
          </p:cNvSpPr>
          <p:nvPr>
            <p:ph type="sldNum" sz="quarter" idx="12"/>
            <p:custDataLst>
              <p:tags r:id="rId7"/>
            </p:custDataLst>
          </p:nvPr>
        </p:nvSpPr>
        <p:spPr/>
        <p:txBody>
          <a:bodyPr/>
          <a:lstStyle/>
          <a:p>
            <a:pPr lvl="0" fontAlgn="base"/>
            <a:fld id="{9A0DB2DC-4C9A-4742-B13C-FB6460FD3503}" type="slidenum">
              <a:rPr lang="zh-CN" strike="noStrike" noProof="1">
                <a:latin typeface="Arial" pitchFamily="34" charset="0"/>
                <a:ea typeface="宋体" panose="02010600030101010101" pitchFamily="2" charset="-122"/>
                <a:cs typeface="+mn-ea"/>
              </a:rPr>
              <a:t/>
            </a:fld>
            <a:endParaRPr lang="zh-CN"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165.xml" /><Relationship Id="rId21" Type="http://schemas.openxmlformats.org/officeDocument/2006/relationships/tags" Target="../tags/tag166.xml" /><Relationship Id="rId22" Type="http://schemas.openxmlformats.org/officeDocument/2006/relationships/tags" Target="../tags/tag167.xml" /><Relationship Id="rId23" Type="http://schemas.openxmlformats.org/officeDocument/2006/relationships/tags" Target="../tags/tag168.xml" /><Relationship Id="rId24" Type="http://schemas.openxmlformats.org/officeDocument/2006/relationships/tags" Target="../tags/tag169.xml" /><Relationship Id="rId25" Type="http://schemas.openxmlformats.org/officeDocument/2006/relationships/tags" Target="../tags/tag170.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1.png" /><Relationship Id="rId28" Type="http://schemas.openxmlformats.org/officeDocument/2006/relationships/tags" Target="../tags/tag171.xml"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20"/>
          </p:custDataLst>
        </p:nvPr>
      </p:nvGrpSpPr>
      <p:grpSpPr>
        <a:xfrm>
          <a:off x="0" y="0"/>
          <a:ext cx="0" cy="0"/>
        </a:xfrm>
      </p:grpSpPr>
      <p:sp>
        <p:nvSpPr>
          <p:cNvPr id="2" name="标题占位符 1"/>
          <p:cNvSpPr>
            <a:spLocks noGrp="1"/>
          </p:cNvSpPr>
          <p:nvPr>
            <p:ph type="title"/>
            <p:custDataLst>
              <p:tags r:id="rId21"/>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2"/>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23"/>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3971218-90A5-4223-B00B-24BF8E03CA40}" type="datetimeFigureOut">
              <a:rPr lang="zh-CN" altLang="en-US" smtClean="0"/>
              <a:t/>
            </a:fld>
            <a:endParaRPr lang="zh-CN" altLang="en-US"/>
          </a:p>
        </p:txBody>
      </p:sp>
      <p:sp>
        <p:nvSpPr>
          <p:cNvPr id="5" name="页脚占位符 4"/>
          <p:cNvSpPr>
            <a:spLocks noGrp="1"/>
          </p:cNvSpPr>
          <p:nvPr>
            <p:ph type="ftr" sz="quarter" idx="3"/>
            <p:custDataLst>
              <p:tags r:id="rId24"/>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5"/>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4D08D58-8663-46F9-AD8F-820F0CC9070F}" type="slidenum">
              <a:rPr lang="zh-CN" altLang="en-US" smtClean="0"/>
              <a:t/>
            </a:fld>
            <a:endParaRPr lang="zh-CN" altLang="en-US"/>
          </a:p>
        </p:txBody>
      </p:sp>
      <p:pic>
        <p:nvPicPr>
          <p:cNvPr id="7" name="图片 1073743875" descr="学科网 zxxk.com"/>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15" Type="http://schemas.openxmlformats.org/officeDocument/2006/relationships/tags" Target="../tags/tag192.xml" /><Relationship Id="rId16" Type="http://schemas.openxmlformats.org/officeDocument/2006/relationships/tags" Target="../tags/tag193.xml" /><Relationship Id="rId17" Type="http://schemas.openxmlformats.org/officeDocument/2006/relationships/tags" Target="../tags/tag194.xml" /><Relationship Id="rId18" Type="http://schemas.openxmlformats.org/officeDocument/2006/relationships/tags" Target="../tags/tag195.xml" /><Relationship Id="rId19" Type="http://schemas.openxmlformats.org/officeDocument/2006/relationships/tags" Target="../tags/tag196.xml" /><Relationship Id="rId2" Type="http://schemas.openxmlformats.org/officeDocument/2006/relationships/tags" Target="../tags/tag179.xml" /><Relationship Id="rId20" Type="http://schemas.openxmlformats.org/officeDocument/2006/relationships/tags" Target="../tags/tag197.xml" /><Relationship Id="rId21" Type="http://schemas.openxmlformats.org/officeDocument/2006/relationships/tags" Target="../tags/tag198.xml" /><Relationship Id="rId22" Type="http://schemas.openxmlformats.org/officeDocument/2006/relationships/tags" Target="../tags/tag199.xml" /><Relationship Id="rId23" Type="http://schemas.openxmlformats.org/officeDocument/2006/relationships/tags" Target="../tags/tag200.xml" /><Relationship Id="rId24" Type="http://schemas.openxmlformats.org/officeDocument/2006/relationships/tags" Target="../tags/tag201.xml" /><Relationship Id="rId25" Type="http://schemas.openxmlformats.org/officeDocument/2006/relationships/tags" Target="../tags/tag202.xml" /><Relationship Id="rId26" Type="http://schemas.openxmlformats.org/officeDocument/2006/relationships/tags" Target="../tags/tag203.xml" /><Relationship Id="rId27" Type="http://schemas.openxmlformats.org/officeDocument/2006/relationships/tags" Target="../tags/tag204.xml" /><Relationship Id="rId28" Type="http://schemas.openxmlformats.org/officeDocument/2006/relationships/tags" Target="../tags/tag205.xml" /><Relationship Id="rId29" Type="http://schemas.openxmlformats.org/officeDocument/2006/relationships/tags" Target="../tags/tag206.xml" /><Relationship Id="rId3" Type="http://schemas.openxmlformats.org/officeDocument/2006/relationships/tags" Target="../tags/tag180.xml" /><Relationship Id="rId30" Type="http://schemas.openxmlformats.org/officeDocument/2006/relationships/tags" Target="../tags/tag207.xml" /><Relationship Id="rId31" Type="http://schemas.openxmlformats.org/officeDocument/2006/relationships/tags" Target="../tags/tag208.xml" /><Relationship Id="rId32" Type="http://schemas.openxmlformats.org/officeDocument/2006/relationships/tags" Target="../tags/tag209.xml" /><Relationship Id="rId33" Type="http://schemas.openxmlformats.org/officeDocument/2006/relationships/tags" Target="../tags/tag210.xml" /><Relationship Id="rId34" Type="http://schemas.openxmlformats.org/officeDocument/2006/relationships/tags" Target="../tags/tag211.xml" /><Relationship Id="rId35" Type="http://schemas.openxmlformats.org/officeDocument/2006/relationships/tags" Target="../tags/tag212.xml" /><Relationship Id="rId36" Type="http://schemas.openxmlformats.org/officeDocument/2006/relationships/tags" Target="../tags/tag213.xml" /><Relationship Id="rId37" Type="http://schemas.openxmlformats.org/officeDocument/2006/relationships/tags" Target="../tags/tag214.xml" /><Relationship Id="rId38" Type="http://schemas.openxmlformats.org/officeDocument/2006/relationships/tags" Target="../tags/tag215.xml" /><Relationship Id="rId39" Type="http://schemas.openxmlformats.org/officeDocument/2006/relationships/tags" Target="../tags/tag216.xml" /><Relationship Id="rId4" Type="http://schemas.openxmlformats.org/officeDocument/2006/relationships/tags" Target="../tags/tag181.xml" /><Relationship Id="rId40" Type="http://schemas.openxmlformats.org/officeDocument/2006/relationships/tags" Target="../tags/tag217.xml" /><Relationship Id="rId41" Type="http://schemas.openxmlformats.org/officeDocument/2006/relationships/tags" Target="../tags/tag218.xml" /><Relationship Id="rId42" Type="http://schemas.openxmlformats.org/officeDocument/2006/relationships/tags" Target="../tags/tag219.xml" /><Relationship Id="rId43" Type="http://schemas.openxmlformats.org/officeDocument/2006/relationships/tags" Target="../tags/tag220.xml" /><Relationship Id="rId44" Type="http://schemas.openxmlformats.org/officeDocument/2006/relationships/tags" Target="../tags/tag221.xml" /><Relationship Id="rId45" Type="http://schemas.openxmlformats.org/officeDocument/2006/relationships/tags" Target="../tags/tag222.xml" /><Relationship Id="rId46" Type="http://schemas.openxmlformats.org/officeDocument/2006/relationships/tags" Target="../tags/tag223.xml" /><Relationship Id="rId47" Type="http://schemas.openxmlformats.org/officeDocument/2006/relationships/tags" Target="../tags/tag224.xml" /><Relationship Id="rId48" Type="http://schemas.openxmlformats.org/officeDocument/2006/relationships/tags" Target="../tags/tag225.xml" /><Relationship Id="rId49" Type="http://schemas.openxmlformats.org/officeDocument/2006/relationships/tags" Target="../tags/tag226.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2" Type="http://schemas.openxmlformats.org/officeDocument/2006/relationships/tags" Target="../tags/tag227.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jpe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6.png" /><Relationship Id="rId11" Type="http://schemas.microsoft.com/office/2007/relationships/hdphoto" Target="../media/image7.wdp" /><Relationship Id="rId12" Type="http://schemas.openxmlformats.org/officeDocument/2006/relationships/tags" Target="../tags/tag243.xml" /><Relationship Id="rId13" Type="http://schemas.openxmlformats.org/officeDocument/2006/relationships/image" Target="../media/image8.png" /><Relationship Id="rId14" Type="http://schemas.microsoft.com/office/2007/relationships/hdphoto" Target="../media/image9.wdp" /><Relationship Id="rId15" Type="http://schemas.openxmlformats.org/officeDocument/2006/relationships/tags" Target="../tags/tag244.xml" /><Relationship Id="rId16" Type="http://schemas.openxmlformats.org/officeDocument/2006/relationships/tags" Target="../tags/tag245.xml" /><Relationship Id="rId17" Type="http://schemas.openxmlformats.org/officeDocument/2006/relationships/tags" Target="../tags/tag246.xml" /><Relationship Id="rId18" Type="http://schemas.openxmlformats.org/officeDocument/2006/relationships/tags" Target="../tags/tag247.xml" /><Relationship Id="rId19" Type="http://schemas.openxmlformats.org/officeDocument/2006/relationships/tags" Target="../tags/tag248.xml" /><Relationship Id="rId2" Type="http://schemas.openxmlformats.org/officeDocument/2006/relationships/tags" Target="../tags/tag237.xml" /><Relationship Id="rId20" Type="http://schemas.openxmlformats.org/officeDocument/2006/relationships/tags" Target="../tags/tag249.xml" /><Relationship Id="rId21" Type="http://schemas.openxmlformats.org/officeDocument/2006/relationships/tags" Target="../tags/tag250.xml" /><Relationship Id="rId22" Type="http://schemas.openxmlformats.org/officeDocument/2006/relationships/tags" Target="../tags/tag251.xml" /><Relationship Id="rId23" Type="http://schemas.openxmlformats.org/officeDocument/2006/relationships/tags" Target="../tags/tag252.xml" /><Relationship Id="rId3" Type="http://schemas.openxmlformats.org/officeDocument/2006/relationships/image" Target="../media/image4.emf" /><Relationship Id="rId4" Type="http://schemas.openxmlformats.org/officeDocument/2006/relationships/tags" Target="../tags/tag238.xml" /><Relationship Id="rId5" Type="http://schemas.openxmlformats.org/officeDocument/2006/relationships/image" Target="../media/image5.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image" Target="../media/image10.jpeg"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notesSlide" Target="../notesSlides/notesSlide1.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image" Target="../media/image11.png" /><Relationship Id="rId25" Type="http://schemas.openxmlformats.org/officeDocument/2006/relationships/tags" Target="../tags/tag274.xml" /><Relationship Id="rId26" Type="http://schemas.openxmlformats.org/officeDocument/2006/relationships/tags" Target="../tags/tag275.xml" /><Relationship Id="rId3" Type="http://schemas.openxmlformats.org/officeDocument/2006/relationships/tags" Target="../tags/tag256.xml" /><Relationship Id="rId4" Type="http://schemas.openxmlformats.org/officeDocument/2006/relationships/image" Target="../media/image4.emf" /><Relationship Id="rId5" Type="http://schemas.openxmlformats.org/officeDocument/2006/relationships/tags" Target="../tags/tag257.xml" /><Relationship Id="rId6" Type="http://schemas.openxmlformats.org/officeDocument/2006/relationships/image" Target="../media/image5.png"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76.xml" /><Relationship Id="rId3" Type="http://schemas.openxmlformats.org/officeDocument/2006/relationships/image" Target="../media/image4.emf" /><Relationship Id="rId4" Type="http://schemas.openxmlformats.org/officeDocument/2006/relationships/tags" Target="../tags/tag277.xml" /><Relationship Id="rId5" Type="http://schemas.openxmlformats.org/officeDocument/2006/relationships/image" Target="../media/image5.png"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88.xml" /><Relationship Id="rId2" Type="http://schemas.openxmlformats.org/officeDocument/2006/relationships/tags" Target="../tags/tag282.xml" /><Relationship Id="rId3" Type="http://schemas.openxmlformats.org/officeDocument/2006/relationships/image" Target="../media/image4.emf" /><Relationship Id="rId4" Type="http://schemas.openxmlformats.org/officeDocument/2006/relationships/tags" Target="../tags/tag283.xml" /><Relationship Id="rId5" Type="http://schemas.openxmlformats.org/officeDocument/2006/relationships/image" Target="../media/image5.png"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tags" Target="../tags/tag286.xml" /><Relationship Id="rId9" Type="http://schemas.openxmlformats.org/officeDocument/2006/relationships/tags" Target="../tags/tag28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tags" Target="../tags/tag299.xml" /><Relationship Id="rId15" Type="http://schemas.openxmlformats.org/officeDocument/2006/relationships/tags" Target="../tags/tag300.xml" /><Relationship Id="rId16" Type="http://schemas.openxmlformats.org/officeDocument/2006/relationships/tags" Target="../tags/tag301.xml" /><Relationship Id="rId17" Type="http://schemas.openxmlformats.org/officeDocument/2006/relationships/tags" Target="../tags/tag302.xml" /><Relationship Id="rId18" Type="http://schemas.openxmlformats.org/officeDocument/2006/relationships/tags" Target="../tags/tag303.xml" /><Relationship Id="rId19" Type="http://schemas.openxmlformats.org/officeDocument/2006/relationships/tags" Target="../tags/tag304.xml" /><Relationship Id="rId2" Type="http://schemas.openxmlformats.org/officeDocument/2006/relationships/tags" Target="../tags/tag289.xml" /><Relationship Id="rId20" Type="http://schemas.openxmlformats.org/officeDocument/2006/relationships/tags" Target="../tags/tag305.xml" /><Relationship Id="rId21" Type="http://schemas.openxmlformats.org/officeDocument/2006/relationships/tags" Target="../tags/tag306.xml" /><Relationship Id="rId22" Type="http://schemas.openxmlformats.org/officeDocument/2006/relationships/tags" Target="../tags/tag307.xml" /><Relationship Id="rId23" Type="http://schemas.openxmlformats.org/officeDocument/2006/relationships/tags" Target="../tags/tag308.xml" /><Relationship Id="rId3" Type="http://schemas.openxmlformats.org/officeDocument/2006/relationships/image" Target="../media/image4.emf" /><Relationship Id="rId4" Type="http://schemas.openxmlformats.org/officeDocument/2006/relationships/tags" Target="../tags/tag290.xml" /><Relationship Id="rId5" Type="http://schemas.openxmlformats.org/officeDocument/2006/relationships/image" Target="../media/image5.png"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ags" Target="../tags/tag309.xml" /><Relationship Id="rId3" Type="http://schemas.openxmlformats.org/officeDocument/2006/relationships/tags" Target="../tags/tag310.xml" /><Relationship Id="rId4" Type="http://schemas.openxmlformats.org/officeDocument/2006/relationships/tags" Target="../tags/tag3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ags" Target="../tags/tag312.xml" /><Relationship Id="rId3" Type="http://schemas.openxmlformats.org/officeDocument/2006/relationships/tags" Target="../tags/tag313.xml" /><Relationship Id="rId4" Type="http://schemas.openxmlformats.org/officeDocument/2006/relationships/tags" Target="../tags/tag3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tags" Target="../tags/tag327.xml" /><Relationship Id="rId2" Type="http://schemas.openxmlformats.org/officeDocument/2006/relationships/notesSlide" Target="../notesSlides/notesSlide2.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tags" Target="../tags/tag3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tags" Target="../tags/tag336.xml" /><Relationship Id="rId11" Type="http://schemas.openxmlformats.org/officeDocument/2006/relationships/tags" Target="../tags/tag337.xml" /><Relationship Id="rId12" Type="http://schemas.openxmlformats.org/officeDocument/2006/relationships/tags" Target="../tags/tag338.xml" /><Relationship Id="rId13" Type="http://schemas.openxmlformats.org/officeDocument/2006/relationships/tags" Target="../tags/tag339.xml" /><Relationship Id="rId14" Type="http://schemas.openxmlformats.org/officeDocument/2006/relationships/tags" Target="../tags/tag340.xml" /><Relationship Id="rId15" Type="http://schemas.openxmlformats.org/officeDocument/2006/relationships/tags" Target="../tags/tag341.xml" /><Relationship Id="rId16" Type="http://schemas.openxmlformats.org/officeDocument/2006/relationships/tags" Target="../tags/tag342.xml" /><Relationship Id="rId17" Type="http://schemas.openxmlformats.org/officeDocument/2006/relationships/tags" Target="../tags/tag343.xml" /><Relationship Id="rId18" Type="http://schemas.openxmlformats.org/officeDocument/2006/relationships/tags" Target="../tags/tag344.xml" /><Relationship Id="rId19" Type="http://schemas.openxmlformats.org/officeDocument/2006/relationships/tags" Target="../tags/tag345.xml" /><Relationship Id="rId2" Type="http://schemas.openxmlformats.org/officeDocument/2006/relationships/tags" Target="../tags/tag328.xml" /><Relationship Id="rId20" Type="http://schemas.openxmlformats.org/officeDocument/2006/relationships/tags" Target="../tags/tag346.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tags" Target="../tags/tag357.xml" /><Relationship Id="rId13" Type="http://schemas.openxmlformats.org/officeDocument/2006/relationships/tags" Target="../tags/tag358.xml" /><Relationship Id="rId14" Type="http://schemas.openxmlformats.org/officeDocument/2006/relationships/tags" Target="../tags/tag359.xml" /><Relationship Id="rId15" Type="http://schemas.openxmlformats.org/officeDocument/2006/relationships/tags" Target="../tags/tag360.xml" /><Relationship Id="rId16" Type="http://schemas.openxmlformats.org/officeDocument/2006/relationships/tags" Target="../tags/tag361.xml" /><Relationship Id="rId17" Type="http://schemas.openxmlformats.org/officeDocument/2006/relationships/tags" Target="../tags/tag362.xml" /><Relationship Id="rId2" Type="http://schemas.openxmlformats.org/officeDocument/2006/relationships/tags" Target="../tags/tag347.xml" /><Relationship Id="rId3" Type="http://schemas.openxmlformats.org/officeDocument/2006/relationships/tags" Target="../tags/tag348.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tags" Target="../tags/tag351.xml" /><Relationship Id="rId7" Type="http://schemas.openxmlformats.org/officeDocument/2006/relationships/tags" Target="../tags/tag352.xml" /><Relationship Id="rId8" Type="http://schemas.openxmlformats.org/officeDocument/2006/relationships/tags" Target="../tags/tag353.xml" /><Relationship Id="rId9" Type="http://schemas.openxmlformats.org/officeDocument/2006/relationships/tags" Target="../tags/tag35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370.xml" /><Relationship Id="rId11" Type="http://schemas.openxmlformats.org/officeDocument/2006/relationships/tags" Target="../tags/tag371.xml" /><Relationship Id="rId12" Type="http://schemas.openxmlformats.org/officeDocument/2006/relationships/tags" Target="../tags/tag372.xml" /><Relationship Id="rId13" Type="http://schemas.openxmlformats.org/officeDocument/2006/relationships/tags" Target="../tags/tag373.xml" /><Relationship Id="rId14" Type="http://schemas.openxmlformats.org/officeDocument/2006/relationships/tags" Target="../tags/tag374.xml" /><Relationship Id="rId15" Type="http://schemas.openxmlformats.org/officeDocument/2006/relationships/tags" Target="../tags/tag375.xml" /><Relationship Id="rId16" Type="http://schemas.openxmlformats.org/officeDocument/2006/relationships/tags" Target="../tags/tag376.xml" /><Relationship Id="rId17" Type="http://schemas.openxmlformats.org/officeDocument/2006/relationships/tags" Target="../tags/tag377.xml" /><Relationship Id="rId18" Type="http://schemas.openxmlformats.org/officeDocument/2006/relationships/tags" Target="../tags/tag378.xml" /><Relationship Id="rId19" Type="http://schemas.openxmlformats.org/officeDocument/2006/relationships/tags" Target="../tags/tag379.xml" /><Relationship Id="rId2" Type="http://schemas.openxmlformats.org/officeDocument/2006/relationships/tags" Target="../tags/tag363.xml" /><Relationship Id="rId20" Type="http://schemas.openxmlformats.org/officeDocument/2006/relationships/tags" Target="../tags/tag380.xml" /><Relationship Id="rId21" Type="http://schemas.openxmlformats.org/officeDocument/2006/relationships/tags" Target="../tags/tag381.xml" /><Relationship Id="rId22" Type="http://schemas.openxmlformats.org/officeDocument/2006/relationships/tags" Target="../tags/tag382.xml" /><Relationship Id="rId23" Type="http://schemas.openxmlformats.org/officeDocument/2006/relationships/tags" Target="../tags/tag383.xml" /><Relationship Id="rId3" Type="http://schemas.openxmlformats.org/officeDocument/2006/relationships/image" Target="../media/image12.png"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tags" Target="../tags/tag366.xml" /><Relationship Id="rId7" Type="http://schemas.openxmlformats.org/officeDocument/2006/relationships/tags" Target="../tags/tag367.xml" /><Relationship Id="rId8" Type="http://schemas.openxmlformats.org/officeDocument/2006/relationships/tags" Target="../tags/tag368.xml" /><Relationship Id="rId9" Type="http://schemas.openxmlformats.org/officeDocument/2006/relationships/tags" Target="../tags/tag36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384.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tags" Target="../tags/tag387.xml" /><Relationship Id="rId6" Type="http://schemas.openxmlformats.org/officeDocument/2006/relationships/tags" Target="../tags/tag388.xml" /><Relationship Id="rId7" Type="http://schemas.openxmlformats.org/officeDocument/2006/relationships/tags" Target="../tags/tag38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90.xml" /><Relationship Id="rId3" Type="http://schemas.openxmlformats.org/officeDocument/2006/relationships/tags" Target="../tags/tag391.xml" /><Relationship Id="rId4" Type="http://schemas.openxmlformats.org/officeDocument/2006/relationships/hyperlink" Target="https://d.book118.com/986050112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3" name="直接连接符 2"/>
          <p:cNvCxnSpPr/>
          <p:nvPr>
            <p:custDataLst>
              <p:tags r:id="rId3"/>
            </p:custDataLst>
          </p:nvPr>
        </p:nvCxnSpPr>
        <p:spPr>
          <a:xfrm flipV="1">
            <a:off x="484571" y="4507892"/>
            <a:ext cx="11222240" cy="18412"/>
          </a:xfrm>
          <a:prstGeom prst="line">
            <a:avLst/>
          </a:prstGeom>
          <a:ln w="25400">
            <a:solidFill>
              <a:srgbClr val="C00000"/>
            </a:solidFill>
            <a:prstDash val="lgDashDot"/>
          </a:ln>
        </p:spPr>
        <p:style>
          <a:lnRef idx="1">
            <a:schemeClr val="accent1"/>
          </a:lnRef>
          <a:fillRef idx="0">
            <a:schemeClr val="accent1"/>
          </a:fillRef>
          <a:effectRef idx="0">
            <a:schemeClr val="accent1"/>
          </a:effectRef>
          <a:fontRef idx="minor">
            <a:schemeClr val="tx1"/>
          </a:fontRef>
        </p:style>
      </p:cxnSp>
      <p:cxnSp>
        <p:nvCxnSpPr>
          <p:cNvPr id="8" name="直接箭头连接符 7"/>
          <p:cNvCxnSpPr/>
          <p:nvPr>
            <p:custDataLst>
              <p:tags r:id="rId4"/>
            </p:custDataLst>
          </p:nvPr>
        </p:nvCxnSpPr>
        <p:spPr>
          <a:xfrm flipV="1">
            <a:off x="1363938" y="3977030"/>
            <a:ext cx="7620" cy="501650"/>
          </a:xfrm>
          <a:prstGeom prst="straightConnector1">
            <a:avLst/>
          </a:prstGeom>
          <a:noFill/>
          <a:ln w="12700" cap="flat" cmpd="sng" algn="ctr">
            <a:solidFill>
              <a:srgbClr val="C00000"/>
            </a:solidFill>
            <a:prstDash val="solid"/>
            <a:tailEnd type="arrow"/>
          </a:ln>
          <a:effectLst/>
        </p:spPr>
      </p:cxnSp>
      <p:cxnSp>
        <p:nvCxnSpPr>
          <p:cNvPr id="5" name="直接箭头连接符 4"/>
          <p:cNvCxnSpPr/>
          <p:nvPr>
            <p:custDataLst>
              <p:tags r:id="rId5"/>
            </p:custDataLst>
          </p:nvPr>
        </p:nvCxnSpPr>
        <p:spPr>
          <a:xfrm flipV="1">
            <a:off x="2122668" y="3938932"/>
            <a:ext cx="10795" cy="521335"/>
          </a:xfrm>
          <a:prstGeom prst="straightConnector1">
            <a:avLst/>
          </a:prstGeom>
          <a:noFill/>
          <a:ln w="12700" cap="flat" cmpd="sng" algn="ctr">
            <a:solidFill>
              <a:srgbClr val="C00000"/>
            </a:solidFill>
            <a:prstDash val="solid"/>
            <a:tailEnd type="arrow"/>
          </a:ln>
          <a:effectLst/>
        </p:spPr>
      </p:cxnSp>
      <p:cxnSp>
        <p:nvCxnSpPr>
          <p:cNvPr id="17" name="直接箭头连接符 16"/>
          <p:cNvCxnSpPr/>
          <p:nvPr>
            <p:custDataLst>
              <p:tags r:id="rId6"/>
            </p:custDataLst>
          </p:nvPr>
        </p:nvCxnSpPr>
        <p:spPr>
          <a:xfrm flipH="1" flipV="1">
            <a:off x="3377907" y="3900832"/>
            <a:ext cx="9525" cy="559435"/>
          </a:xfrm>
          <a:prstGeom prst="straightConnector1">
            <a:avLst/>
          </a:prstGeom>
          <a:noFill/>
          <a:ln w="12700" cap="flat" cmpd="sng" algn="ctr">
            <a:solidFill>
              <a:srgbClr val="C00000"/>
            </a:solidFill>
            <a:prstDash val="solid"/>
            <a:tailEnd type="arrow"/>
          </a:ln>
          <a:effectLst/>
        </p:spPr>
      </p:cxnSp>
      <p:cxnSp>
        <p:nvCxnSpPr>
          <p:cNvPr id="29" name="直接箭头连接符 28"/>
          <p:cNvCxnSpPr/>
          <p:nvPr>
            <p:custDataLst>
              <p:tags r:id="rId7"/>
            </p:custDataLst>
          </p:nvPr>
        </p:nvCxnSpPr>
        <p:spPr>
          <a:xfrm flipH="1" flipV="1">
            <a:off x="4889657" y="3926232"/>
            <a:ext cx="7620" cy="534035"/>
          </a:xfrm>
          <a:prstGeom prst="straightConnector1">
            <a:avLst/>
          </a:prstGeom>
          <a:noFill/>
          <a:ln w="12700" cap="flat" cmpd="sng" algn="ctr">
            <a:solidFill>
              <a:srgbClr val="C00000"/>
            </a:solidFill>
            <a:prstDash val="solid"/>
            <a:tailEnd type="arrow"/>
          </a:ln>
          <a:effectLst/>
        </p:spPr>
      </p:cxnSp>
      <p:cxnSp>
        <p:nvCxnSpPr>
          <p:cNvPr id="27" name="直接箭头连接符 26"/>
          <p:cNvCxnSpPr/>
          <p:nvPr>
            <p:custDataLst>
              <p:tags r:id="rId8"/>
            </p:custDataLst>
          </p:nvPr>
        </p:nvCxnSpPr>
        <p:spPr>
          <a:xfrm flipV="1">
            <a:off x="6482041" y="3799232"/>
            <a:ext cx="7620" cy="661035"/>
          </a:xfrm>
          <a:prstGeom prst="straightConnector1">
            <a:avLst/>
          </a:prstGeom>
          <a:noFill/>
          <a:ln w="12700" cap="flat" cmpd="sng" algn="ctr">
            <a:solidFill>
              <a:srgbClr val="C00000"/>
            </a:solidFill>
            <a:prstDash val="solid"/>
            <a:tailEnd type="arrow"/>
          </a:ln>
          <a:effectLst/>
        </p:spPr>
      </p:cxnSp>
      <p:cxnSp>
        <p:nvCxnSpPr>
          <p:cNvPr id="32" name="直接箭头连接符 31"/>
          <p:cNvCxnSpPr/>
          <p:nvPr>
            <p:custDataLst>
              <p:tags r:id="rId9"/>
            </p:custDataLst>
          </p:nvPr>
        </p:nvCxnSpPr>
        <p:spPr>
          <a:xfrm flipV="1">
            <a:off x="7802043" y="3811930"/>
            <a:ext cx="8255" cy="666750"/>
          </a:xfrm>
          <a:prstGeom prst="straightConnector1">
            <a:avLst/>
          </a:prstGeom>
          <a:noFill/>
          <a:ln w="12700" cap="flat" cmpd="sng" algn="ctr">
            <a:solidFill>
              <a:srgbClr val="C00000"/>
            </a:solidFill>
            <a:prstDash val="solid"/>
            <a:tailEnd type="arrow"/>
          </a:ln>
          <a:effectLst/>
        </p:spPr>
      </p:cxnSp>
      <p:cxnSp>
        <p:nvCxnSpPr>
          <p:cNvPr id="43" name="直接箭头连接符 42"/>
          <p:cNvCxnSpPr/>
          <p:nvPr>
            <p:custDataLst>
              <p:tags r:id="rId10"/>
            </p:custDataLst>
          </p:nvPr>
        </p:nvCxnSpPr>
        <p:spPr>
          <a:xfrm flipV="1">
            <a:off x="9059823" y="3811932"/>
            <a:ext cx="8255" cy="648335"/>
          </a:xfrm>
          <a:prstGeom prst="straightConnector1">
            <a:avLst/>
          </a:prstGeom>
          <a:noFill/>
          <a:ln w="12700" cap="flat" cmpd="sng" algn="ctr">
            <a:solidFill>
              <a:srgbClr val="C00000"/>
            </a:solidFill>
            <a:prstDash val="solid"/>
            <a:tailEnd type="arrow"/>
          </a:ln>
          <a:effectLst/>
        </p:spPr>
      </p:cxnSp>
      <p:cxnSp>
        <p:nvCxnSpPr>
          <p:cNvPr id="44" name="直接箭头连接符 43"/>
          <p:cNvCxnSpPr/>
          <p:nvPr>
            <p:custDataLst>
              <p:tags r:id="rId11"/>
            </p:custDataLst>
          </p:nvPr>
        </p:nvCxnSpPr>
        <p:spPr>
          <a:xfrm flipV="1">
            <a:off x="10256015" y="3824632"/>
            <a:ext cx="5715" cy="635635"/>
          </a:xfrm>
          <a:prstGeom prst="straightConnector1">
            <a:avLst/>
          </a:prstGeom>
          <a:noFill/>
          <a:ln w="12700" cap="flat" cmpd="sng" algn="ctr">
            <a:solidFill>
              <a:srgbClr val="C00000"/>
            </a:solidFill>
            <a:prstDash val="solid"/>
            <a:tailEnd type="arrow"/>
          </a:ln>
          <a:effectLst/>
        </p:spPr>
      </p:cxnSp>
      <p:cxnSp>
        <p:nvCxnSpPr>
          <p:cNvPr id="47" name="直接箭头连接符 46"/>
          <p:cNvCxnSpPr/>
          <p:nvPr>
            <p:custDataLst>
              <p:tags r:id="rId12"/>
            </p:custDataLst>
          </p:nvPr>
        </p:nvCxnSpPr>
        <p:spPr>
          <a:xfrm flipV="1">
            <a:off x="11376651" y="3837332"/>
            <a:ext cx="15240" cy="622935"/>
          </a:xfrm>
          <a:prstGeom prst="straightConnector1">
            <a:avLst/>
          </a:prstGeom>
          <a:noFill/>
          <a:ln w="12700" cap="flat" cmpd="sng" algn="ctr">
            <a:solidFill>
              <a:srgbClr val="C00000"/>
            </a:solidFill>
            <a:prstDash val="solid"/>
            <a:tailEnd type="arrow"/>
          </a:ln>
          <a:effectLst/>
        </p:spPr>
      </p:cxnSp>
      <p:cxnSp>
        <p:nvCxnSpPr>
          <p:cNvPr id="22" name="直接箭头连接符 21"/>
          <p:cNvCxnSpPr/>
          <p:nvPr>
            <p:custDataLst>
              <p:tags r:id="rId13"/>
            </p:custDataLst>
          </p:nvPr>
        </p:nvCxnSpPr>
        <p:spPr>
          <a:xfrm flipH="1">
            <a:off x="4562037" y="4845029"/>
            <a:ext cx="5080" cy="365125"/>
          </a:xfrm>
          <a:prstGeom prst="straightConnector1">
            <a:avLst/>
          </a:prstGeom>
          <a:noFill/>
          <a:ln w="12700" cap="flat" cmpd="sng" algn="ctr">
            <a:solidFill>
              <a:srgbClr val="C00000"/>
            </a:solidFill>
            <a:prstDash val="solid"/>
            <a:tailEnd type="arrow"/>
          </a:ln>
          <a:effectLst/>
        </p:spPr>
      </p:cxnSp>
      <p:cxnSp>
        <p:nvCxnSpPr>
          <p:cNvPr id="24" name="直接箭头连接符 23"/>
          <p:cNvCxnSpPr/>
          <p:nvPr>
            <p:custDataLst>
              <p:tags r:id="rId14"/>
            </p:custDataLst>
          </p:nvPr>
        </p:nvCxnSpPr>
        <p:spPr>
          <a:xfrm>
            <a:off x="5563309" y="4844395"/>
            <a:ext cx="1905" cy="378460"/>
          </a:xfrm>
          <a:prstGeom prst="straightConnector1">
            <a:avLst/>
          </a:prstGeom>
          <a:noFill/>
          <a:ln w="12700" cap="flat" cmpd="sng" algn="ctr">
            <a:solidFill>
              <a:srgbClr val="C00000"/>
            </a:solidFill>
            <a:prstDash val="solid"/>
            <a:tailEnd type="arrow"/>
          </a:ln>
          <a:effectLst/>
        </p:spPr>
      </p:cxnSp>
      <p:cxnSp>
        <p:nvCxnSpPr>
          <p:cNvPr id="34" name="直接箭头连接符 33"/>
          <p:cNvCxnSpPr/>
          <p:nvPr>
            <p:custDataLst>
              <p:tags r:id="rId15"/>
            </p:custDataLst>
          </p:nvPr>
        </p:nvCxnSpPr>
        <p:spPr>
          <a:xfrm flipH="1">
            <a:off x="7078224" y="4792960"/>
            <a:ext cx="4445" cy="434975"/>
          </a:xfrm>
          <a:prstGeom prst="straightConnector1">
            <a:avLst/>
          </a:prstGeom>
          <a:noFill/>
          <a:ln w="12700" cap="flat" cmpd="sng" algn="ctr">
            <a:solidFill>
              <a:srgbClr val="C00000"/>
            </a:solidFill>
            <a:prstDash val="solid"/>
            <a:tailEnd type="arrow"/>
          </a:ln>
          <a:effectLst/>
        </p:spPr>
      </p:cxnSp>
      <p:cxnSp>
        <p:nvCxnSpPr>
          <p:cNvPr id="38" name="直接箭头连接符 37"/>
          <p:cNvCxnSpPr/>
          <p:nvPr>
            <p:custDataLst>
              <p:tags r:id="rId16"/>
            </p:custDataLst>
          </p:nvPr>
        </p:nvCxnSpPr>
        <p:spPr>
          <a:xfrm>
            <a:off x="9059823" y="4845029"/>
            <a:ext cx="10795" cy="365125"/>
          </a:xfrm>
          <a:prstGeom prst="straightConnector1">
            <a:avLst/>
          </a:prstGeom>
          <a:noFill/>
          <a:ln w="12700" cap="flat" cmpd="sng" algn="ctr">
            <a:solidFill>
              <a:srgbClr val="C00000"/>
            </a:solidFill>
            <a:prstDash val="solid"/>
            <a:tailEnd type="arrow"/>
          </a:ln>
          <a:effectLst/>
        </p:spPr>
      </p:cxnSp>
      <p:sp>
        <p:nvSpPr>
          <p:cNvPr id="7" name="文本框 6"/>
          <p:cNvSpPr txBox="1"/>
          <p:nvPr>
            <p:custDataLst>
              <p:tags r:id="rId17"/>
            </p:custDataLst>
          </p:nvPr>
        </p:nvSpPr>
        <p:spPr>
          <a:xfrm>
            <a:off x="908683" y="4507885"/>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1949</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12" name="文本框 11"/>
          <p:cNvSpPr txBox="1"/>
          <p:nvPr>
            <p:custDataLst>
              <p:tags r:id="rId18"/>
            </p:custDataLst>
          </p:nvPr>
        </p:nvSpPr>
        <p:spPr>
          <a:xfrm>
            <a:off x="1792509" y="4507885"/>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1954</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15" name="文本框 14"/>
          <p:cNvSpPr txBox="1"/>
          <p:nvPr>
            <p:custDataLst>
              <p:tags r:id="rId19"/>
            </p:custDataLst>
          </p:nvPr>
        </p:nvSpPr>
        <p:spPr>
          <a:xfrm>
            <a:off x="2577908" y="4507885"/>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1966</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6" name="文本框 5"/>
          <p:cNvSpPr txBox="1"/>
          <p:nvPr>
            <p:custDataLst>
              <p:tags r:id="rId20"/>
            </p:custDataLst>
          </p:nvPr>
        </p:nvSpPr>
        <p:spPr>
          <a:xfrm>
            <a:off x="3434417"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1976</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19" name="文本框 18"/>
          <p:cNvSpPr txBox="1"/>
          <p:nvPr>
            <p:custDataLst>
              <p:tags r:id="rId21"/>
            </p:custDataLst>
          </p:nvPr>
        </p:nvSpPr>
        <p:spPr>
          <a:xfrm>
            <a:off x="4236958" y="4507885"/>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1980</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23" name="文本框 22"/>
          <p:cNvSpPr txBox="1"/>
          <p:nvPr>
            <p:custDataLst>
              <p:tags r:id="rId22"/>
            </p:custDataLst>
          </p:nvPr>
        </p:nvSpPr>
        <p:spPr>
          <a:xfrm>
            <a:off x="5233150"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1990</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26" name="文本框 25"/>
          <p:cNvSpPr txBox="1"/>
          <p:nvPr>
            <p:custDataLst>
              <p:tags r:id="rId23"/>
            </p:custDataLst>
          </p:nvPr>
        </p:nvSpPr>
        <p:spPr>
          <a:xfrm>
            <a:off x="6151882"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1997</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31" name="文本框 30"/>
          <p:cNvSpPr txBox="1"/>
          <p:nvPr>
            <p:custDataLst>
              <p:tags r:id="rId24"/>
            </p:custDataLst>
          </p:nvPr>
        </p:nvSpPr>
        <p:spPr>
          <a:xfrm>
            <a:off x="6834425" y="4507886"/>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2001</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36" name="文本框 35"/>
          <p:cNvSpPr txBox="1"/>
          <p:nvPr>
            <p:custDataLst>
              <p:tags r:id="rId25"/>
            </p:custDataLst>
          </p:nvPr>
        </p:nvSpPr>
        <p:spPr>
          <a:xfrm>
            <a:off x="7472519"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2004</a:t>
            </a:r>
            <a:endParaRPr lang="zh-CN" altLang="en-US"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37" name="文本框 36"/>
          <p:cNvSpPr txBox="1"/>
          <p:nvPr>
            <p:custDataLst>
              <p:tags r:id="rId26"/>
            </p:custDataLst>
          </p:nvPr>
        </p:nvSpPr>
        <p:spPr>
          <a:xfrm>
            <a:off x="8729663"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2010</a:t>
            </a:r>
            <a:endParaRPr lang="zh-CN" altLang="en-US"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41" name="文本框 40"/>
          <p:cNvSpPr txBox="1"/>
          <p:nvPr>
            <p:custDataLst>
              <p:tags r:id="rId27"/>
            </p:custDataLst>
          </p:nvPr>
        </p:nvSpPr>
        <p:spPr>
          <a:xfrm>
            <a:off x="9925856" y="4507251"/>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2018</a:t>
            </a:r>
            <a:endParaRPr lang="en-US" altLang="zh-CN"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46" name="文本框 45"/>
          <p:cNvSpPr txBox="1"/>
          <p:nvPr>
            <p:custDataLst>
              <p:tags r:id="rId28"/>
            </p:custDataLst>
          </p:nvPr>
        </p:nvSpPr>
        <p:spPr>
          <a:xfrm>
            <a:off x="11046492" y="4507885"/>
            <a:ext cx="810260" cy="3987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solidFill>
                  <a:schemeClr val="tx1">
                    <a:lumMod val="75000"/>
                    <a:lumOff val="25000"/>
                  </a:schemeClr>
                </a:solidFill>
                <a:latin typeface="微软雅黑" panose="020b0503020204020204" charset="-122"/>
                <a:ea typeface="微软雅黑" panose="020b0503020204020204" charset="-122"/>
              </a:rPr>
              <a:t>20</a:t>
            </a:r>
            <a:r>
              <a:rPr lang="en-US" sz="2000" b="1" smtClean="0">
                <a:solidFill>
                  <a:schemeClr val="tx1">
                    <a:lumMod val="75000"/>
                    <a:lumOff val="25000"/>
                  </a:schemeClr>
                </a:solidFill>
                <a:latin typeface="微软雅黑" panose="020b0503020204020204" charset="-122"/>
                <a:ea typeface="微软雅黑" panose="020b0503020204020204" charset="-122"/>
              </a:rPr>
              <a:t>20</a:t>
            </a:r>
            <a:endParaRPr lang="en-US" sz="2000" b="1" smtClean="0">
              <a:solidFill>
                <a:schemeClr val="tx1">
                  <a:lumMod val="75000"/>
                  <a:lumOff val="25000"/>
                </a:schemeClr>
              </a:solidFill>
              <a:latin typeface="微软雅黑" panose="020b0503020204020204" charset="-122"/>
              <a:ea typeface="微软雅黑" panose="020b0503020204020204" charset="-122"/>
            </a:endParaRPr>
          </a:p>
        </p:txBody>
      </p:sp>
      <p:sp>
        <p:nvSpPr>
          <p:cNvPr id="11" name="文本框 10"/>
          <p:cNvSpPr txBox="1"/>
          <p:nvPr>
            <p:custDataLst>
              <p:tags r:id="rId29"/>
            </p:custDataLst>
          </p:nvPr>
        </p:nvSpPr>
        <p:spPr>
          <a:xfrm>
            <a:off x="934098" y="3136546"/>
            <a:ext cx="911113"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微软雅黑" panose="020b0503020204020204" charset="-122"/>
                <a:ea typeface="微软雅黑" panose="020b0503020204020204" charset="-122"/>
              </a:rPr>
              <a:t>共同纲领</a:t>
            </a:r>
            <a:endParaRPr lang="zh-CN" altLang="en-US" sz="2000" b="1">
              <a:latin typeface="微软雅黑" panose="020b0503020204020204" charset="-122"/>
              <a:ea typeface="微软雅黑" panose="020b0503020204020204" charset="-122"/>
            </a:endParaRPr>
          </a:p>
        </p:txBody>
      </p:sp>
      <p:sp>
        <p:nvSpPr>
          <p:cNvPr id="13" name="文本框 12"/>
          <p:cNvSpPr txBox="1"/>
          <p:nvPr>
            <p:custDataLst>
              <p:tags r:id="rId30"/>
            </p:custDataLst>
          </p:nvPr>
        </p:nvSpPr>
        <p:spPr>
          <a:xfrm>
            <a:off x="1692195" y="3136546"/>
            <a:ext cx="911113"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五四宪法</a:t>
            </a:r>
            <a:endParaRPr lang="zh-CN" altLang="en-US" sz="2000" b="1">
              <a:latin typeface="微软雅黑" panose="020b0503020204020204" charset="-122"/>
              <a:ea typeface="微软雅黑" panose="020b0503020204020204" charset="-122"/>
              <a:sym typeface="+mn-ea"/>
            </a:endParaRPr>
          </a:p>
        </p:txBody>
      </p:sp>
      <p:sp>
        <p:nvSpPr>
          <p:cNvPr id="18" name="文本框 17"/>
          <p:cNvSpPr txBox="1"/>
          <p:nvPr>
            <p:custDataLst>
              <p:tags r:id="rId31"/>
            </p:custDataLst>
          </p:nvPr>
        </p:nvSpPr>
        <p:spPr>
          <a:xfrm>
            <a:off x="2887117" y="3136546"/>
            <a:ext cx="105143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造文革破坏</a:t>
            </a:r>
            <a:endParaRPr lang="zh-CN" altLang="en-US" sz="2000" b="1">
              <a:latin typeface="微软雅黑" panose="020b0503020204020204" charset="-122"/>
              <a:ea typeface="微软雅黑" panose="020b0503020204020204" charset="-122"/>
              <a:sym typeface="+mn-ea"/>
            </a:endParaRPr>
          </a:p>
        </p:txBody>
      </p:sp>
      <p:sp>
        <p:nvSpPr>
          <p:cNvPr id="30" name="文本框 29"/>
          <p:cNvSpPr txBox="1"/>
          <p:nvPr>
            <p:custDataLst>
              <p:tags r:id="rId32"/>
            </p:custDataLst>
          </p:nvPr>
        </p:nvSpPr>
        <p:spPr>
          <a:xfrm>
            <a:off x="4397596" y="3118134"/>
            <a:ext cx="105143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八二</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宪法</a:t>
            </a:r>
            <a:endParaRPr lang="zh-CN" altLang="en-US" sz="2000" b="1">
              <a:latin typeface="微软雅黑" panose="020b0503020204020204" charset="-122"/>
              <a:ea typeface="微软雅黑" panose="020b0503020204020204" charset="-122"/>
              <a:sym typeface="+mn-ea"/>
            </a:endParaRPr>
          </a:p>
        </p:txBody>
      </p:sp>
      <p:sp>
        <p:nvSpPr>
          <p:cNvPr id="28" name="文本框 27"/>
          <p:cNvSpPr txBox="1"/>
          <p:nvPr>
            <p:custDataLst>
              <p:tags r:id="rId33"/>
            </p:custDataLst>
          </p:nvPr>
        </p:nvSpPr>
        <p:spPr>
          <a:xfrm>
            <a:off x="5982335" y="3117850"/>
            <a:ext cx="97980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依法</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治国</a:t>
            </a:r>
            <a:endParaRPr lang="zh-CN" altLang="en-US" sz="2000" b="1">
              <a:latin typeface="微软雅黑" panose="020b0503020204020204" charset="-122"/>
              <a:ea typeface="微软雅黑" panose="020b0503020204020204" charset="-122"/>
              <a:sym typeface="+mn-ea"/>
            </a:endParaRPr>
          </a:p>
        </p:txBody>
      </p:sp>
      <p:sp>
        <p:nvSpPr>
          <p:cNvPr id="33" name="文本框 32"/>
          <p:cNvSpPr txBox="1"/>
          <p:nvPr>
            <p:custDataLst>
              <p:tags r:id="rId34"/>
            </p:custDataLst>
          </p:nvPr>
        </p:nvSpPr>
        <p:spPr>
          <a:xfrm>
            <a:off x="7033791" y="2828609"/>
            <a:ext cx="158222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“国家尊重和保障人权”入宪</a:t>
            </a:r>
            <a:endParaRPr lang="zh-CN" altLang="en-US" sz="2000" b="1">
              <a:latin typeface="微软雅黑" panose="020b0503020204020204" charset="-122"/>
              <a:ea typeface="微软雅黑" panose="020b0503020204020204" charset="-122"/>
              <a:sym typeface="+mn-ea"/>
            </a:endParaRPr>
          </a:p>
        </p:txBody>
      </p:sp>
      <p:sp>
        <p:nvSpPr>
          <p:cNvPr id="42" name="文本框 41"/>
          <p:cNvSpPr txBox="1"/>
          <p:nvPr>
            <p:custDataLst>
              <p:tags r:id="rId35"/>
            </p:custDataLst>
          </p:nvPr>
        </p:nvSpPr>
        <p:spPr>
          <a:xfrm>
            <a:off x="8419825" y="2810197"/>
            <a:ext cx="133206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中国特色社会主义法律体系</a:t>
            </a:r>
            <a:endParaRPr lang="zh-CN" altLang="en-US" sz="2000" b="1">
              <a:latin typeface="微软雅黑" panose="020b0503020204020204" charset="-122"/>
              <a:ea typeface="微软雅黑" panose="020b0503020204020204" charset="-122"/>
              <a:sym typeface="+mn-ea"/>
            </a:endParaRPr>
          </a:p>
        </p:txBody>
      </p:sp>
      <p:sp>
        <p:nvSpPr>
          <p:cNvPr id="45" name="文本框 44"/>
          <p:cNvSpPr txBox="1"/>
          <p:nvPr>
            <p:custDataLst>
              <p:tags r:id="rId36"/>
            </p:custDataLst>
          </p:nvPr>
        </p:nvSpPr>
        <p:spPr>
          <a:xfrm>
            <a:off x="9615383" y="2810197"/>
            <a:ext cx="133206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全面依法治国和宪法修正案</a:t>
            </a:r>
            <a:endParaRPr lang="zh-CN" altLang="en-US" sz="2000" b="1">
              <a:latin typeface="微软雅黑" panose="020b0503020204020204" charset="-122"/>
              <a:ea typeface="微软雅黑" panose="020b0503020204020204" charset="-122"/>
              <a:sym typeface="+mn-ea"/>
            </a:endParaRPr>
          </a:p>
        </p:txBody>
      </p:sp>
      <p:sp>
        <p:nvSpPr>
          <p:cNvPr id="48" name="文本框 47"/>
          <p:cNvSpPr txBox="1"/>
          <p:nvPr>
            <p:custDataLst>
              <p:tags r:id="rId37"/>
            </p:custDataLst>
          </p:nvPr>
        </p:nvSpPr>
        <p:spPr>
          <a:xfrm>
            <a:off x="10736019" y="3426070"/>
            <a:ext cx="133206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民法典</a:t>
            </a:r>
            <a:endParaRPr lang="zh-CN" altLang="en-US" sz="2000" b="1">
              <a:latin typeface="微软雅黑" panose="020b0503020204020204" charset="-122"/>
              <a:ea typeface="微软雅黑" panose="020b0503020204020204" charset="-122"/>
              <a:sym typeface="+mn-ea"/>
            </a:endParaRPr>
          </a:p>
        </p:txBody>
      </p:sp>
      <p:sp>
        <p:nvSpPr>
          <p:cNvPr id="21" name="文本框 20"/>
          <p:cNvSpPr txBox="1"/>
          <p:nvPr>
            <p:custDataLst>
              <p:tags r:id="rId38"/>
            </p:custDataLst>
          </p:nvPr>
        </p:nvSpPr>
        <p:spPr>
          <a:xfrm>
            <a:off x="4102100" y="5210175"/>
            <a:ext cx="944880" cy="10147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五讲</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四美</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三热爱</a:t>
            </a:r>
            <a:endParaRPr lang="zh-CN" altLang="en-US" sz="2000" b="1">
              <a:latin typeface="微软雅黑" panose="020b0503020204020204" charset="-122"/>
              <a:ea typeface="微软雅黑" panose="020b0503020204020204" charset="-122"/>
              <a:sym typeface="+mn-ea"/>
            </a:endParaRPr>
          </a:p>
        </p:txBody>
      </p:sp>
      <p:sp>
        <p:nvSpPr>
          <p:cNvPr id="25" name="文本框 24"/>
          <p:cNvSpPr txBox="1"/>
          <p:nvPr>
            <p:custDataLst>
              <p:tags r:id="rId39"/>
            </p:custDataLst>
          </p:nvPr>
        </p:nvSpPr>
        <p:spPr>
          <a:xfrm>
            <a:off x="5139055" y="5210175"/>
            <a:ext cx="86169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爱国</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主义</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教育</a:t>
            </a:r>
            <a:endParaRPr lang="zh-CN" altLang="en-US" sz="2000" b="1">
              <a:latin typeface="微软雅黑" panose="020b0503020204020204" charset="-122"/>
              <a:ea typeface="微软雅黑" panose="020b0503020204020204" charset="-122"/>
              <a:sym typeface="+mn-ea"/>
            </a:endParaRPr>
          </a:p>
        </p:txBody>
      </p:sp>
      <p:sp>
        <p:nvSpPr>
          <p:cNvPr id="35" name="文本框 34"/>
          <p:cNvSpPr txBox="1"/>
          <p:nvPr>
            <p:custDataLst>
              <p:tags r:id="rId40"/>
            </p:custDataLst>
          </p:nvPr>
        </p:nvSpPr>
        <p:spPr>
          <a:xfrm>
            <a:off x="6289040" y="5222875"/>
            <a:ext cx="1706880" cy="7607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《公民道德建</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设实施纲要》</a:t>
            </a:r>
            <a:endParaRPr lang="zh-CN" altLang="en-US" sz="2000" b="1">
              <a:latin typeface="微软雅黑" panose="020b0503020204020204" charset="-122"/>
              <a:ea typeface="微软雅黑" panose="020b0503020204020204" charset="-122"/>
              <a:sym typeface="+mn-ea"/>
            </a:endParaRPr>
          </a:p>
        </p:txBody>
      </p:sp>
      <p:sp>
        <p:nvSpPr>
          <p:cNvPr id="39" name="文本框 38"/>
          <p:cNvSpPr txBox="1"/>
          <p:nvPr>
            <p:custDataLst>
              <p:tags r:id="rId41"/>
            </p:custDataLst>
          </p:nvPr>
        </p:nvSpPr>
        <p:spPr>
          <a:xfrm>
            <a:off x="8397240" y="5227955"/>
            <a:ext cx="126238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latin typeface="微软雅黑" panose="020b0503020204020204" charset="-122"/>
                <a:ea typeface="微软雅黑" panose="020b0503020204020204" charset="-122"/>
                <a:sym typeface="+mn-ea"/>
              </a:rPr>
              <a:t>社会主义</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核心价值</a:t>
            </a:r>
            <a:endParaRPr lang="zh-CN" altLang="en-US" sz="2000" b="1">
              <a:latin typeface="微软雅黑" panose="020b0503020204020204" charset="-122"/>
              <a:ea typeface="微软雅黑" panose="020b0503020204020204" charset="-122"/>
              <a:sym typeface="+mn-ea"/>
            </a:endParaRPr>
          </a:p>
          <a:p>
            <a:pPr lvl="0" algn="ctr">
              <a:buClrTx/>
              <a:buSzTx/>
              <a:buFontTx/>
            </a:pPr>
            <a:r>
              <a:rPr lang="zh-CN" altLang="en-US" sz="2000" b="1">
                <a:latin typeface="微软雅黑" panose="020b0503020204020204" charset="-122"/>
                <a:ea typeface="微软雅黑" panose="020b0503020204020204" charset="-122"/>
                <a:sym typeface="+mn-ea"/>
              </a:rPr>
              <a:t>体系</a:t>
            </a:r>
            <a:endParaRPr lang="zh-CN" altLang="en-US" sz="2000" b="1">
              <a:latin typeface="微软雅黑" panose="020b0503020204020204" charset="-122"/>
              <a:ea typeface="微软雅黑" panose="020b0503020204020204" charset="-122"/>
              <a:sym typeface="+mn-ea"/>
            </a:endParaRPr>
          </a:p>
        </p:txBody>
      </p:sp>
      <p:sp>
        <p:nvSpPr>
          <p:cNvPr id="10" name="文本框 9"/>
          <p:cNvSpPr txBox="1"/>
          <p:nvPr>
            <p:custDataLst>
              <p:tags r:id="rId42"/>
            </p:custDataLst>
          </p:nvPr>
        </p:nvSpPr>
        <p:spPr>
          <a:xfrm>
            <a:off x="242031" y="3092722"/>
            <a:ext cx="792480" cy="8299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ea typeface="微软雅黑" panose="020b0503020204020204" charset="-122"/>
              </a:rPr>
              <a:t>法制</a:t>
            </a:r>
            <a:endParaRPr lang="zh-CN" altLang="en-US" sz="2400" b="1" smtClean="0">
              <a:solidFill>
                <a:srgbClr val="FF0000"/>
              </a:solidFill>
              <a:latin typeface="微软雅黑" panose="020b0503020204020204" charset="-122"/>
              <a:ea typeface="微软雅黑" panose="020b0503020204020204" charset="-122"/>
            </a:endParaRPr>
          </a:p>
          <a:p>
            <a:r>
              <a:rPr lang="zh-CN" altLang="en-US" sz="2400" b="1" smtClean="0">
                <a:solidFill>
                  <a:srgbClr val="FF0000"/>
                </a:solidFill>
                <a:latin typeface="微软雅黑" panose="020b0503020204020204" charset="-122"/>
                <a:ea typeface="微软雅黑" panose="020b0503020204020204" charset="-122"/>
              </a:rPr>
              <a:t>进程</a:t>
            </a:r>
            <a:endParaRPr lang="zh-CN" altLang="en-US" sz="2400" b="1" smtClean="0">
              <a:solidFill>
                <a:srgbClr val="FF0000"/>
              </a:solidFill>
              <a:latin typeface="微软雅黑" panose="020b0503020204020204" charset="-122"/>
              <a:ea typeface="微软雅黑" panose="020b0503020204020204" charset="-122"/>
            </a:endParaRPr>
          </a:p>
        </p:txBody>
      </p:sp>
      <p:sp>
        <p:nvSpPr>
          <p:cNvPr id="14" name="文本框 13"/>
          <p:cNvSpPr txBox="1"/>
          <p:nvPr>
            <p:custDataLst>
              <p:tags r:id="rId43"/>
            </p:custDataLst>
          </p:nvPr>
        </p:nvSpPr>
        <p:spPr>
          <a:xfrm>
            <a:off x="242031" y="5077327"/>
            <a:ext cx="792480" cy="8299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ea typeface="微软雅黑" panose="020b0503020204020204" charset="-122"/>
              </a:rPr>
              <a:t>精神</a:t>
            </a:r>
            <a:endParaRPr lang="zh-CN" altLang="en-US" sz="2400" b="1" smtClean="0">
              <a:solidFill>
                <a:srgbClr val="FF0000"/>
              </a:solidFill>
              <a:latin typeface="微软雅黑" panose="020b0503020204020204" charset="-122"/>
              <a:ea typeface="微软雅黑" panose="020b0503020204020204" charset="-122"/>
            </a:endParaRPr>
          </a:p>
          <a:p>
            <a:r>
              <a:rPr lang="zh-CN" altLang="en-US" sz="2400" b="1" smtClean="0">
                <a:solidFill>
                  <a:srgbClr val="FF0000"/>
                </a:solidFill>
                <a:latin typeface="微软雅黑" panose="020b0503020204020204" charset="-122"/>
                <a:ea typeface="微软雅黑" panose="020b0503020204020204" charset="-122"/>
              </a:rPr>
              <a:t>文明</a:t>
            </a:r>
            <a:endParaRPr lang="zh-CN" altLang="en-US" sz="2400" b="1" smtClean="0">
              <a:solidFill>
                <a:srgbClr val="FF0000"/>
              </a:solidFill>
              <a:latin typeface="微软雅黑" panose="020b0503020204020204" charset="-122"/>
              <a:ea typeface="微软雅黑" panose="020b0503020204020204" charset="-122"/>
            </a:endParaRPr>
          </a:p>
        </p:txBody>
      </p:sp>
      <p:sp>
        <p:nvSpPr>
          <p:cNvPr id="49" name="矩形 48"/>
          <p:cNvSpPr/>
          <p:nvPr>
            <p:custDataLst>
              <p:tags r:id="rId44"/>
            </p:custDataLst>
          </p:nvPr>
        </p:nvSpPr>
        <p:spPr>
          <a:xfrm>
            <a:off x="6071255" y="3092734"/>
            <a:ext cx="962541" cy="706667"/>
          </a:xfrm>
          <a:prstGeom prst="rect">
            <a:avLst/>
          </a:prstGeom>
          <a:noFill/>
          <a:ln w="28575" cmpd="sng">
            <a:solidFill>
              <a:srgbClr val="F0B51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0" name="矩形 49"/>
          <p:cNvSpPr/>
          <p:nvPr>
            <p:custDataLst>
              <p:tags r:id="rId45"/>
            </p:custDataLst>
          </p:nvPr>
        </p:nvSpPr>
        <p:spPr>
          <a:xfrm>
            <a:off x="8419825" y="5210065"/>
            <a:ext cx="1262859" cy="996828"/>
          </a:xfrm>
          <a:prstGeom prst="rect">
            <a:avLst/>
          </a:prstGeom>
          <a:noFill/>
          <a:ln w="28575" cmpd="sng">
            <a:solidFill>
              <a:srgbClr val="F0B51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文本框 1"/>
          <p:cNvSpPr txBox="1"/>
          <p:nvPr>
            <p:custDataLst>
              <p:tags r:id="rId46"/>
            </p:custDataLst>
          </p:nvPr>
        </p:nvSpPr>
        <p:spPr>
          <a:xfrm>
            <a:off x="0" y="0"/>
            <a:ext cx="881507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2060"/>
                </a:solidFill>
                <a:latin typeface="楷体" panose="02010609060101010101" charset="-122"/>
                <a:ea typeface="楷体" panose="02010609060101010101" charset="-122"/>
                <a:cs typeface="楷体" panose="02010609060101010101" charset="-122"/>
              </a:rPr>
              <a:t>第三单元</a:t>
            </a:r>
            <a:r>
              <a:rPr lang="en-US" altLang="zh-CN" sz="2800" b="1">
                <a:solidFill>
                  <a:srgbClr val="002060"/>
                </a:solidFill>
                <a:latin typeface="楷体" panose="02010609060101010101" charset="-122"/>
                <a:ea typeface="楷体" panose="02010609060101010101" charset="-122"/>
                <a:cs typeface="楷体" panose="02010609060101010101" charset="-122"/>
              </a:rPr>
              <a:t> </a:t>
            </a:r>
            <a:r>
              <a:rPr lang="zh-CN" altLang="en-US" sz="2800" b="1">
                <a:solidFill>
                  <a:srgbClr val="002060"/>
                </a:solidFill>
                <a:latin typeface="楷体" panose="02010609060101010101" charset="-122"/>
                <a:ea typeface="楷体" panose="02010609060101010101" charset="-122"/>
                <a:cs typeface="楷体" panose="02010609060101010101" charset="-122"/>
              </a:rPr>
              <a:t>法律与教化</a:t>
            </a:r>
            <a:endParaRPr kumimoji="0" lang="zh-CN" altLang="en-US" sz="2800" b="1" kern="1200" cap="none" spc="0" normalizeH="0" baseline="0" noProof="0">
              <a:ln>
                <a:solidFill>
                  <a:schemeClr val="accent3">
                    <a:lumMod val="50000"/>
                  </a:schemeClr>
                </a:solidFill>
              </a:ln>
              <a:solidFill>
                <a:srgbClr val="002060"/>
              </a:solidFill>
              <a:latin typeface="楷体" panose="02010609060101010101" charset="-122"/>
              <a:ea typeface="楷体" panose="02010609060101010101" charset="-122"/>
              <a:cs typeface="楷体" panose="02010609060101010101" charset="-122"/>
            </a:endParaRPr>
          </a:p>
        </p:txBody>
      </p:sp>
      <p:sp>
        <p:nvSpPr>
          <p:cNvPr id="4" name="文本框 3"/>
          <p:cNvSpPr txBox="1"/>
          <p:nvPr>
            <p:custDataLst>
              <p:tags r:id="rId47"/>
            </p:custDataLst>
          </p:nvPr>
        </p:nvSpPr>
        <p:spPr>
          <a:xfrm>
            <a:off x="800735" y="1696720"/>
            <a:ext cx="10440035" cy="550545"/>
          </a:xfrm>
          <a:prstGeom prst="rect">
            <a:avLst/>
          </a:prstGeom>
          <a:noFill/>
          <a:ln w="12700" cmpd="sng">
            <a:solidFill>
              <a:schemeClr val="tx1"/>
            </a:solidFill>
            <a:prstDash val="lgDashDot"/>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defTabSz="914400" eaLnBrk="1" fontAlgn="auto" hangingPunct="1">
              <a:spcBef>
                <a:spcPct val="0"/>
              </a:spcBef>
              <a:spcAft>
                <a:spcPct val="0"/>
              </a:spcAft>
              <a:buClrTx/>
              <a:buSzTx/>
              <a:buFontTx/>
              <a:buNone/>
              <a:defRPr/>
            </a:pPr>
            <a:r>
              <a:rPr lang="zh-CN" altLang="en-US" sz="2800" b="1">
                <a:solidFill>
                  <a:srgbClr val="FF0000"/>
                </a:solidFill>
                <a:highlight>
                  <a:srgbClr val="FFFF00"/>
                </a:highlight>
                <a:latin typeface="黑体" panose="02010609060101010101" pitchFamily="49" charset="-122"/>
                <a:ea typeface="黑体" panose="02010609060101010101" pitchFamily="49" charset="-122"/>
              </a:rPr>
              <a:t>课程标准：</a:t>
            </a:r>
            <a:r>
              <a:rPr sz="2800" b="1">
                <a:solidFill>
                  <a:srgbClr val="0000FF"/>
                </a:solidFill>
                <a:latin typeface="楷体" panose="02010609060101010101" charset="-122"/>
                <a:ea typeface="楷体" panose="02010609060101010101" charset="-122"/>
                <a:cs typeface="方正宋刻本秀楷简体" panose="02000000000000000000" charset="-122"/>
                <a:sym typeface="+mn-ea"/>
              </a:rPr>
              <a:t>了解当代中国的法制建设和精神文明建设成就。</a:t>
            </a:r>
            <a:endParaRPr sz="2800">
              <a:solidFill>
                <a:schemeClr val="accent1">
                  <a:lumMod val="75000"/>
                </a:schemeClr>
              </a:solidFill>
              <a:latin typeface="方正宋刻本秀楷简体" panose="02000000000000000000" charset="-122"/>
              <a:ea typeface="方正宋刻本秀楷简体" panose="02000000000000000000" charset="-122"/>
              <a:cs typeface="方正宋刻本秀楷简体" panose="02000000000000000000" charset="-122"/>
            </a:endParaRPr>
          </a:p>
          <a:p>
            <a:pPr marR="0" defTabSz="914400" eaLnBrk="1" fontAlgn="auto" hangingPunct="1">
              <a:spcBef>
                <a:spcPct val="0"/>
              </a:spcBef>
              <a:spcAft>
                <a:spcPct val="0"/>
              </a:spcAft>
              <a:buClrTx/>
              <a:buSzTx/>
              <a:buFontTx/>
              <a:buNone/>
              <a:defRPr/>
            </a:pPr>
            <a:endParaRPr lang="zh-CN" altLang="en-US" sz="2800" b="1">
              <a:solidFill>
                <a:srgbClr val="0000FF"/>
              </a:solidFill>
              <a:latin typeface="楷体" panose="02010609060101010101" charset="-122"/>
              <a:ea typeface="楷体" panose="02010609060101010101" charset="-122"/>
              <a:cs typeface="楷体" panose="02010609060101010101" charset="-122"/>
            </a:endParaRPr>
          </a:p>
          <a:p>
            <a:pPr indent="0" algn="just" fontAlgn="auto">
              <a:lnSpc>
                <a:spcPts val="3160"/>
              </a:lnSpc>
            </a:pPr>
            <a:endParaRPr lang="zh-CN" altLang="en-US" sz="2800" b="1" smtClean="0">
              <a:solidFill>
                <a:srgbClr val="0000FF"/>
              </a:solidFill>
              <a:latin typeface="楷体" panose="02010609060101010101" charset="-122"/>
              <a:ea typeface="楷体" panose="02010609060101010101" charset="-122"/>
              <a:cs typeface="楷体" panose="02010609060101010101" charset="-122"/>
              <a:sym typeface="+mn-ea"/>
            </a:endParaRPr>
          </a:p>
        </p:txBody>
      </p:sp>
      <p:sp>
        <p:nvSpPr>
          <p:cNvPr id="9" name="文本框 8"/>
          <p:cNvSpPr txBox="1"/>
          <p:nvPr>
            <p:custDataLst>
              <p:tags r:id="rId48"/>
            </p:custDataLst>
          </p:nvPr>
        </p:nvSpPr>
        <p:spPr>
          <a:xfrm>
            <a:off x="1463675" y="815340"/>
            <a:ext cx="927227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Aft>
                <a:spcPct val="0"/>
              </a:spcAft>
              <a:defRPr/>
            </a:pPr>
            <a:r>
              <a:rPr lang="zh-CN" altLang="en-US" sz="3200" b="1" spc="-200" smtClean="0">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第</a:t>
            </a:r>
            <a:r>
              <a:rPr lang="en-US" altLang="zh-CN" sz="3200" b="1" spc="-200" smtClean="0">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10</a:t>
            </a:r>
            <a:r>
              <a:rPr lang="zh-CN" altLang="en-US" sz="3200" b="1" spc="-200" smtClean="0">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课</a:t>
            </a:r>
            <a:r>
              <a:rPr lang="en-US" altLang="zh-CN" sz="3200" b="1" spc="-200" smtClean="0">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3200" b="1" spc="-200" smtClean="0">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当代中国的法治与精神文明建设</a:t>
            </a:r>
            <a:endParaRPr lang="zh-CN" altLang="en-US" sz="3200" b="1" spc="-200" smtClean="0">
              <a:solidFill>
                <a:srgbClr val="C00000"/>
              </a:solidFill>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49"/>
    </p:custDataLst>
  </p:cSld>
  <p:clrMapOvr>
    <a:masterClrMapping/>
  </p:clrMapOvr>
  <p:transition>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 name="图片 9"/>
          <p:cNvPicPr>
            <a:picLocks noChangeAspect="1"/>
          </p:cNvPicPr>
          <p:nvPr>
            <p:custDataLst>
              <p:tags r:id="rId4"/>
            </p:custDataLst>
          </p:nvPr>
        </p:nvPicPr>
        <p:blipFill>
          <a:blip r:embed="rId3"/>
          <a:srcRect l="17033" t="11329" r="16909" b="17729"/>
          <a:stretch>
            <a:fillRect/>
          </a:stretch>
        </p:blipFill>
        <p:spPr>
          <a:xfrm>
            <a:off x="10553065" y="535940"/>
            <a:ext cx="1383030" cy="654050"/>
          </a:xfrm>
          <a:prstGeom prst="rect">
            <a:avLst/>
          </a:prstGeom>
        </p:spPr>
      </p:pic>
      <p:pic>
        <p:nvPicPr>
          <p:cNvPr id="14" name="图片 13"/>
          <p:cNvPicPr>
            <a:picLocks noChangeAspect="1"/>
          </p:cNvPicPr>
          <p:nvPr>
            <p:custDataLst>
              <p:tags r:id="rId6"/>
            </p:custDataLst>
          </p:nvPr>
        </p:nvPicPr>
        <p:blipFill>
          <a:blip r:embed="rId5">
            <a:extLst>
              <a:ext uri="{28A0092B-C50C-407E-A947-70E740481C1C}">
                <a14:useLocalDpi xmlns:a14="http://schemas.microsoft.com/office/drawing/2010/main" val="0"/>
              </a:ext>
            </a:extLst>
          </a:blip>
          <a:srcRect l="17017" t="34005" r="16934" b="16252"/>
          <a:stretch>
            <a:fillRect/>
          </a:stretch>
        </p:blipFill>
        <p:spPr>
          <a:xfrm>
            <a:off x="10561320" y="4686935"/>
            <a:ext cx="1294765" cy="612140"/>
          </a:xfrm>
          <a:prstGeom prst="rect">
            <a:avLst/>
          </a:prstGeom>
        </p:spPr>
      </p:pic>
      <p:sp>
        <p:nvSpPr>
          <p:cNvPr id="12" name="文本框 11"/>
          <p:cNvSpPr txBox="1"/>
          <p:nvPr>
            <p:custDataLst>
              <p:tags r:id="rId7"/>
            </p:custDataLst>
          </p:nvPr>
        </p:nvSpPr>
        <p:spPr>
          <a:xfrm>
            <a:off x="10401300" y="1395730"/>
            <a:ext cx="696595" cy="3107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7030A0"/>
                </a:solidFill>
                <a:latin typeface="黑体" panose="02010609060101010101" pitchFamily="49" charset="-122"/>
                <a:ea typeface="黑体" panose="02010609060101010101" pitchFamily="49" charset="-122"/>
              </a:rPr>
              <a:t>基础</a:t>
            </a:r>
            <a:endParaRPr lang="zh-CN" altLang="en-US" sz="2800" b="1" smtClean="0">
              <a:solidFill>
                <a:srgbClr val="7030A0"/>
              </a:solidFill>
              <a:latin typeface="黑体" panose="02010609060101010101" pitchFamily="49" charset="-122"/>
              <a:ea typeface="黑体" panose="02010609060101010101" pitchFamily="49" charset="-122"/>
            </a:endParaRPr>
          </a:p>
          <a:p>
            <a:r>
              <a:rPr lang="zh-CN" altLang="en-US" sz="2800" b="1" smtClean="0">
                <a:solidFill>
                  <a:srgbClr val="7030A0"/>
                </a:solidFill>
                <a:latin typeface="黑体" panose="02010609060101010101" pitchFamily="49" charset="-122"/>
                <a:ea typeface="黑体" panose="02010609060101010101" pitchFamily="49" charset="-122"/>
              </a:rPr>
              <a:t>、前提条件</a:t>
            </a:r>
            <a:endParaRPr lang="zh-CN" altLang="en-US" sz="2800" b="1" smtClean="0">
              <a:solidFill>
                <a:srgbClr val="7030A0"/>
              </a:solidFill>
              <a:latin typeface="黑体" panose="02010609060101010101" pitchFamily="49" charset="-122"/>
              <a:ea typeface="黑体" panose="02010609060101010101" pitchFamily="49" charset="-122"/>
            </a:endParaRPr>
          </a:p>
        </p:txBody>
      </p:sp>
      <p:sp>
        <p:nvSpPr>
          <p:cNvPr id="7" name="文本框 6"/>
          <p:cNvSpPr txBox="1"/>
          <p:nvPr>
            <p:custDataLst>
              <p:tags r:id="rId8"/>
            </p:custDataLst>
          </p:nvPr>
        </p:nvSpPr>
        <p:spPr>
          <a:xfrm>
            <a:off x="11278870" y="1738630"/>
            <a:ext cx="916305" cy="22453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latin typeface="黑体" panose="02010609060101010101" pitchFamily="49" charset="-122"/>
                <a:ea typeface="黑体" panose="02010609060101010101" pitchFamily="49" charset="-122"/>
              </a:rPr>
              <a:t>立足点、归宿</a:t>
            </a:r>
            <a:r>
              <a:rPr lang="zh-CN" altLang="en-US" sz="2800" b="1" smtClean="0">
                <a:solidFill>
                  <a:srgbClr val="7030A0"/>
                </a:solidFill>
                <a:latin typeface="黑体" panose="02010609060101010101" pitchFamily="49" charset="-122"/>
                <a:ea typeface="黑体" panose="02010609060101010101" pitchFamily="49" charset="-122"/>
              </a:rPr>
              <a:t>、发展前途</a:t>
            </a:r>
            <a:endParaRPr lang="zh-CN" altLang="en-US" sz="2800" b="1" smtClean="0">
              <a:solidFill>
                <a:srgbClr val="7030A0"/>
              </a:solidFill>
              <a:latin typeface="黑体" panose="02010609060101010101" pitchFamily="49" charset="-122"/>
              <a:ea typeface="黑体" panose="02010609060101010101" pitchFamily="49" charset="-122"/>
            </a:endParaRPr>
          </a:p>
        </p:txBody>
      </p:sp>
      <p:cxnSp>
        <p:nvCxnSpPr>
          <p:cNvPr id="3" name="直接箭头连接符 2"/>
          <p:cNvCxnSpPr/>
          <p:nvPr>
            <p:custDataLst>
              <p:tags r:id="rId9"/>
            </p:custDataLst>
          </p:nvPr>
        </p:nvCxnSpPr>
        <p:spPr>
          <a:xfrm flipH="1" flipV="1">
            <a:off x="11123930" y="1302385"/>
            <a:ext cx="25400" cy="3136900"/>
          </a:xfrm>
          <a:prstGeom prst="straightConnector1">
            <a:avLst/>
          </a:prstGeom>
          <a:ln>
            <a:solidFill>
              <a:schemeClr val="tx1">
                <a:lumMod val="85000"/>
                <a:lumOff val="15000"/>
              </a:schemeClr>
            </a:solidFill>
            <a:tailEnd type="arrow" w="med" len="med"/>
          </a:ln>
        </p:spPr>
        <p:style>
          <a:lnRef idx="3">
            <a:schemeClr val="dk1"/>
          </a:lnRef>
          <a:fillRef idx="0">
            <a:schemeClr val="dk1"/>
          </a:fillRef>
          <a:effectRef idx="2">
            <a:schemeClr val="dk1"/>
          </a:effectRef>
          <a:fontRef idx="minor">
            <a:schemeClr val="tx1"/>
          </a:fontRef>
        </p:style>
      </p:cxnSp>
      <p:cxnSp>
        <p:nvCxnSpPr>
          <p:cNvPr id="2" name="直接箭头连接符 1"/>
          <p:cNvCxnSpPr/>
          <p:nvPr>
            <p:custDataLst>
              <p:tags r:id="rId10"/>
            </p:custDataLst>
          </p:nvPr>
        </p:nvCxnSpPr>
        <p:spPr>
          <a:xfrm>
            <a:off x="11004550" y="1315085"/>
            <a:ext cx="17780" cy="3187700"/>
          </a:xfrm>
          <a:prstGeom prst="straightConnector1">
            <a:avLst/>
          </a:prstGeom>
          <a:ln>
            <a:tailEnd type="arrow" w="med" len="med"/>
          </a:ln>
        </p:spPr>
        <p:style>
          <a:lnRef idx="3">
            <a:schemeClr val="dk1"/>
          </a:lnRef>
          <a:fillRef idx="0">
            <a:schemeClr val="dk1"/>
          </a:fillRef>
          <a:effectRef idx="2">
            <a:schemeClr val="dk1"/>
          </a:effectRef>
          <a:fontRef idx="minor">
            <a:schemeClr val="tx1"/>
          </a:fontRef>
        </p:style>
      </p:cxnSp>
      <p:sp>
        <p:nvSpPr>
          <p:cNvPr id="5" name="文本框 4"/>
          <p:cNvSpPr txBox="1"/>
          <p:nvPr>
            <p:custDataLst>
              <p:tags r:id="rId11"/>
            </p:custDataLst>
          </p:nvPr>
        </p:nvSpPr>
        <p:spPr>
          <a:xfrm>
            <a:off x="0" y="5094605"/>
            <a:ext cx="10375900" cy="1383665"/>
          </a:xfrm>
          <a:prstGeom prst="rect">
            <a:avLst/>
          </a:prstGeom>
          <a:solidFill>
            <a:schemeClr val="accent4">
              <a:lumMod val="20000"/>
              <a:lumOff val="80000"/>
            </a:schemeClr>
          </a:solidFill>
          <a:ln>
            <a:solidFill>
              <a:srgbClr val="D33F2B"/>
            </a:solidFill>
            <a:prstDash val="lgDashDot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800" b="1">
                <a:solidFill>
                  <a:srgbClr val="0000FF"/>
                </a:solidFill>
                <a:highlight>
                  <a:srgbClr val="FFFF00"/>
                </a:highlight>
                <a:latin typeface="黑体" panose="02010609060101010101" pitchFamily="49" charset="-122"/>
                <a:ea typeface="黑体" panose="02010609060101010101" pitchFamily="49" charset="-122"/>
                <a:sym typeface="+mn-ea"/>
              </a:rPr>
              <a:t>关系：</a:t>
            </a:r>
            <a:r>
              <a:rPr lang="zh-CN" altLang="en-US" sz="2800" b="1">
                <a:solidFill>
                  <a:srgbClr val="0000FF"/>
                </a:solidFill>
                <a:latin typeface="黑体" panose="02010609060101010101" pitchFamily="49" charset="-122"/>
                <a:ea typeface="黑体" panose="02010609060101010101" pitchFamily="49" charset="-122"/>
                <a:sym typeface="+mn-ea"/>
              </a:rPr>
              <a:t>法制是法治的基础和前提，要实行法治，必须具有完备的法制；法治是法制的立足点和归宿，法制的发展前途必然是最终实现法治。</a:t>
            </a:r>
            <a:endParaRPr lang="zh-CN" altLang="en-US" sz="2800" b="1">
              <a:solidFill>
                <a:srgbClr val="0000FF"/>
              </a:solidFill>
              <a:latin typeface="黑体" panose="02010609060101010101" pitchFamily="49" charset="-122"/>
              <a:ea typeface="黑体" panose="02010609060101010101" pitchFamily="49" charset="-122"/>
              <a:sym typeface="+mn-ea"/>
            </a:endParaRPr>
          </a:p>
        </p:txBody>
      </p:sp>
      <p:graphicFrame>
        <p:nvGraphicFramePr>
          <p:cNvPr id="8" name="表格 7"/>
          <p:cNvGraphicFramePr>
            <a:graphicFrameLocks noGrp="1"/>
          </p:cNvGraphicFramePr>
          <p:nvPr>
            <p:custDataLst>
              <p:tags r:id="rId12"/>
            </p:custDataLst>
          </p:nvPr>
        </p:nvGraphicFramePr>
        <p:xfrm>
          <a:off x="-1270" y="52070"/>
          <a:ext cx="10377170" cy="4879340"/>
        </p:xfrm>
        <a:graphic>
          <a:graphicData uri="http://schemas.openxmlformats.org/drawingml/2006/table">
            <a:tbl>
              <a:tblPr firstRow="1" bandRow="1">
                <a:tableStyleId>{D7AC3CCA-C797-4891-BE02-D94E43425B78}</a:tableStyleId>
              </a:tblPr>
              <a:tblGrid>
                <a:gridCol w="2023110"/>
                <a:gridCol w="3787775"/>
                <a:gridCol w="4566285"/>
              </a:tblGrid>
              <a:tr h="518160">
                <a:tc>
                  <a:txBody>
                    <a:bodyPr vert="horz" wrap="square"/>
                    <a:lstStyle/>
                    <a:p>
                      <a:pPr>
                        <a:buNone/>
                      </a:pPr>
                      <a:endParaRPr lang="en-US" altLang="zh-CN" sz="2800" b="1">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法制</a:t>
                      </a:r>
                      <a:endParaRPr lang="zh-CN" altLang="en-US"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法治</a:t>
                      </a:r>
                      <a:endParaRPr lang="en-US" altLang="zh-CN"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r>
              <a:tr h="889000">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内涵</a:t>
                      </a:r>
                      <a:endParaRPr lang="zh-CN" altLang="en-US"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0000FF"/>
                          </a:solidFill>
                          <a:latin typeface="黑体" panose="02010609060101010101" pitchFamily="49" charset="-122"/>
                          <a:ea typeface="黑体" panose="02010609060101010101" pitchFamily="49" charset="-122"/>
                        </a:rPr>
                        <a:t>法律制度</a:t>
                      </a:r>
                      <a:endParaRPr lang="zh-CN" altLang="en-US" sz="2800" b="1">
                        <a:solidFill>
                          <a:srgbClr val="0000FF"/>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相对</a:t>
                      </a: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rPr>
                        <a:t>“</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人治</a:t>
                      </a: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rPr>
                        <a:t>”</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，是法律统治，</a:t>
                      </a:r>
                      <a:r>
                        <a:rPr lang="zh-CN" altLang="en-US" sz="2800" b="1">
                          <a:solidFill>
                            <a:schemeClr val="tx1"/>
                          </a:solidFill>
                          <a:latin typeface="黑体" panose="02010609060101010101" pitchFamily="49" charset="-122"/>
                          <a:ea typeface="黑体" panose="02010609060101010101" pitchFamily="49" charset="-122"/>
                          <a:cs typeface="方正宋刻本秀楷简体" panose="02000000000000000000" charset="-122"/>
                          <a:sym typeface="+mn-ea"/>
                        </a:rPr>
                        <a:t>是一种治国原则和方法</a:t>
                      </a:r>
                      <a:endParaRPr lang="zh-CN" altLang="en-US" sz="2800" b="1">
                        <a:solidFill>
                          <a:schemeClr val="tx1"/>
                        </a:solidFill>
                        <a:latin typeface="黑体" panose="02010609060101010101" pitchFamily="49" charset="-122"/>
                        <a:ea typeface="黑体" panose="02010609060101010101" pitchFamily="49" charset="-122"/>
                        <a:cs typeface="方正宋刻本秀楷简体" panose="02000000000000000000" charset="-122"/>
                        <a:sym typeface="+mn-ea"/>
                      </a:endParaRPr>
                    </a:p>
                  </a:txBody>
                  <a:tcPr>
                    <a:solidFill>
                      <a:schemeClr val="accent4">
                        <a:lumMod val="20000"/>
                        <a:lumOff val="80000"/>
                      </a:schemeClr>
                    </a:solidFill>
                  </a:tcPr>
                </a:tc>
              </a:tr>
              <a:tr h="944880">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本质</a:t>
                      </a:r>
                      <a:endParaRPr lang="zh-CN" altLang="en-US"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D33F2B"/>
                          </a:solidFill>
                          <a:latin typeface="黑体" panose="02010609060101010101" pitchFamily="49" charset="-122"/>
                          <a:ea typeface="黑体" panose="02010609060101010101" pitchFamily="49" charset="-122"/>
                        </a:rPr>
                        <a:t>本质是一个国家要有完备的法律和制度</a:t>
                      </a:r>
                      <a:endParaRPr lang="zh-CN" altLang="en-US" sz="2800" b="1">
                        <a:solidFill>
                          <a:srgbClr val="D33F2B"/>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D33F2B"/>
                          </a:solidFill>
                          <a:latin typeface="黑体" panose="02010609060101010101" pitchFamily="49" charset="-122"/>
                          <a:ea typeface="黑体" panose="02010609060101010101" pitchFamily="49" charset="-122"/>
                        </a:rPr>
                        <a:t>本质是一个国家严格遵守法律和依法办事</a:t>
                      </a:r>
                      <a:endParaRPr lang="zh-CN" altLang="en-US" sz="2800" b="1">
                        <a:solidFill>
                          <a:srgbClr val="D33F2B"/>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r>
              <a:tr h="1798320">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基本要求</a:t>
                      </a:r>
                      <a:endParaRPr lang="zh-CN" altLang="en-US"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0000FF"/>
                          </a:solidFill>
                          <a:latin typeface="黑体" panose="02010609060101010101" pitchFamily="49" charset="-122"/>
                          <a:ea typeface="黑体" panose="02010609060101010101" pitchFamily="49" charset="-122"/>
                        </a:rPr>
                        <a:t>基本要求是各项工作都法律化、制度化，并做到有法可依、有法必依，执法必严、违法必究</a:t>
                      </a:r>
                      <a:endParaRPr lang="zh-CN" altLang="en-US" sz="2800" b="1">
                        <a:solidFill>
                          <a:srgbClr val="0000FF"/>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0000FF"/>
                          </a:solidFill>
                          <a:latin typeface="黑体" panose="02010609060101010101" pitchFamily="49" charset="-122"/>
                          <a:ea typeface="黑体" panose="02010609060101010101" pitchFamily="49" charset="-122"/>
                        </a:rPr>
                        <a:t>基本要求是严格依法办事，法律在各种社会调整措施中具有至上性、权威性和强制性</a:t>
                      </a:r>
                      <a:endParaRPr lang="zh-CN" altLang="en-US" sz="2800" b="1">
                        <a:solidFill>
                          <a:srgbClr val="0000FF"/>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r>
              <a:tr h="673100">
                <a:tc>
                  <a:txBody>
                    <a:bodyPr vert="horz" wrap="square"/>
                    <a:lstStyle/>
                    <a:p>
                      <a:pPr>
                        <a:buNone/>
                      </a:pPr>
                      <a:r>
                        <a:rPr lang="zh-CN" altLang="en-US" sz="2800" b="1">
                          <a:solidFill>
                            <a:srgbClr val="FF0000"/>
                          </a:solidFill>
                          <a:latin typeface="黑体" panose="02010609060101010101" pitchFamily="49" charset="-122"/>
                          <a:ea typeface="黑体" panose="02010609060101010101" pitchFamily="49" charset="-122"/>
                        </a:rPr>
                        <a:t>产生与发展</a:t>
                      </a:r>
                      <a:endParaRPr lang="zh-CN" altLang="en-US" sz="2800" b="1">
                        <a:solidFill>
                          <a:srgbClr val="FF0000"/>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D33F2B"/>
                          </a:solidFill>
                          <a:latin typeface="黑体" panose="02010609060101010101" pitchFamily="49" charset="-122"/>
                          <a:ea typeface="黑体" panose="02010609060101010101" pitchFamily="49" charset="-122"/>
                        </a:rPr>
                        <a:t>产生和发展于所有国家</a:t>
                      </a:r>
                      <a:endParaRPr lang="zh-CN" altLang="en-US" sz="2800" b="1">
                        <a:solidFill>
                          <a:srgbClr val="D33F2B"/>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c>
                  <a:txBody>
                    <a:bodyPr vert="horz" wrap="square"/>
                    <a:lstStyle/>
                    <a:p>
                      <a:pPr>
                        <a:buNone/>
                      </a:pPr>
                      <a:r>
                        <a:rPr lang="zh-CN" altLang="en-US" sz="2800" b="1">
                          <a:solidFill>
                            <a:srgbClr val="D33F2B"/>
                          </a:solidFill>
                          <a:latin typeface="黑体" panose="02010609060101010101" pitchFamily="49" charset="-122"/>
                          <a:ea typeface="黑体" panose="02010609060101010101" pitchFamily="49" charset="-122"/>
                        </a:rPr>
                        <a:t>产生和发展只在民主国家</a:t>
                      </a:r>
                      <a:endParaRPr lang="zh-CN" altLang="en-US" sz="2800" b="1">
                        <a:solidFill>
                          <a:srgbClr val="D33F2B"/>
                        </a:solidFill>
                        <a:latin typeface="黑体" panose="02010609060101010101" pitchFamily="49" charset="-122"/>
                        <a:ea typeface="黑体" panose="02010609060101010101" pitchFamily="49" charset="-122"/>
                      </a:endParaRPr>
                    </a:p>
                  </a:txBody>
                  <a:tcPr>
                    <a:solidFill>
                      <a:schemeClr val="accent4">
                        <a:lumMod val="20000"/>
                        <a:lumOff val="80000"/>
                      </a:schemeClr>
                    </a:solidFill>
                  </a:tcPr>
                </a:tc>
              </a:tr>
            </a:tbl>
          </a:graphicData>
        </a:graphic>
      </p:graphicFrame>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 name="图形 5"/>
          <p:cNvPicPr>
            <a:picLocks noChangeAspect="1"/>
          </p:cNvPicPr>
          <p:nvPr>
            <p:custDataLst>
              <p:tags r:id="rId4"/>
            </p:custDataLst>
          </p:nvPr>
        </p:nvPicPr>
        <p:blipFill>
          <a:blip r:embed="rId3"/>
          <a:stretch>
            <a:fillRect/>
          </a:stretch>
        </p:blipFill>
        <p:spPr>
          <a:xfrm>
            <a:off x="749997" y="3085037"/>
            <a:ext cx="688166" cy="688166"/>
          </a:xfrm>
          <a:prstGeom prst="rect">
            <a:avLst/>
          </a:prstGeom>
        </p:spPr>
      </p:pic>
      <p:pic>
        <p:nvPicPr>
          <p:cNvPr id="7" name="New picture"/>
          <p:cNvPicPr/>
          <p:nvPr>
            <p:custDataLst>
              <p:tags r:id="rId6"/>
            </p:custDataLst>
          </p:nvPr>
        </p:nvPicPr>
        <p:blipFill>
          <a:blip r:embed="rId5"/>
          <a:stretch>
            <a:fillRect/>
          </a:stretch>
        </p:blipFill>
        <p:spPr>
          <a:xfrm>
            <a:off x="12014200" y="10909300"/>
            <a:ext cx="330200" cy="241300"/>
          </a:xfrm>
          <a:prstGeom prst="cube">
            <a:avLst/>
          </a:prstGeom>
        </p:spPr>
      </p:pic>
      <p:sp>
        <p:nvSpPr>
          <p:cNvPr id="2" name="文本框 1"/>
          <p:cNvSpPr txBox="1"/>
          <p:nvPr>
            <p:custDataLst>
              <p:tags r:id="rId7"/>
            </p:custDataLst>
          </p:nvPr>
        </p:nvSpPr>
        <p:spPr>
          <a:xfrm>
            <a:off x="0" y="0"/>
            <a:ext cx="12193905" cy="21812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zh-CN" altLang="en-US" sz="2800" b="1">
                <a:solidFill>
                  <a:srgbClr val="FF0000"/>
                </a:solidFill>
                <a:highlight>
                  <a:srgbClr val="FFFF00"/>
                </a:highlight>
                <a:latin typeface="黑体" panose="02010609060101010101" pitchFamily="49" charset="-122"/>
                <a:ea typeface="黑体" panose="02010609060101010101" pitchFamily="49" charset="-122"/>
                <a:cs typeface="黑体" panose="02010609060101010101" pitchFamily="49" charset="-122"/>
                <a:sym typeface="+mn-ea"/>
              </a:rPr>
              <a:t>一、新中国的法治建设进程</a:t>
            </a:r>
            <a:endParaRPr lang="zh-CN" altLang="en-US" sz="2800" b="1">
              <a:solidFill>
                <a:srgbClr val="FF0000"/>
              </a:solidFill>
              <a:highlight>
                <a:srgbClr val="FFFF00"/>
              </a:highlight>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新中国法制建设的开始</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1949</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9</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月）：</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1949</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9</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月中国人民政治协商会议第一届全体会议，通过了《中国人民政治协商会议共同纲领》《中华人民共和国中央人民政府组织法》《中国人民政治协商会议组织法》等重要文件，开始了中华人民共和国法治建设的历程。</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custDataLst>
              <p:tags r:id="rId8"/>
            </p:custDataLst>
          </p:nvPr>
        </p:nvSpPr>
        <p:spPr>
          <a:xfrm>
            <a:off x="0" y="2077085"/>
            <a:ext cx="12193905" cy="3017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社会主义法制的初创时期</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世纪</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50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年代）</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我国制定了《中华人民共和国婚姻法》《中华人民共和国土地改革法》等法律、法令；</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1954</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第一届全国人民代表大会第一次会议制定了《中华人民共和国宪法》《中华人民共和国国务院组织法》《中华人民共和国人民法院组织法》《中华人民共和国人民检察院组织法》，确立了社会主义中国的政治制度、立法制度、司法制度，初步奠定了中国法治建设的基础。</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4" name="文本框 3"/>
          <p:cNvSpPr txBox="1"/>
          <p:nvPr>
            <p:custDataLst>
              <p:tags r:id="rId9"/>
            </p:custDataLst>
          </p:nvPr>
        </p:nvSpPr>
        <p:spPr>
          <a:xfrm>
            <a:off x="-1905" y="5094605"/>
            <a:ext cx="12193905" cy="17633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文化大革命时期：</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社会主义法治遭到严重破坏。</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4.</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中国的法治建设进入新的发展时期</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1978</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年至</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世纪</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90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年代）</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）背景：</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改革开放后，中共中央强调，为了保障人民民主，必须加强社会主义法制，做到有法可依、有法必依、执法必严、违法必究，保证法律面前</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pic>
        <p:nvPicPr>
          <p:cNvPr id="15" name="图片 14"/>
          <p:cNvPicPr>
            <a:picLocks noChangeAspect="1"/>
          </p:cNvPicPr>
          <p:nvPr>
            <p:custDataLst>
              <p:tags r:id="rId12"/>
            </p:custDataLst>
          </p:nvPr>
        </p:nvPicPr>
        <p:blipFill>
          <a:blip r:embed="rId10">
            <a:lum bright="12000"/>
            <a:extLst>
              <a:ext uri="{BEBA8EAE-BF5A-486C-A8C5-ECC9F3942E4B}">
                <a14:imgProps xmlns:a14="http://schemas.microsoft.com/office/drawing/2010/main">
                  <a14:imgLayer r:embed="rId11">
                    <a14:imgEffect>
                      <a14:saturation sat="300000"/>
                    </a14:imgEffect>
                  </a14:imgLayer>
                </a14:imgProps>
              </a:ext>
            </a:extLst>
          </a:blip>
          <a:stretch>
            <a:fillRect/>
          </a:stretch>
        </p:blipFill>
        <p:spPr>
          <a:xfrm>
            <a:off x="8595995" y="-24130"/>
            <a:ext cx="2098675" cy="2548255"/>
          </a:xfrm>
          <a:prstGeom prst="rect">
            <a:avLst/>
          </a:prstGeom>
        </p:spPr>
      </p:pic>
      <p:pic>
        <p:nvPicPr>
          <p:cNvPr id="17" name="图片 16"/>
          <p:cNvPicPr>
            <a:picLocks noChangeAspect="1"/>
          </p:cNvPicPr>
          <p:nvPr>
            <p:custDataLst>
              <p:tags r:id="rId15"/>
            </p:custDataLst>
          </p:nvPr>
        </p:nvPicPr>
        <p:blipFill>
          <a:blip r:embed="rId13">
            <a:extLst>
              <a:ext uri="{BEBA8EAE-BF5A-486C-A8C5-ECC9F3942E4B}">
                <a14:imgProps xmlns:a14="http://schemas.microsoft.com/office/drawing/2010/main">
                  <a14:imgLayer r:embed="rId14">
                    <a14:imgEffect>
                      <a14:colorTemperature colorTemp="5900"/>
                    </a14:imgEffect>
                  </a14:imgLayer>
                </a14:imgProps>
              </a:ext>
              <a:ext uri="{28A0092B-C50C-407E-A947-70E740481C1C}">
                <a14:useLocalDpi xmlns:a14="http://schemas.microsoft.com/office/drawing/2010/main" val="0"/>
              </a:ext>
            </a:extLst>
          </a:blip>
          <a:stretch>
            <a:fillRect/>
          </a:stretch>
        </p:blipFill>
        <p:spPr>
          <a:xfrm>
            <a:off x="458470" y="0"/>
            <a:ext cx="2220595" cy="2530475"/>
          </a:xfrm>
          <a:prstGeom prst="rect">
            <a:avLst/>
          </a:prstGeom>
        </p:spPr>
      </p:pic>
      <p:sp>
        <p:nvSpPr>
          <p:cNvPr id="19" name="文本框 18"/>
          <p:cNvSpPr txBox="1"/>
          <p:nvPr>
            <p:custDataLst>
              <p:tags r:id="rId16"/>
            </p:custDataLst>
          </p:nvPr>
        </p:nvSpPr>
        <p:spPr>
          <a:xfrm>
            <a:off x="2869565" y="0"/>
            <a:ext cx="5512435" cy="2524125"/>
          </a:xfrm>
          <a:prstGeom prst="rect">
            <a:avLst/>
          </a:prstGeom>
          <a:solidFill>
            <a:srgbClr val="FDF0AC"/>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2780"/>
              </a:lnSpc>
            </a:pPr>
            <a:r>
              <a:rPr lang="zh-CN" altLang="en-US" sz="2400" b="1">
                <a:latin typeface="楷体" panose="02010609060101010101" charset="-122"/>
                <a:ea typeface="楷体" panose="02010609060101010101" charset="-122"/>
              </a:rPr>
              <a:t>《中华人民共和国土地改革法》</a:t>
            </a:r>
            <a:r>
              <a:rPr lang="zh-CN" altLang="en-US" sz="2400" b="1" i="0" u="none" strike="noStrike">
                <a:solidFill>
                  <a:srgbClr val="333333"/>
                </a:solidFill>
                <a:effectLst/>
                <a:latin typeface="楷体" panose="02010609060101010101" charset="-122"/>
                <a:ea typeface="楷体" panose="02010609060101010101" charset="-122"/>
              </a:rPr>
              <a:t>中央人民政府委员会第八次会议通过，发表于</a:t>
            </a:r>
            <a:r>
              <a:rPr lang="en-US" altLang="zh-CN" sz="2400" b="1" i="0" u="none" strike="noStrike">
                <a:solidFill>
                  <a:srgbClr val="333333"/>
                </a:solidFill>
                <a:effectLst/>
                <a:latin typeface="楷体" panose="02010609060101010101" charset="-122"/>
                <a:ea typeface="楷体" panose="02010609060101010101" charset="-122"/>
              </a:rPr>
              <a:t>1950</a:t>
            </a:r>
            <a:r>
              <a:rPr lang="zh-CN" altLang="en-US" sz="2400" b="1" i="0" u="none" strike="noStrike">
                <a:solidFill>
                  <a:srgbClr val="333333"/>
                </a:solidFill>
                <a:effectLst/>
                <a:latin typeface="楷体" panose="02010609060101010101" charset="-122"/>
                <a:ea typeface="楷体" panose="02010609060101010101" charset="-122"/>
              </a:rPr>
              <a:t>年</a:t>
            </a:r>
            <a:r>
              <a:rPr lang="en-US" altLang="zh-CN" sz="2400" b="1" i="0" u="none" strike="noStrike">
                <a:solidFill>
                  <a:srgbClr val="333333"/>
                </a:solidFill>
                <a:effectLst/>
                <a:latin typeface="楷体" panose="02010609060101010101" charset="-122"/>
                <a:ea typeface="楷体" panose="02010609060101010101" charset="-122"/>
              </a:rPr>
              <a:t>6</a:t>
            </a:r>
            <a:r>
              <a:rPr lang="zh-CN" altLang="en-US" sz="2400" b="1" i="0" u="none" strike="noStrike">
                <a:solidFill>
                  <a:srgbClr val="333333"/>
                </a:solidFill>
                <a:effectLst/>
                <a:latin typeface="楷体" panose="02010609060101010101" charset="-122"/>
                <a:ea typeface="楷体" panose="02010609060101010101" charset="-122"/>
              </a:rPr>
              <a:t>月</a:t>
            </a:r>
            <a:r>
              <a:rPr lang="en-US" altLang="zh-CN" sz="2400" b="1" i="0" u="none" strike="noStrike">
                <a:solidFill>
                  <a:srgbClr val="333333"/>
                </a:solidFill>
                <a:effectLst/>
                <a:latin typeface="楷体" panose="02010609060101010101" charset="-122"/>
                <a:ea typeface="楷体" panose="02010609060101010101" charset="-122"/>
              </a:rPr>
              <a:t>30</a:t>
            </a:r>
            <a:r>
              <a:rPr lang="zh-CN" altLang="en-US" sz="2400" b="1" i="0" u="none" strike="noStrike">
                <a:solidFill>
                  <a:srgbClr val="333333"/>
                </a:solidFill>
                <a:effectLst/>
                <a:latin typeface="楷体" panose="02010609060101010101" charset="-122"/>
                <a:ea typeface="楷体" panose="02010609060101010101" charset="-122"/>
              </a:rPr>
              <a:t>日</a:t>
            </a:r>
            <a:r>
              <a:rPr lang="en-US" altLang="zh-CN" sz="2400" b="1" i="0" u="none" strike="noStrike">
                <a:solidFill>
                  <a:srgbClr val="333333"/>
                </a:solidFill>
                <a:effectLst/>
                <a:latin typeface="楷体" panose="02010609060101010101" charset="-122"/>
                <a:ea typeface="楷体" panose="02010609060101010101" charset="-122"/>
              </a:rPr>
              <a:t>《</a:t>
            </a:r>
            <a:r>
              <a:rPr lang="zh-CN" altLang="en-US" sz="2400" b="1" i="0" u="none" strike="noStrike">
                <a:solidFill>
                  <a:srgbClr val="333333"/>
                </a:solidFill>
                <a:effectLst/>
                <a:latin typeface="楷体" panose="02010609060101010101" charset="-122"/>
                <a:ea typeface="楷体" panose="02010609060101010101" charset="-122"/>
              </a:rPr>
              <a:t>人民日报</a:t>
            </a:r>
            <a:r>
              <a:rPr lang="en-US" altLang="zh-CN" sz="2400" b="1" i="0" u="none" strike="noStrike">
                <a:solidFill>
                  <a:srgbClr val="333333"/>
                </a:solidFill>
                <a:effectLst/>
                <a:latin typeface="楷体" panose="02010609060101010101" charset="-122"/>
                <a:ea typeface="楷体" panose="02010609060101010101" charset="-122"/>
              </a:rPr>
              <a:t>》</a:t>
            </a:r>
            <a:r>
              <a:rPr lang="zh-CN" altLang="en-US" sz="2400" b="1" i="0" u="none" strike="noStrike">
                <a:solidFill>
                  <a:srgbClr val="333333"/>
                </a:solidFill>
                <a:effectLst/>
                <a:latin typeface="楷体" panose="02010609060101010101" charset="-122"/>
                <a:ea typeface="楷体" panose="02010609060101010101" charset="-122"/>
              </a:rPr>
              <a:t>。 </a:t>
            </a:r>
            <a:r>
              <a:rPr lang="en-US" altLang="zh-CN" sz="2400" b="1" i="0" u="none" strike="noStrike">
                <a:solidFill>
                  <a:srgbClr val="333333"/>
                </a:solidFill>
                <a:effectLst/>
                <a:latin typeface="楷体" panose="02010609060101010101" charset="-122"/>
                <a:ea typeface="楷体" panose="02010609060101010101" charset="-122"/>
              </a:rPr>
              <a:t>《</a:t>
            </a:r>
            <a:r>
              <a:rPr lang="zh-CN" altLang="en-US" sz="2400" b="1" i="0" u="none" strike="noStrike">
                <a:solidFill>
                  <a:srgbClr val="333333"/>
                </a:solidFill>
                <a:effectLst/>
                <a:latin typeface="楷体" panose="02010609060101010101" charset="-122"/>
                <a:ea typeface="楷体" panose="02010609060101010101" charset="-122"/>
              </a:rPr>
              <a:t>土地改革法</a:t>
            </a:r>
            <a:r>
              <a:rPr lang="en-US" altLang="zh-CN" sz="2400" b="1" i="0" u="none" strike="noStrike">
                <a:solidFill>
                  <a:srgbClr val="333333"/>
                </a:solidFill>
                <a:effectLst/>
                <a:latin typeface="楷体" panose="02010609060101010101" charset="-122"/>
                <a:ea typeface="楷体" panose="02010609060101010101" charset="-122"/>
              </a:rPr>
              <a:t>》</a:t>
            </a:r>
            <a:r>
              <a:rPr lang="zh-CN" altLang="en-US" sz="2400" b="1" i="0" u="none" strike="noStrike">
                <a:solidFill>
                  <a:srgbClr val="333333"/>
                </a:solidFill>
                <a:effectLst/>
                <a:latin typeface="楷体" panose="02010609060101010101" charset="-122"/>
                <a:ea typeface="楷体" panose="02010609060101010101" charset="-122"/>
              </a:rPr>
              <a:t>指出，要</a:t>
            </a:r>
            <a:r>
              <a:rPr lang="zh-CN" altLang="en-US" sz="2400" b="1" i="0" u="none" strike="noStrike">
                <a:solidFill>
                  <a:srgbClr val="FF0000"/>
                </a:solidFill>
                <a:effectLst/>
                <a:latin typeface="楷体" panose="02010609060101010101" charset="-122"/>
                <a:ea typeface="楷体" panose="02010609060101010101" charset="-122"/>
              </a:rPr>
              <a:t>废除地主阶级封建剥削的土地所有制，实行农民的土地所有制</a:t>
            </a:r>
            <a:r>
              <a:rPr lang="zh-CN" altLang="en-US" sz="2400" b="1" i="0" u="none" strike="noStrike">
                <a:solidFill>
                  <a:srgbClr val="333333"/>
                </a:solidFill>
                <a:effectLst/>
                <a:latin typeface="楷体" panose="02010609060101010101" charset="-122"/>
                <a:ea typeface="楷体" panose="02010609060101010101" charset="-122"/>
              </a:rPr>
              <a:t>，借以解放农村生产力，发展农业生产，为新中国的工业化开辟道路。</a:t>
            </a:r>
            <a:endParaRPr lang="zh-CN" altLang="en-US" sz="2400" b="1">
              <a:latin typeface="楷体" panose="02010609060101010101" charset="-122"/>
              <a:ea typeface="楷体" panose="02010609060101010101" charset="-122"/>
            </a:endParaRPr>
          </a:p>
        </p:txBody>
      </p:sp>
      <p:sp>
        <p:nvSpPr>
          <p:cNvPr id="27" name="文本框 26"/>
          <p:cNvSpPr txBox="1"/>
          <p:nvPr>
            <p:custDataLst>
              <p:tags r:id="rId17"/>
            </p:custDataLst>
          </p:nvPr>
        </p:nvSpPr>
        <p:spPr>
          <a:xfrm>
            <a:off x="-2540" y="4173220"/>
            <a:ext cx="12192635" cy="521970"/>
          </a:xfrm>
          <a:prstGeom prst="rect">
            <a:avLst/>
          </a:prstGeom>
          <a:solidFill>
            <a:schemeClr val="accent4">
              <a:lumMod val="20000"/>
              <a:lumOff val="80000"/>
            </a:schemeClr>
          </a:solidFill>
          <a:ln>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highlight>
                  <a:srgbClr val="FFFF00"/>
                </a:highlight>
                <a:latin typeface="楷体" panose="02010609060101010101" charset="-122"/>
                <a:ea typeface="楷体" panose="02010609060101010101" charset="-122"/>
              </a:rPr>
              <a:t>【性质】</a:t>
            </a:r>
            <a:r>
              <a:rPr lang="zh-CN" altLang="en-US" sz="2800" b="1">
                <a:latin typeface="楷体" panose="02010609060101010101" charset="-122"/>
                <a:ea typeface="楷体" panose="02010609060101010101" charset="-122"/>
              </a:rPr>
              <a:t>是一部社会主义类型的宪法。</a:t>
            </a:r>
            <a:endParaRPr lang="zh-CN" altLang="en-US" sz="2800" b="1">
              <a:latin typeface="楷体" panose="02010609060101010101" charset="-122"/>
              <a:ea typeface="楷体" panose="02010609060101010101" charset="-122"/>
            </a:endParaRPr>
          </a:p>
        </p:txBody>
      </p:sp>
      <p:sp>
        <p:nvSpPr>
          <p:cNvPr id="5" name="文本框 4"/>
          <p:cNvSpPr txBox="1"/>
          <p:nvPr>
            <p:custDataLst>
              <p:tags r:id="rId18"/>
            </p:custDataLst>
          </p:nvPr>
        </p:nvSpPr>
        <p:spPr>
          <a:xfrm>
            <a:off x="-2540" y="4695190"/>
            <a:ext cx="12193270" cy="521970"/>
          </a:xfrm>
          <a:prstGeom prst="rect">
            <a:avLst/>
          </a:prstGeom>
          <a:solidFill>
            <a:schemeClr val="accent4">
              <a:lumMod val="20000"/>
              <a:lumOff val="80000"/>
            </a:schemeClr>
          </a:solidFill>
          <a:ln>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highlight>
                  <a:srgbClr val="FFFF00"/>
                </a:highlight>
                <a:latin typeface="楷体" panose="02010609060101010101" charset="-122"/>
                <a:ea typeface="楷体" panose="02010609060101010101" charset="-122"/>
              </a:rPr>
              <a:t>【原则】</a:t>
            </a:r>
            <a:r>
              <a:rPr lang="zh-CN" altLang="en-US" sz="2800" b="1">
                <a:solidFill>
                  <a:srgbClr val="FF0000"/>
                </a:solidFill>
                <a:latin typeface="楷体" panose="02010609060101010101" charset="-122"/>
                <a:ea typeface="楷体" panose="02010609060101010101" charset="-122"/>
                <a:sym typeface="+mn-ea"/>
              </a:rPr>
              <a:t>人民民主</a:t>
            </a:r>
            <a:r>
              <a:rPr lang="zh-CN" altLang="en-US" sz="2800" b="1">
                <a:latin typeface="楷体" panose="02010609060101010101" charset="-122"/>
                <a:ea typeface="楷体" panose="02010609060101010101" charset="-122"/>
                <a:sym typeface="+mn-ea"/>
              </a:rPr>
              <a:t>原则和</a:t>
            </a:r>
            <a:r>
              <a:rPr lang="zh-CN" altLang="en-US" sz="2800" b="1">
                <a:solidFill>
                  <a:srgbClr val="FF0000"/>
                </a:solidFill>
                <a:latin typeface="楷体" panose="02010609060101010101" charset="-122"/>
                <a:ea typeface="楷体" panose="02010609060101010101" charset="-122"/>
                <a:sym typeface="+mn-ea"/>
              </a:rPr>
              <a:t>社会主义</a:t>
            </a:r>
            <a:r>
              <a:rPr lang="zh-CN" altLang="en-US" sz="2800" b="1">
                <a:latin typeface="楷体" panose="02010609060101010101" charset="-122"/>
                <a:ea typeface="楷体" panose="02010609060101010101" charset="-122"/>
                <a:sym typeface="+mn-ea"/>
              </a:rPr>
              <a:t>原则</a:t>
            </a:r>
            <a:r>
              <a:rPr lang="zh-CN" altLang="en-US" sz="2800" b="1">
                <a:latin typeface="楷体" panose="02010609060101010101" charset="-122"/>
                <a:ea typeface="楷体" panose="02010609060101010101" charset="-122"/>
              </a:rPr>
              <a:t>。</a:t>
            </a:r>
            <a:endParaRPr lang="zh-CN" altLang="en-US" sz="2800" b="1">
              <a:latin typeface="楷体" panose="02010609060101010101" charset="-122"/>
              <a:ea typeface="楷体" panose="02010609060101010101" charset="-122"/>
            </a:endParaRPr>
          </a:p>
        </p:txBody>
      </p:sp>
      <p:sp>
        <p:nvSpPr>
          <p:cNvPr id="10" name="文本框 9"/>
          <p:cNvSpPr txBox="1"/>
          <p:nvPr>
            <p:custDataLst>
              <p:tags r:id="rId19"/>
            </p:custDataLst>
          </p:nvPr>
        </p:nvSpPr>
        <p:spPr>
          <a:xfrm>
            <a:off x="-1905" y="5217160"/>
            <a:ext cx="12193270" cy="1543050"/>
          </a:xfrm>
          <a:prstGeom prst="rect">
            <a:avLst/>
          </a:prstGeom>
          <a:solidFill>
            <a:schemeClr val="accent4">
              <a:lumMod val="20000"/>
              <a:lumOff val="80000"/>
            </a:schemeClr>
          </a:solidFill>
          <a:ln>
            <a:solidFill>
              <a:srgbClr val="D33F2B"/>
            </a:solidFill>
            <a:prstDash val="lgDashDotDot"/>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1066800">
              <a:lnSpc>
                <a:spcPct val="85000"/>
              </a:lnSpc>
              <a:spcBef>
                <a:spcPct val="0"/>
              </a:spcBef>
              <a:spcAft>
                <a:spcPct val="0"/>
              </a:spcAft>
            </a:pPr>
            <a:r>
              <a:rPr lang="zh-CN" altLang="en-US" sz="2800" b="1">
                <a:solidFill>
                  <a:srgbClr val="0000FF"/>
                </a:solidFill>
                <a:highlight>
                  <a:srgbClr val="FFFF00"/>
                </a:highlight>
                <a:latin typeface="楷体" panose="02010609060101010101" charset="-122"/>
                <a:ea typeface="楷体" panose="02010609060101010101" charset="-122"/>
              </a:rPr>
              <a:t>【意义】</a:t>
            </a:r>
            <a:endParaRPr lang="zh-CN" altLang="en-US" sz="2800" b="1">
              <a:latin typeface="楷体" panose="02010609060101010101" charset="-122"/>
              <a:ea typeface="楷体" panose="02010609060101010101" charset="-122"/>
            </a:endParaRPr>
          </a:p>
          <a:p>
            <a:pPr lvl="0" defTabSz="1066800">
              <a:lnSpc>
                <a:spcPct val="85000"/>
              </a:lnSpc>
              <a:spcBef>
                <a:spcPct val="0"/>
              </a:spcBef>
              <a:spcAft>
                <a:spcPct val="0"/>
              </a:spcAft>
            </a:pPr>
            <a:r>
              <a:rPr lang="zh-CN" altLang="en-US" sz="2800" b="1">
                <a:latin typeface="楷体" panose="02010609060101010101" charset="-122"/>
                <a:ea typeface="楷体" panose="02010609060101010101" charset="-122"/>
                <a:sym typeface="+mn-ea"/>
              </a:rPr>
              <a:t>（1）以根本大法的形式</a:t>
            </a:r>
            <a:r>
              <a:rPr lang="zh-CN" altLang="en-US" sz="2800" b="1">
                <a:solidFill>
                  <a:srgbClr val="FF0000"/>
                </a:solidFill>
                <a:latin typeface="楷体" panose="02010609060101010101" charset="-122"/>
                <a:ea typeface="楷体" panose="02010609060101010101" charset="-122"/>
                <a:sym typeface="+mn-ea"/>
              </a:rPr>
              <a:t>明确了我国的根本政治制度和基本政治制度</a:t>
            </a:r>
            <a:r>
              <a:rPr lang="zh-CN" altLang="en-US" sz="2800" b="1">
                <a:latin typeface="楷体" panose="02010609060101010101" charset="-122"/>
                <a:ea typeface="楷体" panose="02010609060101010101" charset="-122"/>
                <a:sym typeface="+mn-ea"/>
              </a:rPr>
              <a:t>；</a:t>
            </a:r>
            <a:endParaRPr lang="zh-CN" altLang="en-US" sz="2800" b="1">
              <a:latin typeface="楷体" panose="02010609060101010101" charset="-122"/>
              <a:ea typeface="楷体" panose="02010609060101010101" charset="-122"/>
            </a:endParaRPr>
          </a:p>
          <a:p>
            <a:pPr lvl="0" defTabSz="1066800">
              <a:lnSpc>
                <a:spcPct val="85000"/>
              </a:lnSpc>
              <a:spcBef>
                <a:spcPct val="0"/>
              </a:spcBef>
              <a:spcAft>
                <a:spcPct val="0"/>
              </a:spcAft>
            </a:pPr>
            <a:r>
              <a:rPr lang="zh-CN" altLang="en-US" sz="2800" b="1">
                <a:latin typeface="楷体" panose="02010609060101010101" charset="-122"/>
                <a:ea typeface="楷体" panose="02010609060101010101" charset="-122"/>
                <a:sym typeface="+mn-ea"/>
              </a:rPr>
              <a:t>（2）为社会主义</a:t>
            </a:r>
            <a:r>
              <a:rPr lang="zh-CN" altLang="en-US" sz="2800" b="1">
                <a:solidFill>
                  <a:srgbClr val="FF0000"/>
                </a:solidFill>
                <a:latin typeface="楷体" panose="02010609060101010101" charset="-122"/>
                <a:ea typeface="楷体" panose="02010609060101010101" charset="-122"/>
                <a:sym typeface="+mn-ea"/>
              </a:rPr>
              <a:t>改造和建设</a:t>
            </a:r>
            <a:r>
              <a:rPr lang="zh-CN" altLang="en-US" sz="2800" b="1">
                <a:latin typeface="楷体" panose="02010609060101010101" charset="-122"/>
                <a:ea typeface="楷体" panose="02010609060101010101" charset="-122"/>
                <a:sym typeface="+mn-ea"/>
              </a:rPr>
              <a:t>提供了法律保障；</a:t>
            </a:r>
            <a:endParaRPr lang="zh-CN" altLang="en-US" sz="2800" b="1">
              <a:latin typeface="楷体" panose="02010609060101010101" charset="-122"/>
              <a:ea typeface="楷体" panose="02010609060101010101" charset="-122"/>
            </a:endParaRPr>
          </a:p>
          <a:p>
            <a:pPr lvl="0" defTabSz="1066800">
              <a:lnSpc>
                <a:spcPct val="85000"/>
              </a:lnSpc>
              <a:spcBef>
                <a:spcPct val="0"/>
              </a:spcBef>
              <a:spcAft>
                <a:spcPct val="0"/>
              </a:spcAft>
            </a:pPr>
            <a:r>
              <a:rPr lang="zh-CN" altLang="en-US" sz="2800" b="1">
                <a:latin typeface="楷体" panose="02010609060101010101" charset="-122"/>
                <a:ea typeface="楷体" panose="02010609060101010101" charset="-122"/>
                <a:sym typeface="+mn-ea"/>
              </a:rPr>
              <a:t>（3）初步奠定了我国</a:t>
            </a:r>
            <a:r>
              <a:rPr lang="zh-CN" altLang="en-US" sz="2800" b="1">
                <a:solidFill>
                  <a:srgbClr val="FF0000"/>
                </a:solidFill>
                <a:latin typeface="楷体" panose="02010609060101010101" charset="-122"/>
                <a:ea typeface="楷体" panose="02010609060101010101" charset="-122"/>
                <a:sym typeface="+mn-ea"/>
              </a:rPr>
              <a:t>法治建设的基础</a:t>
            </a:r>
            <a:r>
              <a:rPr lang="zh-CN" altLang="en-US" sz="2800" b="1">
                <a:latin typeface="楷体" panose="02010609060101010101" charset="-122"/>
                <a:ea typeface="楷体" panose="02010609060101010101" charset="-122"/>
                <a:sym typeface="+mn-ea"/>
              </a:rPr>
              <a:t>。</a:t>
            </a:r>
            <a:endParaRPr lang="zh-CN" altLang="en-US" sz="2800" b="1">
              <a:latin typeface="楷体" panose="02010609060101010101" charset="-122"/>
              <a:ea typeface="楷体" panose="02010609060101010101" charset="-122"/>
            </a:endParaRPr>
          </a:p>
          <a:p>
            <a:pPr>
              <a:lnSpc>
                <a:spcPct val="75000"/>
              </a:lnSpc>
              <a:spcBef>
                <a:spcPct val="0"/>
              </a:spcBef>
              <a:spcAft>
                <a:spcPct val="0"/>
              </a:spcAft>
            </a:pPr>
            <a:endParaRPr lang="zh-CN" altLang="en-US" sz="2800" b="1">
              <a:latin typeface="楷体" panose="02010609060101010101" charset="-122"/>
              <a:ea typeface="楷体" panose="02010609060101010101" charset="-122"/>
            </a:endParaRPr>
          </a:p>
        </p:txBody>
      </p:sp>
      <p:sp>
        <p:nvSpPr>
          <p:cNvPr id="8" name="文本框 7"/>
          <p:cNvSpPr txBox="1"/>
          <p:nvPr>
            <p:custDataLst>
              <p:tags r:id="rId20"/>
            </p:custDataLst>
          </p:nvPr>
        </p:nvSpPr>
        <p:spPr>
          <a:xfrm>
            <a:off x="2869565" y="2948305"/>
            <a:ext cx="4630420" cy="458470"/>
          </a:xfrm>
          <a:prstGeom prst="rect">
            <a:avLst/>
          </a:prstGeom>
          <a:solidFill>
            <a:srgbClr val="FFFF00"/>
          </a:solidFill>
          <a:ln>
            <a:solidFill>
              <a:schemeClr val="accent1"/>
            </a:solidFill>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400" b="1">
                <a:solidFill>
                  <a:srgbClr val="FF0000"/>
                </a:solidFill>
                <a:latin typeface="楷体" panose="02010609060101010101" charset="-122"/>
                <a:ea typeface="楷体" panose="02010609060101010101" charset="-122"/>
                <a:sym typeface="+mn-ea"/>
              </a:rPr>
              <a:t>特点：巩固了人民民主革命成果</a:t>
            </a:r>
            <a:endParaRPr lang="zh-CN" altLang="en-US" sz="2400" b="1">
              <a:solidFill>
                <a:srgbClr val="FF0000"/>
              </a:solidFill>
              <a:latin typeface="楷体" panose="02010609060101010101" charset="-122"/>
              <a:ea typeface="楷体" panose="02010609060101010101" charset="-122"/>
              <a:sym typeface="+mn-ea"/>
            </a:endParaRPr>
          </a:p>
        </p:txBody>
      </p:sp>
      <p:sp>
        <p:nvSpPr>
          <p:cNvPr id="9" name="文本框 8"/>
          <p:cNvSpPr txBox="1"/>
          <p:nvPr>
            <p:custDataLst>
              <p:tags r:id="rId21"/>
            </p:custDataLst>
          </p:nvPr>
        </p:nvSpPr>
        <p:spPr>
          <a:xfrm>
            <a:off x="8898890" y="4541520"/>
            <a:ext cx="3291205" cy="791210"/>
          </a:xfrm>
          <a:prstGeom prst="rect">
            <a:avLst/>
          </a:prstGeom>
          <a:solidFill>
            <a:srgbClr val="FFFF00"/>
          </a:solidFill>
        </p:spPr>
        <p:style>
          <a:lnRef idx="2">
            <a:schemeClr val="accent2"/>
          </a:lnRef>
          <a:fillRef idx="1">
            <a:schemeClr val="lt1"/>
          </a:fillRef>
          <a:effectRef idx="0">
            <a:schemeClr val="accent2"/>
          </a:effectRef>
          <a:fontRef idx="minor">
            <a:schemeClr val="dk1"/>
          </a:fontRef>
        </p:style>
        <p:txBody>
          <a:bodyPr wrap="square" rtlCol="0">
            <a:no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indent="0" algn="l" fontAlgn="auto">
              <a:lnSpc>
                <a:spcPts val="2680"/>
              </a:lnSpc>
            </a:pPr>
            <a:r>
              <a:rPr lang="zh-CN" altLang="en-US" sz="2400" b="1">
                <a:solidFill>
                  <a:srgbClr val="FF0000"/>
                </a:solidFill>
                <a:latin typeface="楷体" panose="02010609060101010101" charset="-122"/>
                <a:ea typeface="楷体" panose="02010609060101010101" charset="-122"/>
                <a:cs typeface="楷体" panose="02010609060101010101" charset="-122"/>
                <a:sym typeface="+mn-ea"/>
              </a:rPr>
              <a:t>特点：法律集中在政治领域,主要是建章立制</a:t>
            </a:r>
            <a:endParaRPr lang="zh-CN" altLang="en-US" sz="2400" b="1">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11" name="文本框 10"/>
          <p:cNvSpPr txBox="1"/>
          <p:nvPr>
            <p:custDataLst>
              <p:tags r:id="rId22"/>
            </p:custDataLst>
          </p:nvPr>
        </p:nvSpPr>
        <p:spPr>
          <a:xfrm>
            <a:off x="-2540" y="5600700"/>
            <a:ext cx="12192635" cy="521970"/>
          </a:xfrm>
          <a:prstGeom prst="rect">
            <a:avLst/>
          </a:prstGeom>
          <a:solidFill>
            <a:schemeClr val="accent4">
              <a:lumMod val="20000"/>
              <a:lumOff val="80000"/>
            </a:schemeClr>
          </a:solidFill>
          <a:ln>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highlight>
                  <a:srgbClr val="FFFF00"/>
                </a:highlight>
                <a:latin typeface="楷体" panose="02010609060101010101" charset="-122"/>
                <a:ea typeface="楷体" panose="02010609060101010101" charset="-122"/>
              </a:rPr>
              <a:t>【拓展】</a:t>
            </a:r>
            <a:r>
              <a:rPr lang="zh-CN" altLang="en-US" sz="2800" b="1" smtClean="0">
                <a:solidFill>
                  <a:srgbClr val="D33F2B"/>
                </a:solidFill>
                <a:latin typeface="楷体" panose="02010609060101010101" charset="-122"/>
                <a:ea typeface="楷体" panose="02010609060101010101" charset="-122"/>
                <a:sym typeface="+mn-ea"/>
              </a:rPr>
              <a:t>教训：</a:t>
            </a:r>
            <a:r>
              <a:rPr lang="zh-CN" altLang="en-US" sz="2800" b="1" noProof="0">
                <a:ln>
                  <a:noFill/>
                </a:ln>
                <a:solidFill>
                  <a:srgbClr val="D33F2B"/>
                </a:solidFill>
                <a:effectLst/>
                <a:uLnTx/>
                <a:uFillTx/>
                <a:latin typeface="楷体" panose="02010609060101010101" charset="-122"/>
                <a:ea typeface="楷体" panose="02010609060101010101" charset="-122"/>
                <a:cs typeface="黑体" panose="02010609060101010101" pitchFamily="49" charset="-122"/>
                <a:sym typeface="+mn-ea"/>
              </a:rPr>
              <a:t>民主和法制不健全；民主和法制观念淡薄。</a:t>
            </a:r>
            <a:endParaRPr lang="zh-CN" altLang="en-US" sz="2800" b="1" noProof="0">
              <a:ln>
                <a:noFill/>
              </a:ln>
              <a:solidFill>
                <a:srgbClr val="D33F2B"/>
              </a:solidFill>
              <a:effectLst/>
              <a:uLnTx/>
              <a:uFillTx/>
              <a:latin typeface="楷体" panose="02010609060101010101" charset="-122"/>
              <a:ea typeface="楷体" panose="02010609060101010101" charset="-122"/>
              <a:cs typeface="黑体" panose="02010609060101010101" pitchFamily="49" charset="-122"/>
              <a:sym typeface="+mn-ea"/>
            </a:endParaRPr>
          </a:p>
        </p:txBody>
      </p:sp>
    </p:spTree>
    <p:custDataLst>
      <p:tags r:id="rId2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trips(downRight)">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6" dur="50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strips(downRight)">
                                      <p:cBhvr>
                                        <p:cTn id="12" dur="500"/>
                                        <p:tgtEl>
                                          <p:spTgt spid="17"/>
                                        </p:tgtEl>
                                      </p:cBhvr>
                                    </p:animEffect>
                                  </p:childTnLst>
                                </p:cTn>
                              </p:par>
                              <p:par>
                                <p:cTn id="13" presetID="18" presetClass="entr" presetSubtype="6" dur="50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strips(downRight)">
                                      <p:cBhvr>
                                        <p:cTn id="15" dur="500"/>
                                        <p:tgtEl>
                                          <p:spTgt spid="19"/>
                                        </p:tgtEl>
                                      </p:cBhvr>
                                    </p:animEffect>
                                  </p:childTnLst>
                                </p:cTn>
                              </p:par>
                              <p:par>
                                <p:cTn id="16" presetID="18" presetClass="entr" presetSubtype="6" dur="50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strips(downRight)">
                                      <p:cBhvr>
                                        <p:cTn id="18" dur="500"/>
                                        <p:tgtEl>
                                          <p:spTgt spid="15"/>
                                        </p:tgtEl>
                                      </p:cBhvr>
                                    </p:animEffect>
                                  </p:childTnLst>
                                </p:cTn>
                              </p:par>
                              <p:par>
                                <p:cTn id="19" presetID="18" presetClass="entr" presetSubtype="6" dur="50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strips(downRight)">
                                      <p:cBhvr>
                                        <p:cTn id="21" dur="500"/>
                                        <p:tgtEl>
                                          <p:spTgt spid="8"/>
                                        </p:tgtEl>
                                      </p:cBhvr>
                                    </p:animEffect>
                                  </p:childTnLst>
                                </p:cTn>
                              </p:par>
                            </p:childTnLst>
                          </p:cTn>
                        </p:par>
                        <p:par>
                          <p:cTn id="22" fill="hold" nodeType="afterGroup">
                            <p:stCondLst>
                              <p:cond delay="500"/>
                            </p:stCondLst>
                            <p:childTnLst>
                              <p:par>
                                <p:cTn id="23" presetID="18" presetClass="entr" presetSubtype="6" dur="500" fill="hold" grpId="0" nodeType="afterEffect">
                                  <p:stCondLst>
                                    <p:cond delay="0"/>
                                  </p:stCondLst>
                                  <p:childTnLst>
                                    <p:set>
                                      <p:cBhvr>
                                        <p:cTn id="24" dur="1" fill="hold">
                                          <p:stCondLst>
                                            <p:cond delay="0"/>
                                          </p:stCondLst>
                                        </p:cTn>
                                        <p:tgtEl>
                                          <p:spTgt spid="27"/>
                                        </p:tgtEl>
                                        <p:attrNameLst>
                                          <p:attrName>style.visibility</p:attrName>
                                        </p:attrNameLst>
                                      </p:cBhvr>
                                      <p:to>
                                        <p:strVal val="visible"/>
                                      </p:to>
                                    </p:set>
                                    <p:animEffect transition="in" filter="strips(downRight)">
                                      <p:cBhvr>
                                        <p:cTn id="25" dur="500"/>
                                        <p:tgtEl>
                                          <p:spTgt spid="27"/>
                                        </p:tgtEl>
                                      </p:cBhvr>
                                    </p:animEffect>
                                  </p:childTnLst>
                                </p:cTn>
                              </p:par>
                              <p:par>
                                <p:cTn id="26" presetID="18" presetClass="entr" presetSubtype="6" dur="500" fill="hold" grpId="0"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strips(downRight)">
                                      <p:cBhvr>
                                        <p:cTn id="28" dur="500"/>
                                        <p:tgtEl>
                                          <p:spTgt spid="5"/>
                                        </p:tgtEl>
                                      </p:cBhvr>
                                    </p:animEffect>
                                  </p:childTnLst>
                                </p:cTn>
                              </p:par>
                              <p:par>
                                <p:cTn id="29" presetID="18" presetClass="entr" presetSubtype="6" dur="50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strips(downRight)">
                                      <p:cBhvr>
                                        <p:cTn id="31" dur="500"/>
                                        <p:tgtEl>
                                          <p:spTgt spid="10"/>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8" presetClass="exit" presetSubtype="12" dur="500" fill="hold" nodeType="clickEffect">
                                  <p:stCondLst>
                                    <p:cond delay="0"/>
                                  </p:stCondLst>
                                  <p:childTnLst>
                                    <p:animEffect transition="out" filter="strips(downLeft)">
                                      <p:cBhvr>
                                        <p:cTn id="35" dur="500"/>
                                        <p:tgtEl>
                                          <p:spTgt spid="17"/>
                                        </p:tgtEl>
                                      </p:cBhvr>
                                    </p:animEffect>
                                    <p:set>
                                      <p:cBhvr>
                                        <p:cTn id="36" dur="1" fill="hold">
                                          <p:stCondLst>
                                            <p:cond delay="499"/>
                                          </p:stCondLst>
                                        </p:cTn>
                                        <p:tgtEl>
                                          <p:spTgt spid="17"/>
                                        </p:tgtEl>
                                        <p:attrNameLst>
                                          <p:attrName>style.visibility</p:attrName>
                                        </p:attrNameLst>
                                      </p:cBhvr>
                                      <p:to>
                                        <p:strVal val="hidden"/>
                                      </p:to>
                                    </p:set>
                                  </p:childTnLst>
                                </p:cTn>
                              </p:par>
                              <p:par>
                                <p:cTn id="37" presetID="18" presetClass="exit" presetSubtype="12" dur="500" fill="hold" grpId="1" nodeType="withEffect">
                                  <p:stCondLst>
                                    <p:cond delay="0"/>
                                  </p:stCondLst>
                                  <p:childTnLst>
                                    <p:animEffect transition="out" filter="strips(downLeft)">
                                      <p:cBhvr>
                                        <p:cTn id="38" dur="500"/>
                                        <p:tgtEl>
                                          <p:spTgt spid="19"/>
                                        </p:tgtEl>
                                      </p:cBhvr>
                                    </p:animEffect>
                                    <p:set>
                                      <p:cBhvr>
                                        <p:cTn id="39" dur="1" fill="hold">
                                          <p:stCondLst>
                                            <p:cond delay="499"/>
                                          </p:stCondLst>
                                        </p:cTn>
                                        <p:tgtEl>
                                          <p:spTgt spid="19"/>
                                        </p:tgtEl>
                                        <p:attrNameLst>
                                          <p:attrName>style.visibility</p:attrName>
                                        </p:attrNameLst>
                                      </p:cBhvr>
                                      <p:to>
                                        <p:strVal val="hidden"/>
                                      </p:to>
                                    </p:set>
                                  </p:childTnLst>
                                </p:cTn>
                              </p:par>
                              <p:par>
                                <p:cTn id="40" presetID="18" presetClass="exit" presetSubtype="12" dur="500" fill="hold" nodeType="withEffect">
                                  <p:stCondLst>
                                    <p:cond delay="0"/>
                                  </p:stCondLst>
                                  <p:childTnLst>
                                    <p:animEffect transition="out" filter="strips(downLeft)">
                                      <p:cBhvr>
                                        <p:cTn id="41" dur="500"/>
                                        <p:tgtEl>
                                          <p:spTgt spid="15"/>
                                        </p:tgtEl>
                                      </p:cBhvr>
                                    </p:animEffect>
                                    <p:set>
                                      <p:cBhvr>
                                        <p:cTn id="42" dur="1" fill="hold">
                                          <p:stCondLst>
                                            <p:cond delay="499"/>
                                          </p:stCondLst>
                                        </p:cTn>
                                        <p:tgtEl>
                                          <p:spTgt spid="15"/>
                                        </p:tgtEl>
                                        <p:attrNameLst>
                                          <p:attrName>style.visibility</p:attrName>
                                        </p:attrNameLst>
                                      </p:cBhvr>
                                      <p:to>
                                        <p:strVal val="hidden"/>
                                      </p:to>
                                    </p:set>
                                  </p:childTnLst>
                                </p:cTn>
                              </p:par>
                              <p:par>
                                <p:cTn id="43" presetID="18" presetClass="exit" presetSubtype="12" dur="500" fill="hold" grpId="1" nodeType="withEffect">
                                  <p:stCondLst>
                                    <p:cond delay="0"/>
                                  </p:stCondLst>
                                  <p:childTnLst>
                                    <p:animEffect transition="out" filter="strips(downLeft)">
                                      <p:cBhvr>
                                        <p:cTn id="44" dur="500"/>
                                        <p:tgtEl>
                                          <p:spTgt spid="27"/>
                                        </p:tgtEl>
                                      </p:cBhvr>
                                    </p:animEffect>
                                    <p:set>
                                      <p:cBhvr>
                                        <p:cTn id="45" dur="1" fill="hold">
                                          <p:stCondLst>
                                            <p:cond delay="499"/>
                                          </p:stCondLst>
                                        </p:cTn>
                                        <p:tgtEl>
                                          <p:spTgt spid="27"/>
                                        </p:tgtEl>
                                        <p:attrNameLst>
                                          <p:attrName>style.visibility</p:attrName>
                                        </p:attrNameLst>
                                      </p:cBhvr>
                                      <p:to>
                                        <p:strVal val="hidden"/>
                                      </p:to>
                                    </p:set>
                                  </p:childTnLst>
                                </p:cTn>
                              </p:par>
                              <p:par>
                                <p:cTn id="46" presetID="18" presetClass="exit" presetSubtype="12" dur="500" fill="hold" grpId="1" nodeType="withEffect">
                                  <p:stCondLst>
                                    <p:cond delay="0"/>
                                  </p:stCondLst>
                                  <p:childTnLst>
                                    <p:animEffect transition="out" filter="strips(downLeft)">
                                      <p:cBhvr>
                                        <p:cTn id="47" dur="500"/>
                                        <p:tgtEl>
                                          <p:spTgt spid="5"/>
                                        </p:tgtEl>
                                      </p:cBhvr>
                                    </p:animEffect>
                                    <p:set>
                                      <p:cBhvr>
                                        <p:cTn id="48" dur="1" fill="hold">
                                          <p:stCondLst>
                                            <p:cond delay="499"/>
                                          </p:stCondLst>
                                        </p:cTn>
                                        <p:tgtEl>
                                          <p:spTgt spid="5"/>
                                        </p:tgtEl>
                                        <p:attrNameLst>
                                          <p:attrName>style.visibility</p:attrName>
                                        </p:attrNameLst>
                                      </p:cBhvr>
                                      <p:to>
                                        <p:strVal val="hidden"/>
                                      </p:to>
                                    </p:set>
                                  </p:childTnLst>
                                </p:cTn>
                              </p:par>
                              <p:par>
                                <p:cTn id="49" presetID="18" presetClass="exit" presetSubtype="12" dur="500" fill="hold" grpId="1" nodeType="withEffect">
                                  <p:stCondLst>
                                    <p:cond delay="0"/>
                                  </p:stCondLst>
                                  <p:childTnLst>
                                    <p:animEffect transition="out" filter="strips(downLeft)">
                                      <p:cBhvr>
                                        <p:cTn id="50" dur="500"/>
                                        <p:tgtEl>
                                          <p:spTgt spid="10"/>
                                        </p:tgtEl>
                                      </p:cBhvr>
                                    </p:animEffect>
                                    <p:set>
                                      <p:cBhvr>
                                        <p:cTn id="51" dur="1" fill="hold">
                                          <p:stCondLst>
                                            <p:cond delay="499"/>
                                          </p:stCondLst>
                                        </p:cTn>
                                        <p:tgtEl>
                                          <p:spTgt spid="10"/>
                                        </p:tgtEl>
                                        <p:attrNameLst>
                                          <p:attrName>style.visibility</p:attrName>
                                        </p:attrNameLst>
                                      </p:cBhvr>
                                      <p:to>
                                        <p:strVal val="hidden"/>
                                      </p:to>
                                    </p:set>
                                  </p:childTnLst>
                                </p:cTn>
                              </p:par>
                            </p:childTnLst>
                          </p:cTn>
                        </p:par>
                        <p:par>
                          <p:cTn id="52" fill="hold" nodeType="afterGroup">
                            <p:stCondLst>
                              <p:cond delay="500"/>
                            </p:stCondLst>
                            <p:childTnLst>
                              <p:par>
                                <p:cTn id="53" presetID="18" presetClass="entr" presetSubtype="6" dur="500" fill="hold" grpId="0" nodeType="after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strips(downRight)">
                                      <p:cBhvr>
                                        <p:cTn id="55" dur="500"/>
                                        <p:tgtEl>
                                          <p:spTgt spid="9"/>
                                        </p:tgtEl>
                                      </p:cBhvr>
                                    </p:animEffect>
                                  </p:childTnLst>
                                </p:cTn>
                              </p:par>
                            </p:childTnLst>
                          </p:cTn>
                        </p:par>
                        <p:par>
                          <p:cTn id="56" fill="hold" nodeType="afterGroup">
                            <p:stCondLst>
                              <p:cond delay="1000"/>
                            </p:stCondLst>
                            <p:childTnLst>
                              <p:par>
                                <p:cTn id="57" presetID="18" presetClass="entr" presetSubtype="6" dur="500" fill="hold" grpId="0" nodeType="afterEffect">
                                  <p:stCondLst>
                                    <p:cond delay="0"/>
                                  </p:stCondLst>
                                  <p:childTnLst>
                                    <p:set>
                                      <p:cBhvr>
                                        <p:cTn id="58" dur="1" fill="hold">
                                          <p:stCondLst>
                                            <p:cond delay="0"/>
                                          </p:stCondLst>
                                        </p:cTn>
                                        <p:tgtEl>
                                          <p:spTgt spid="4"/>
                                        </p:tgtEl>
                                        <p:attrNameLst>
                                          <p:attrName>style.visibility</p:attrName>
                                        </p:attrNameLst>
                                      </p:cBhvr>
                                      <p:to>
                                        <p:strVal val="visible"/>
                                      </p:to>
                                    </p:set>
                                    <p:animEffect transition="in" filter="strips(downRight)">
                                      <p:cBhvr>
                                        <p:cTn id="59" dur="500"/>
                                        <p:tgtEl>
                                          <p:spTgt spid="4"/>
                                        </p:tgtEl>
                                      </p:cBhvr>
                                    </p:animEffect>
                                  </p:childTnLst>
                                </p:cTn>
                              </p:par>
                              <p:par>
                                <p:cTn id="60" presetID="18" presetClass="entr" presetSubtype="6" dur="500" fill="hold" grpId="0" nodeType="with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strips(downRight)">
                                      <p:cBhvr>
                                        <p:cTn id="62" dur="500"/>
                                        <p:tgtEl>
                                          <p:spTgt spid="11"/>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8" presetClass="exit" presetSubtype="12" dur="500" fill="hold" grpId="1" nodeType="clickEffect">
                                  <p:stCondLst>
                                    <p:cond delay="0"/>
                                  </p:stCondLst>
                                  <p:childTnLst>
                                    <p:animEffect transition="out" filter="strips(downLeft)">
                                      <p:cBhvr>
                                        <p:cTn id="66" dur="500"/>
                                        <p:tgtEl>
                                          <p:spTgt spid="11"/>
                                        </p:tgtEl>
                                      </p:cBhvr>
                                    </p:animEffect>
                                    <p:set>
                                      <p:cBhvr>
                                        <p:cTn id="6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9" grpId="0"/>
      <p:bldP spid="19" grpId="1"/>
      <p:bldP spid="27" grpId="0"/>
      <p:bldP spid="5" grpId="0"/>
      <p:bldP spid="10" grpId="0"/>
      <p:bldP spid="27" grpId="1"/>
      <p:bldP spid="5" grpId="1"/>
      <p:bldP spid="10" grpId="1"/>
      <p:bldP spid="8" grpId="0"/>
      <p:bldP spid="9" grpId="0"/>
      <p:bldP spid="11" grpId="0"/>
      <p:bldP spid="11"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形 5"/>
          <p:cNvPicPr>
            <a:picLocks noChangeAspect="1"/>
          </p:cNvPicPr>
          <p:nvPr>
            <p:custDataLst>
              <p:tags r:id="rId5"/>
            </p:custDataLst>
          </p:nvPr>
        </p:nvPicPr>
        <p:blipFill>
          <a:blip r:embed="rId4"/>
          <a:stretch>
            <a:fillRect/>
          </a:stretch>
        </p:blipFill>
        <p:spPr>
          <a:xfrm>
            <a:off x="749997" y="3085037"/>
            <a:ext cx="688166" cy="688166"/>
          </a:xfrm>
          <a:prstGeom prst="rect">
            <a:avLst/>
          </a:prstGeom>
        </p:spPr>
      </p:pic>
      <p:pic>
        <p:nvPicPr>
          <p:cNvPr id="7" name="New picture"/>
          <p:cNvPicPr/>
          <p:nvPr>
            <p:custDataLst>
              <p:tags r:id="rId7"/>
            </p:custDataLst>
          </p:nvPr>
        </p:nvPicPr>
        <p:blipFill>
          <a:blip r:embed="rId6"/>
          <a:stretch>
            <a:fillRect/>
          </a:stretch>
        </p:blipFill>
        <p:spPr>
          <a:xfrm>
            <a:off x="12014200" y="10909300"/>
            <a:ext cx="330200" cy="241300"/>
          </a:xfrm>
          <a:prstGeom prst="cube">
            <a:avLst/>
          </a:prstGeom>
        </p:spPr>
      </p:pic>
      <p:sp>
        <p:nvSpPr>
          <p:cNvPr id="2" name="文本框 1"/>
          <p:cNvSpPr txBox="1"/>
          <p:nvPr>
            <p:custDataLst>
              <p:tags r:id="rId8"/>
            </p:custDataLst>
          </p:nvPr>
        </p:nvSpPr>
        <p:spPr>
          <a:xfrm>
            <a:off x="0" y="0"/>
            <a:ext cx="12193905" cy="21812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人人平等，不允许任何人有超越法律之上的特权；</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）表现：</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1982</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我国通过《中华人民共和国宪法》，在此前后，我国还制定了《中华人民共和国刑法》《中华人民共和国刑事诉讼法》《中华人民共和国中外合资经营企业法》《中华人民共和国经济合同法》等一批基本法律，中国的法治建设进入新的发展时期。</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custDataLst>
              <p:tags r:id="rId9"/>
            </p:custDataLst>
          </p:nvPr>
        </p:nvSpPr>
        <p:spPr>
          <a:xfrm>
            <a:off x="-1905" y="2181225"/>
            <a:ext cx="12193905" cy="469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5.</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中国法治建设的完善时期（或进一步加强时期）</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世纪末至</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21</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世纪初）</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）背景：</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世纪</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90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年代以来，我国全面推进社会主义市场经济建设，对法治建设提出了更高的要求。</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）表现：</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①中共十五大报告第一次完整地提出要</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依法治国，建设社会主义法治国家</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，将以往的</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建设社会主义法制国家</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改为</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社会主义法治国家</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②</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1999</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年九届全国人大和</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2004</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年十届全国人大，《中华人民共和国宪法修正案》先后将</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实行依法治国，建设社主义法治国家</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和</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国家尊重和保障人权</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写入宪法，法治建设得到进一步加强。</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）成就：</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到</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2010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年，中国特色社会主义法律体系形成。</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4</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）意义：</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15" name="文本框 14"/>
          <p:cNvSpPr txBox="1"/>
          <p:nvPr>
            <p:custDataLst>
              <p:tags r:id="rId10"/>
            </p:custDataLst>
          </p:nvPr>
        </p:nvSpPr>
        <p:spPr>
          <a:xfrm>
            <a:off x="0" y="1320800"/>
            <a:ext cx="12192635" cy="4399915"/>
          </a:xfrm>
          <a:prstGeom prst="rect">
            <a:avLst/>
          </a:prstGeom>
          <a:solidFill>
            <a:schemeClr val="accent4">
              <a:lumMod val="20000"/>
              <a:lumOff val="80000"/>
            </a:schemeClr>
          </a:solidFill>
          <a:ln>
            <a:solidFill>
              <a:srgbClr val="D33F2B"/>
            </a:solidFill>
            <a:prstDash val="lgDashDotDot"/>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solidFill>
                <a:latin typeface="楷体" panose="02010609060101010101" charset="-122"/>
                <a:ea typeface="楷体" panose="02010609060101010101" charset="-122"/>
                <a:cs typeface="楷体" panose="02010609060101010101" charset="-122"/>
              </a:rPr>
              <a:t>①增加了适应</a:t>
            </a:r>
            <a:r>
              <a:rPr lang="zh-CN" altLang="en-US" sz="2800" b="1">
                <a:solidFill>
                  <a:srgbClr val="FF0000"/>
                </a:solidFill>
                <a:latin typeface="楷体" panose="02010609060101010101" charset="-122"/>
                <a:ea typeface="楷体" panose="02010609060101010101" charset="-122"/>
                <a:cs typeface="楷体" panose="02010609060101010101" charset="-122"/>
              </a:rPr>
              <a:t>改革开放</a:t>
            </a:r>
            <a:r>
              <a:rPr lang="zh-CN" altLang="en-US" sz="2800" b="1">
                <a:solidFill>
                  <a:schemeClr val="tx1"/>
                </a:solidFill>
                <a:latin typeface="楷体" panose="02010609060101010101" charset="-122"/>
                <a:ea typeface="楷体" panose="02010609060101010101" charset="-122"/>
                <a:cs typeface="楷体" panose="02010609060101010101" charset="-122"/>
              </a:rPr>
              <a:t>和</a:t>
            </a:r>
            <a:r>
              <a:rPr lang="zh-CN" altLang="en-US" sz="2800" b="1">
                <a:solidFill>
                  <a:srgbClr val="FF0000"/>
                </a:solidFill>
                <a:latin typeface="楷体" panose="02010609060101010101" charset="-122"/>
                <a:ea typeface="楷体" panose="02010609060101010101" charset="-122"/>
                <a:cs typeface="楷体" panose="02010609060101010101" charset="-122"/>
              </a:rPr>
              <a:t>社会主义现代化建设</a:t>
            </a:r>
            <a:r>
              <a:rPr lang="zh-CN" altLang="en-US" sz="2800" b="1">
                <a:solidFill>
                  <a:schemeClr val="tx1"/>
                </a:solidFill>
                <a:latin typeface="楷体" panose="02010609060101010101" charset="-122"/>
                <a:ea typeface="楷体" panose="02010609060101010101" charset="-122"/>
                <a:cs typeface="楷体" panose="02010609060101010101" charset="-122"/>
              </a:rPr>
              <a:t>的新</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规定（上P170）</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②进一步</a:t>
            </a:r>
            <a:r>
              <a:rPr lang="zh-CN" altLang="en-US" sz="2800" b="1">
                <a:solidFill>
                  <a:srgbClr val="FF0000"/>
                </a:solidFill>
                <a:latin typeface="楷体" panose="02010609060101010101" charset="-122"/>
                <a:ea typeface="楷体" panose="02010609060101010101" charset="-122"/>
                <a:cs typeface="楷体" panose="02010609060101010101" charset="-122"/>
              </a:rPr>
              <a:t>完善了人民代表大会制度</a:t>
            </a:r>
            <a:r>
              <a:rPr lang="zh-CN" altLang="en-US" sz="2800" b="1">
                <a:solidFill>
                  <a:schemeClr val="tx1"/>
                </a:solidFill>
                <a:latin typeface="楷体" panose="02010609060101010101" charset="-122"/>
                <a:ea typeface="楷体" panose="02010609060101010101" charset="-122"/>
                <a:cs typeface="楷体" panose="02010609060101010101" charset="-122"/>
              </a:rPr>
              <a:t>：改进选举制度</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，把直接选举人大代表的范围扩大到县一级，实行</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差额选举；扩大全国人大常委会的职权，固定任期</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，每届五年；赋予省级地方人大及其常委会制定地</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方性法规的权力；等等。（一</a:t>
            </a:r>
            <a:r>
              <a:rPr lang="en-US" altLang="zh-CN" sz="2800" b="1">
                <a:solidFill>
                  <a:schemeClr val="tx1"/>
                </a:solidFill>
                <a:latin typeface="楷体" panose="02010609060101010101" charset="-122"/>
                <a:ea typeface="楷体" panose="02010609060101010101" charset="-122"/>
                <a:cs typeface="楷体" panose="02010609060101010101" charset="-122"/>
              </a:rPr>
              <a:t>P18-19</a:t>
            </a:r>
            <a:r>
              <a:rPr lang="zh-CN" altLang="en-US" sz="2800" b="1">
                <a:solidFill>
                  <a:schemeClr val="tx1"/>
                </a:solidFill>
                <a:latin typeface="楷体" panose="02010609060101010101" charset="-122"/>
                <a:ea typeface="楷体" panose="02010609060101010101" charset="-122"/>
                <a:cs typeface="楷体" panose="02010609060101010101" charset="-122"/>
              </a:rPr>
              <a:t>）</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③1982年以前宪法的</a:t>
            </a:r>
            <a:r>
              <a:rPr lang="zh-CN" altLang="en-US" sz="2800" b="1">
                <a:solidFill>
                  <a:srgbClr val="FF0000"/>
                </a:solidFill>
                <a:latin typeface="楷体" panose="02010609060101010101" charset="-122"/>
                <a:ea typeface="楷体" panose="02010609060101010101" charset="-122"/>
                <a:cs typeface="楷体" panose="02010609060101010101" charset="-122"/>
              </a:rPr>
              <a:t>结构顺序</a:t>
            </a:r>
            <a:r>
              <a:rPr lang="zh-CN" altLang="en-US" sz="2800" b="1">
                <a:solidFill>
                  <a:schemeClr val="tx1"/>
                </a:solidFill>
                <a:latin typeface="楷体" panose="02010609060101010101" charset="-122"/>
                <a:ea typeface="楷体" panose="02010609060101010101" charset="-122"/>
                <a:cs typeface="楷体" panose="02010609060101010101" charset="-122"/>
              </a:rPr>
              <a:t>为“序言”“总纲”“国家机构”“公民的基本权利和义务”，1982年宪法则把“公民的基本权利和义务”放在“国家机构”之前。</a:t>
            </a:r>
            <a:r>
              <a:rPr lang="zh-CN" altLang="en-US" sz="2800" b="1">
                <a:solidFill>
                  <a:schemeClr val="tx1"/>
                </a:solidFill>
                <a:latin typeface="楷体" panose="02010609060101010101" charset="-122"/>
                <a:ea typeface="楷体" panose="02010609060101010101" charset="-122"/>
                <a:cs typeface="楷体" panose="02010609060101010101" charset="-122"/>
                <a:sym typeface="+mn-ea"/>
              </a:rPr>
              <a:t>（一</a:t>
            </a: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P60</a:t>
            </a:r>
            <a:r>
              <a:rPr lang="zh-CN" altLang="en-US" sz="2800" b="1">
                <a:solidFill>
                  <a:schemeClr val="tx1"/>
                </a:solidFill>
                <a:latin typeface="楷体" panose="02010609060101010101" charset="-122"/>
                <a:ea typeface="楷体" panose="02010609060101010101" charset="-122"/>
                <a:cs typeface="楷体" panose="02010609060101010101" charset="-122"/>
                <a:sym typeface="+mn-ea"/>
              </a:rPr>
              <a:t>学习拓展）</a:t>
            </a:r>
            <a:endParaRPr lang="zh-CN" altLang="en-US" sz="28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4" name="文本框 3"/>
          <p:cNvSpPr txBox="1"/>
          <p:nvPr>
            <p:custDataLst>
              <p:tags r:id="rId11"/>
            </p:custDataLst>
          </p:nvPr>
        </p:nvSpPr>
        <p:spPr>
          <a:xfrm>
            <a:off x="-1905" y="860425"/>
            <a:ext cx="8084185" cy="460375"/>
          </a:xfrm>
          <a:prstGeom prst="rect">
            <a:avLst/>
          </a:prstGeom>
          <a:solidFill>
            <a:schemeClr val="accent4">
              <a:lumMod val="20000"/>
              <a:lumOff val="80000"/>
            </a:schemeClr>
          </a:solidFill>
          <a:ln>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【拓展】</a:t>
            </a:r>
            <a:r>
              <a:rPr lang="zh-CN" sz="2400" b="1">
                <a:solidFill>
                  <a:srgbClr val="0000FF"/>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结合所学，思考</a:t>
            </a:r>
            <a:r>
              <a:rPr lang="en-US" altLang="zh-CN" sz="2400" b="1">
                <a:solidFill>
                  <a:srgbClr val="0000FF"/>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82</a:t>
            </a:r>
            <a:r>
              <a:rPr lang="zh-CN" altLang="en-US" sz="2400" b="1">
                <a:solidFill>
                  <a:srgbClr val="0000FF"/>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宪法做了哪些修改、补充？</a:t>
            </a:r>
            <a:endParaRPr lang="zh-CN" altLang="en-US" sz="2400" b="1">
              <a:solidFill>
                <a:srgbClr val="0000FF"/>
              </a:solidFill>
              <a:highlight>
                <a:srgbClr val="FFFF00"/>
              </a:highlight>
              <a:uFillTx/>
              <a:latin typeface="黑体" panose="02010609060101010101" pitchFamily="49" charset="-122"/>
              <a:ea typeface="黑体" panose="02010609060101010101" pitchFamily="49" charset="-122"/>
              <a:cs typeface="微软雅黑" panose="020b0503020204020204" charset="-122"/>
              <a:sym typeface="+mn-ea"/>
            </a:endParaRPr>
          </a:p>
        </p:txBody>
      </p:sp>
      <p:pic>
        <p:nvPicPr>
          <p:cNvPr id="5" name="图片 4"/>
          <p:cNvPicPr>
            <a:picLocks noChangeAspect="1"/>
          </p:cNvPicPr>
          <p:nvPr>
            <p:custDataLst>
              <p:tags r:id="rId13"/>
            </p:custDataLst>
          </p:nvPr>
        </p:nvPicPr>
        <p:blipFill>
          <a:blip r:embed="rId12"/>
          <a:stretch>
            <a:fillRect/>
          </a:stretch>
        </p:blipFill>
        <p:spPr>
          <a:xfrm>
            <a:off x="8082915" y="860425"/>
            <a:ext cx="4110355" cy="3295015"/>
          </a:xfrm>
          <a:prstGeom prst="rect">
            <a:avLst/>
          </a:prstGeom>
          <a:solidFill>
            <a:schemeClr val="accent4">
              <a:lumMod val="20000"/>
              <a:lumOff val="80000"/>
            </a:schemeClr>
          </a:solidFill>
        </p:spPr>
      </p:pic>
      <p:sp>
        <p:nvSpPr>
          <p:cNvPr id="8" name="文本框 7"/>
          <p:cNvSpPr txBox="1"/>
          <p:nvPr>
            <p:custDataLst>
              <p:tags r:id="rId14"/>
            </p:custDataLst>
          </p:nvPr>
        </p:nvSpPr>
        <p:spPr>
          <a:xfrm>
            <a:off x="0" y="5720715"/>
            <a:ext cx="8883015" cy="460375"/>
          </a:xfrm>
          <a:prstGeom prst="rect">
            <a:avLst/>
          </a:prstGeom>
          <a:solidFill>
            <a:schemeClr val="accent4">
              <a:lumMod val="20000"/>
              <a:lumOff val="80000"/>
            </a:schemeClr>
          </a:solidFill>
          <a:ln>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【思考】</a:t>
            </a:r>
            <a:r>
              <a:rPr lang="en-US" altLang="zh-CN"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82</a:t>
            </a:r>
            <a:r>
              <a:rPr lang="zh-CN" altLang="en-US"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宪法的第</a:t>
            </a:r>
            <a:r>
              <a:rPr lang="zh-CN" altLang="en-US" sz="2400" b="1">
                <a:solidFill>
                  <a:srgbClr val="FF0000"/>
                </a:solidFill>
                <a:highlight>
                  <a:srgbClr val="FFFF00"/>
                </a:highlight>
                <a:latin typeface="Calibri"/>
                <a:ea typeface="黑体" panose="02010609060101010101" pitchFamily="49" charset="-122"/>
                <a:cs typeface="微软雅黑" panose="020b0503020204020204" charset="-122"/>
                <a:sym typeface="+mn-ea"/>
              </a:rPr>
              <a:t>③</a:t>
            </a:r>
            <a:r>
              <a:rPr lang="zh-CN" altLang="en-US"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点变动表明了什么？为什么要这样修改？</a:t>
            </a:r>
            <a:endParaRPr lang="zh-CN" altLang="en-US" sz="2400" b="1">
              <a:solidFill>
                <a:srgbClr val="FF0000"/>
              </a:solidFill>
              <a:highlight>
                <a:srgbClr val="FFFF00"/>
              </a:highlight>
              <a:uFillTx/>
              <a:latin typeface="黑体" panose="02010609060101010101" pitchFamily="49" charset="-122"/>
              <a:ea typeface="黑体" panose="02010609060101010101" pitchFamily="49" charset="-122"/>
              <a:cs typeface="微软雅黑" panose="020b0503020204020204" charset="-122"/>
              <a:sym typeface="+mn-ea"/>
            </a:endParaRPr>
          </a:p>
        </p:txBody>
      </p:sp>
      <p:sp>
        <p:nvSpPr>
          <p:cNvPr id="17" name="文本框 16"/>
          <p:cNvSpPr txBox="1"/>
          <p:nvPr>
            <p:custDataLst>
              <p:tags r:id="rId15"/>
            </p:custDataLst>
          </p:nvPr>
        </p:nvSpPr>
        <p:spPr>
          <a:xfrm>
            <a:off x="3175" y="1751330"/>
            <a:ext cx="12190730" cy="3969385"/>
          </a:xfrm>
          <a:prstGeom prst="rect">
            <a:avLst/>
          </a:prstGeom>
          <a:solidFill>
            <a:srgbClr val="7030A0"/>
          </a:solidFill>
          <a:ln>
            <a:solidFill>
              <a:srgbClr val="D33F2B"/>
            </a:solidFill>
            <a:prstDash val="lgDashDotDot"/>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chemeClr val="bg1"/>
                </a:solidFill>
                <a:latin typeface="楷体" panose="02010609060101010101" charset="-122"/>
                <a:ea typeface="楷体" panose="02010609060101010101" charset="-122"/>
                <a:cs typeface="楷体" panose="02010609060101010101" charset="-122"/>
              </a:rPr>
              <a:t>表明</a:t>
            </a:r>
            <a:r>
              <a:rPr lang="zh-CN" altLang="en-US" sz="2800" b="1">
                <a:solidFill>
                  <a:schemeClr val="bg1"/>
                </a:solidFill>
                <a:latin typeface="楷体" panose="02010609060101010101" charset="-122"/>
                <a:ea typeface="楷体" panose="02010609060101010101" charset="-122"/>
                <a:cs typeface="楷体" panose="02010609060101010101" charset="-122"/>
              </a:rPr>
              <a:t>：我国对保障公民享有宪法规定的公民权利的高度重视</a:t>
            </a:r>
            <a:endParaRPr lang="zh-CN" altLang="en-US" sz="2800" b="1">
              <a:solidFill>
                <a:schemeClr val="bg1"/>
              </a:solidFill>
              <a:latin typeface="楷体" panose="02010609060101010101" charset="-122"/>
              <a:ea typeface="楷体" panose="02010609060101010101" charset="-122"/>
              <a:cs typeface="楷体" panose="02010609060101010101" charset="-122"/>
            </a:endParaRPr>
          </a:p>
          <a:p>
            <a:r>
              <a:rPr lang="zh-CN" altLang="en-US" sz="2800" b="1">
                <a:solidFill>
                  <a:schemeClr val="bg1"/>
                </a:solidFill>
                <a:latin typeface="楷体" panose="02010609060101010101" charset="-122"/>
                <a:ea typeface="楷体" panose="02010609060101010101" charset="-122"/>
                <a:cs typeface="楷体" panose="02010609060101010101" charset="-122"/>
              </a:rPr>
              <a:t>原因：</a:t>
            </a:r>
            <a:endParaRPr lang="zh-CN" altLang="en-US" sz="2800" b="1">
              <a:solidFill>
                <a:schemeClr val="bg1"/>
              </a:solidFill>
              <a:latin typeface="楷体" panose="02010609060101010101" charset="-122"/>
              <a:ea typeface="楷体" panose="02010609060101010101" charset="-122"/>
              <a:cs typeface="楷体" panose="02010609060101010101" charset="-122"/>
            </a:endParaRPr>
          </a:p>
          <a:p>
            <a:r>
              <a:rPr lang="zh-CN" altLang="en-US" sz="2800" b="1">
                <a:solidFill>
                  <a:schemeClr val="bg1"/>
                </a:solidFill>
                <a:latin typeface="楷体" panose="02010609060101010101" charset="-122"/>
                <a:ea typeface="楷体" panose="02010609060101010101" charset="-122"/>
                <a:cs typeface="楷体" panose="02010609060101010101" charset="-122"/>
              </a:rPr>
              <a:t>①从法理上讲，先有公民的权利，然后根据公民的授权产生国家机构。我国的一切权力属于人民，没有人民的授权，国家机构就失去了权力的基础和来源。因此，宪法在体例设计上要体现这一原则。</a:t>
            </a:r>
            <a:endParaRPr lang="zh-CN" altLang="en-US" sz="2800" b="1">
              <a:solidFill>
                <a:schemeClr val="bg1"/>
              </a:solidFill>
              <a:latin typeface="楷体" panose="02010609060101010101" charset="-122"/>
              <a:ea typeface="楷体" panose="02010609060101010101" charset="-122"/>
              <a:cs typeface="楷体" panose="02010609060101010101" charset="-122"/>
            </a:endParaRPr>
          </a:p>
          <a:p>
            <a:r>
              <a:rPr lang="zh-CN" altLang="en-US" sz="2800" b="1">
                <a:solidFill>
                  <a:schemeClr val="bg1"/>
                </a:solidFill>
                <a:latin typeface="楷体" panose="02010609060101010101" charset="-122"/>
                <a:ea typeface="楷体" panose="02010609060101010101" charset="-122"/>
                <a:cs typeface="楷体" panose="02010609060101010101" charset="-122"/>
                <a:sym typeface="+mn-ea"/>
              </a:rPr>
              <a:t>②从</a:t>
            </a:r>
            <a:r>
              <a:rPr lang="zh-CN" altLang="en-US" sz="2800" b="1">
                <a:solidFill>
                  <a:schemeClr val="bg1"/>
                </a:solidFill>
                <a:latin typeface="楷体" panose="02010609060101010101" charset="-122"/>
                <a:ea typeface="楷体" panose="02010609060101010101" charset="-122"/>
                <a:cs typeface="楷体" panose="02010609060101010101" charset="-122"/>
              </a:rPr>
              <a:t>逻辑上讲，“公民的基本权利和义务”一章与“总纲”有密切联系，连着写也比较合理。</a:t>
            </a:r>
            <a:endParaRPr lang="zh-CN" altLang="en-US" sz="2800" b="1">
              <a:solidFill>
                <a:schemeClr val="bg1"/>
              </a:solidFill>
              <a:latin typeface="楷体" panose="02010609060101010101" charset="-122"/>
              <a:ea typeface="楷体" panose="02010609060101010101" charset="-122"/>
              <a:cs typeface="楷体" panose="02010609060101010101" charset="-122"/>
            </a:endParaRPr>
          </a:p>
          <a:p>
            <a:r>
              <a:rPr lang="zh-CN" altLang="en-US" sz="2800" b="1">
                <a:solidFill>
                  <a:schemeClr val="bg1"/>
                </a:solidFill>
                <a:latin typeface="楷体" panose="02010609060101010101" charset="-122"/>
                <a:ea typeface="楷体" panose="02010609060101010101" charset="-122"/>
                <a:cs typeface="楷体" panose="02010609060101010101" charset="-122"/>
                <a:sym typeface="+mn-ea"/>
              </a:rPr>
              <a:t>③</a:t>
            </a:r>
            <a:r>
              <a:rPr lang="zh-CN" altLang="en-US" sz="2800" b="1">
                <a:solidFill>
                  <a:schemeClr val="bg1"/>
                </a:solidFill>
                <a:latin typeface="楷体" panose="02010609060101010101" charset="-122"/>
                <a:ea typeface="楷体" panose="02010609060101010101" charset="-122"/>
                <a:cs typeface="楷体" panose="02010609060101010101" charset="-122"/>
              </a:rPr>
              <a:t>世界上多数国家的宪法也把对公民的权利和义务的规定列在对国家机构的规定之前。</a:t>
            </a:r>
            <a:r>
              <a:rPr lang="zh-CN" altLang="en-US" sz="2800" b="1">
                <a:solidFill>
                  <a:schemeClr val="bg1"/>
                </a:solidFill>
                <a:latin typeface="楷体" panose="02010609060101010101" charset="-122"/>
                <a:ea typeface="楷体" panose="02010609060101010101" charset="-122"/>
                <a:cs typeface="楷体" panose="02010609060101010101" charset="-122"/>
                <a:sym typeface="+mn-ea"/>
              </a:rPr>
              <a:t>（一</a:t>
            </a:r>
            <a:r>
              <a:rPr lang="en-US" altLang="zh-CN" sz="2800" b="1">
                <a:solidFill>
                  <a:schemeClr val="bg1"/>
                </a:solidFill>
                <a:latin typeface="楷体" panose="02010609060101010101" charset="-122"/>
                <a:ea typeface="楷体" panose="02010609060101010101" charset="-122"/>
                <a:cs typeface="楷体" panose="02010609060101010101" charset="-122"/>
                <a:sym typeface="+mn-ea"/>
              </a:rPr>
              <a:t>P60</a:t>
            </a:r>
            <a:r>
              <a:rPr lang="zh-CN" altLang="en-US" sz="2800" b="1">
                <a:solidFill>
                  <a:schemeClr val="bg1"/>
                </a:solidFill>
                <a:latin typeface="楷体" panose="02010609060101010101" charset="-122"/>
                <a:ea typeface="楷体" panose="02010609060101010101" charset="-122"/>
                <a:cs typeface="楷体" panose="02010609060101010101" charset="-122"/>
                <a:sym typeface="+mn-ea"/>
              </a:rPr>
              <a:t>）</a:t>
            </a:r>
            <a:endParaRPr lang="zh-CN" altLang="en-US" sz="2800" b="1">
              <a:solidFill>
                <a:schemeClr val="bg1"/>
              </a:solidFill>
              <a:latin typeface="楷体" panose="02010609060101010101" charset="-122"/>
              <a:ea typeface="楷体" panose="02010609060101010101" charset="-122"/>
              <a:cs typeface="楷体" panose="02010609060101010101" charset="-122"/>
              <a:sym typeface="+mn-ea"/>
            </a:endParaRPr>
          </a:p>
        </p:txBody>
      </p:sp>
      <p:sp>
        <p:nvSpPr>
          <p:cNvPr id="9" name="文本框 8"/>
          <p:cNvSpPr txBox="1"/>
          <p:nvPr>
            <p:custDataLst>
              <p:tags r:id="rId16"/>
            </p:custDataLst>
          </p:nvPr>
        </p:nvSpPr>
        <p:spPr>
          <a:xfrm>
            <a:off x="3175" y="1320800"/>
            <a:ext cx="12191365" cy="4374515"/>
          </a:xfrm>
          <a:prstGeom prst="rect">
            <a:avLst/>
          </a:prstGeom>
          <a:solidFill>
            <a:schemeClr val="accent6">
              <a:lumMod val="20000"/>
              <a:lumOff val="80000"/>
            </a:schemeClr>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solidFill>
                <a:latin typeface="楷体" panose="02010609060101010101" charset="-122"/>
                <a:ea typeface="楷体" panose="02010609060101010101" charset="-122"/>
                <a:cs typeface="楷体" panose="02010609060101010101" charset="-122"/>
              </a:rPr>
              <a:t>①增加了适应改革开放和社会主义现代化建设的新规定，标志着</a:t>
            </a:r>
            <a:r>
              <a:rPr lang="zh-CN" altLang="en-US" sz="2800" b="1">
                <a:solidFill>
                  <a:srgbClr val="FF0000"/>
                </a:solidFill>
                <a:latin typeface="楷体" panose="02010609060101010101" charset="-122"/>
                <a:ea typeface="楷体" panose="02010609060101010101" charset="-122"/>
                <a:cs typeface="楷体" panose="02010609060101010101" charset="-122"/>
              </a:rPr>
              <a:t>我国社会主义民主政治建设进入新的阶段</a:t>
            </a:r>
            <a:r>
              <a:rPr lang="zh-CN" altLang="en-US" sz="2800" b="1">
                <a:solidFill>
                  <a:schemeClr val="tx1"/>
                </a:solidFill>
                <a:latin typeface="楷体" panose="02010609060101010101" charset="-122"/>
                <a:ea typeface="楷体" panose="02010609060101010101" charset="-122"/>
                <a:cs typeface="楷体" panose="02010609060101010101" charset="-122"/>
              </a:rPr>
              <a:t>。（上P170）；</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solidFill>
                  <a:schemeClr val="tx1"/>
                </a:solidFill>
                <a:latin typeface="楷体" panose="02010609060101010101" charset="-122"/>
                <a:ea typeface="楷体" panose="02010609060101010101" charset="-122"/>
                <a:cs typeface="楷体" panose="02010609060101010101" charset="-122"/>
              </a:rPr>
              <a:t>进一步完善了人民代表大会制度，使</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我国社会主义民主政治建设进入新的阶段</a:t>
            </a:r>
            <a:r>
              <a:rPr lang="zh-CN" altLang="en-US" sz="2800" b="1">
                <a:latin typeface="楷体" panose="02010609060101010101" charset="-122"/>
                <a:ea typeface="楷体" panose="02010609060101010101" charset="-122"/>
                <a:cs typeface="楷体" panose="02010609060101010101" charset="-122"/>
                <a:sym typeface="+mn-ea"/>
              </a:rPr>
              <a:t>。（一P1</a:t>
            </a:r>
            <a:r>
              <a:rPr lang="en-US" altLang="zh-CN" sz="2800" b="1">
                <a:latin typeface="楷体" panose="02010609060101010101" charset="-122"/>
                <a:ea typeface="楷体" panose="02010609060101010101" charset="-122"/>
                <a:cs typeface="楷体" panose="02010609060101010101" charset="-122"/>
                <a:sym typeface="+mn-ea"/>
              </a:rPr>
              <a:t>8</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r>
              <a:rPr lang="zh-CN" altLang="en-US" sz="2800" b="1">
                <a:latin typeface="楷体" panose="02010609060101010101" charset="-122"/>
                <a:ea typeface="楷体" panose="02010609060101010101" charset="-122"/>
                <a:cs typeface="楷体" panose="02010609060101010101" charset="-122"/>
                <a:sym typeface="+mn-ea"/>
              </a:rPr>
              <a:t>②1982年宪法是社会主义</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民主和法治建设的重要成果</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a:p>
            <a:r>
              <a:rPr lang="zh-CN" altLang="en-US" sz="2800" b="1">
                <a:latin typeface="楷体" panose="02010609060101010101" charset="-122"/>
                <a:ea typeface="楷体" panose="02010609060101010101" charset="-122"/>
                <a:cs typeface="楷体" panose="02010609060101010101" charset="-122"/>
                <a:sym typeface="+mn-ea"/>
              </a:rPr>
              <a:t>是一部具有</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民族特色和时代特色的社会主义宪法</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a:p>
            <a:r>
              <a:rPr lang="zh-CN" altLang="en-US" sz="2800" b="1">
                <a:latin typeface="楷体" panose="02010609060101010101" charset="-122"/>
                <a:ea typeface="楷体" panose="02010609060101010101" charset="-122"/>
                <a:cs typeface="楷体" panose="02010609060101010101" charset="-122"/>
                <a:sym typeface="+mn-ea"/>
              </a:rPr>
              <a:t>集中反映了</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全国各族人民的共同意志和根本利益</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a:p>
            <a:r>
              <a:rPr lang="zh-CN" altLang="en-US" sz="2800" b="1">
                <a:latin typeface="楷体" panose="02010609060101010101" charset="-122"/>
                <a:ea typeface="楷体" panose="02010609060101010101" charset="-122"/>
                <a:cs typeface="楷体" panose="02010609060101010101" charset="-122"/>
                <a:sym typeface="+mn-ea"/>
              </a:rPr>
              <a:t>为全面开创社会主义现代化</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建设新局面</a:t>
            </a:r>
            <a:r>
              <a:rPr lang="zh-CN" altLang="en-US" sz="2800" b="1">
                <a:latin typeface="楷体" panose="02010609060101010101" charset="-122"/>
                <a:ea typeface="楷体" panose="02010609060101010101" charset="-122"/>
                <a:cs typeface="楷体" panose="02010609060101010101" charset="-122"/>
                <a:sym typeface="+mn-ea"/>
              </a:rPr>
              <a:t>提供了坚实的</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法律基础</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a:p>
            <a:r>
              <a:rPr lang="zh-CN" altLang="en-US" sz="2800" b="1">
                <a:latin typeface="楷体" panose="02010609060101010101" charset="-122"/>
                <a:ea typeface="楷体" panose="02010609060101010101" charset="-122"/>
                <a:cs typeface="楷体" panose="02010609060101010101" charset="-122"/>
                <a:sym typeface="+mn-ea"/>
              </a:rPr>
              <a:t>成为新时期</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治国安邦的总章程</a:t>
            </a:r>
            <a:r>
              <a:rPr lang="zh-CN" altLang="en-US" sz="2800" b="1">
                <a:latin typeface="楷体" panose="02010609060101010101" charset="-122"/>
                <a:ea typeface="楷体" panose="02010609060101010101" charset="-122"/>
                <a:cs typeface="楷体" panose="02010609060101010101" charset="-122"/>
                <a:sym typeface="+mn-ea"/>
              </a:rPr>
              <a:t>。（一P19）</a:t>
            </a:r>
            <a:endParaRPr lang="zh-CN" altLang="en-US" sz="2800" b="1">
              <a:latin typeface="楷体" panose="02010609060101010101" charset="-122"/>
              <a:ea typeface="楷体" panose="02010609060101010101" charset="-122"/>
              <a:cs typeface="楷体" panose="02010609060101010101" charset="-122"/>
              <a:sym typeface="+mn-ea"/>
            </a:endParaRPr>
          </a:p>
        </p:txBody>
      </p:sp>
      <p:sp>
        <p:nvSpPr>
          <p:cNvPr id="10" name="文本框 9"/>
          <p:cNvSpPr txBox="1"/>
          <p:nvPr>
            <p:custDataLst>
              <p:tags r:id="rId17"/>
            </p:custDataLst>
          </p:nvPr>
        </p:nvSpPr>
        <p:spPr>
          <a:xfrm>
            <a:off x="3810" y="860425"/>
            <a:ext cx="8078470" cy="460375"/>
          </a:xfrm>
          <a:prstGeom prst="rect">
            <a:avLst/>
          </a:prstGeom>
          <a:solidFill>
            <a:srgbClr val="7030A0"/>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solidFill>
                  <a:schemeClr val="bg1"/>
                </a:solidFill>
                <a:latin typeface="黑体" panose="02010609060101010101" pitchFamily="49" charset="-122"/>
                <a:ea typeface="黑体" panose="02010609060101010101" pitchFamily="49" charset="-122"/>
                <a:cs typeface="微软雅黑" panose="020b0503020204020204" charset="-122"/>
                <a:sym typeface="+mn-ea"/>
              </a:rPr>
              <a:t>【深化】结合所学，思考</a:t>
            </a:r>
            <a:r>
              <a:rPr lang="en-US" altLang="zh-CN" sz="2400" b="1">
                <a:solidFill>
                  <a:schemeClr val="bg1"/>
                </a:solidFill>
                <a:latin typeface="黑体" panose="02010609060101010101" pitchFamily="49" charset="-122"/>
                <a:ea typeface="黑体" panose="02010609060101010101" pitchFamily="49" charset="-122"/>
                <a:cs typeface="微软雅黑" panose="020b0503020204020204" charset="-122"/>
                <a:sym typeface="+mn-ea"/>
              </a:rPr>
              <a:t>82</a:t>
            </a:r>
            <a:r>
              <a:rPr lang="zh-CN" altLang="en-US" sz="2400" b="1">
                <a:solidFill>
                  <a:schemeClr val="bg1"/>
                </a:solidFill>
                <a:latin typeface="黑体" panose="02010609060101010101" pitchFamily="49" charset="-122"/>
                <a:ea typeface="黑体" panose="02010609060101010101" pitchFamily="49" charset="-122"/>
                <a:cs typeface="微软雅黑" panose="020b0503020204020204" charset="-122"/>
                <a:sym typeface="+mn-ea"/>
              </a:rPr>
              <a:t>宪法有何重要意义？</a:t>
            </a:r>
            <a:endParaRPr lang="zh-CN" altLang="en-US" sz="2400" b="1">
              <a:solidFill>
                <a:schemeClr val="bg1"/>
              </a:solidFill>
              <a:uFillTx/>
              <a:latin typeface="黑体" panose="02010609060101010101" pitchFamily="49" charset="-122"/>
              <a:ea typeface="黑体" panose="02010609060101010101" pitchFamily="49" charset="-122"/>
              <a:cs typeface="微软雅黑" panose="020b0503020204020204" charset="-122"/>
              <a:sym typeface="+mn-ea"/>
            </a:endParaRPr>
          </a:p>
        </p:txBody>
      </p:sp>
      <p:sp>
        <p:nvSpPr>
          <p:cNvPr id="11" name="文本框 10"/>
          <p:cNvSpPr txBox="1"/>
          <p:nvPr>
            <p:custDataLst>
              <p:tags r:id="rId18"/>
            </p:custDataLst>
          </p:nvPr>
        </p:nvSpPr>
        <p:spPr>
          <a:xfrm>
            <a:off x="-3175" y="4740275"/>
            <a:ext cx="12191365" cy="521970"/>
          </a:xfrm>
          <a:prstGeom prst="rect">
            <a:avLst/>
          </a:prstGeom>
          <a:solidFill>
            <a:srgbClr val="7030A0"/>
          </a:solidFill>
          <a:ln>
            <a:solidFill>
              <a:srgbClr val="D33F2B"/>
            </a:solidFill>
            <a:prstDash val="lgDashDotDot"/>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chemeClr val="bg1"/>
                </a:solidFill>
                <a:latin typeface="楷体" panose="02010609060101010101" charset="-122"/>
                <a:ea typeface="楷体" panose="02010609060101010101" charset="-122"/>
                <a:cs typeface="楷体" panose="02010609060101010101" charset="-122"/>
                <a:sym typeface="+mn-ea"/>
              </a:rPr>
              <a:t>【深化】</a:t>
            </a:r>
            <a:r>
              <a:rPr lang="zh-CN" altLang="en-US" sz="2800" b="1">
                <a:solidFill>
                  <a:schemeClr val="bg1"/>
                </a:solidFill>
                <a:latin typeface="楷体" panose="02010609060101010101" charset="-122"/>
                <a:ea typeface="楷体" panose="02010609060101010101" charset="-122"/>
                <a:cs typeface="楷体" panose="02010609060101010101" charset="-122"/>
              </a:rPr>
              <a:t>请你谈谈对这一字之改的认识？</a:t>
            </a:r>
            <a:r>
              <a:rPr lang="en-US" altLang="zh-CN" sz="2800" b="1">
                <a:solidFill>
                  <a:schemeClr val="bg1"/>
                </a:solidFill>
                <a:latin typeface="楷体" panose="02010609060101010101" charset="-122"/>
                <a:ea typeface="楷体" panose="02010609060101010101" charset="-122"/>
                <a:cs typeface="楷体" panose="02010609060101010101" charset="-122"/>
              </a:rPr>
              <a:t>P56</a:t>
            </a:r>
            <a:r>
              <a:rPr lang="zh-CN" altLang="en-US" sz="2800" b="1">
                <a:solidFill>
                  <a:schemeClr val="bg1"/>
                </a:solidFill>
                <a:latin typeface="楷体" panose="02010609060101010101" charset="-122"/>
                <a:ea typeface="楷体" panose="02010609060101010101" charset="-122"/>
                <a:cs typeface="楷体" panose="02010609060101010101" charset="-122"/>
              </a:rPr>
              <a:t>思考题</a:t>
            </a:r>
            <a:endParaRPr lang="zh-CN" altLang="en-US" sz="2800" b="1">
              <a:solidFill>
                <a:schemeClr val="bg1"/>
              </a:solidFill>
              <a:latin typeface="楷体" panose="02010609060101010101" charset="-122"/>
              <a:ea typeface="楷体" panose="02010609060101010101" charset="-122"/>
              <a:cs typeface="楷体" panose="02010609060101010101" charset="-122"/>
            </a:endParaRPr>
          </a:p>
        </p:txBody>
      </p:sp>
      <p:sp>
        <p:nvSpPr>
          <p:cNvPr id="22" name="矩形 21"/>
          <p:cNvSpPr>
            <a:spLocks noChangeArrowheads="1"/>
          </p:cNvSpPr>
          <p:nvPr>
            <p:custDataLst>
              <p:tags r:id="rId19"/>
            </p:custDataLst>
          </p:nvPr>
        </p:nvSpPr>
        <p:spPr bwMode="auto">
          <a:xfrm>
            <a:off x="4445" y="0"/>
            <a:ext cx="12183745" cy="4740275"/>
          </a:xfrm>
          <a:prstGeom prst="rect">
            <a:avLst/>
          </a:prstGeom>
          <a:solidFill>
            <a:schemeClr val="accent4">
              <a:lumMod val="20000"/>
              <a:lumOff val="80000"/>
            </a:schemeClr>
          </a:solidFill>
          <a:ln w="9525">
            <a:solidFill>
              <a:srgbClr val="D33F2B"/>
            </a:solidFill>
            <a:prstDash val="lgDashDotDot"/>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defTabSz="1233805" fontAlgn="auto">
              <a:lnSpc>
                <a:spcPct val="100000"/>
              </a:lnSpc>
            </a:pP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rPr>
              <a:t>（</a:t>
            </a:r>
            <a:r>
              <a:rPr lang="en-US" altLang="zh-CN" sz="2800" b="1">
                <a:solidFill>
                  <a:srgbClr val="0000FF"/>
                </a:solidFill>
                <a:highlight>
                  <a:srgbClr val="FFFF00"/>
                </a:highlight>
                <a:latin typeface="楷体" panose="02010609060101010101" charset="-122"/>
                <a:ea typeface="楷体" panose="02010609060101010101" charset="-122"/>
                <a:cs typeface="楷体" panose="02010609060101010101" charset="-122"/>
              </a:rPr>
              <a:t>1</a:t>
            </a: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rPr>
              <a:t>）内涵：</a:t>
            </a:r>
            <a:r>
              <a:rPr lang="zh-CN" altLang="en-US" sz="2800" b="1">
                <a:solidFill>
                  <a:schemeClr val="tx1"/>
                </a:solidFill>
                <a:latin typeface="楷体" panose="02010609060101010101" charset="-122"/>
                <a:ea typeface="楷体" panose="02010609060101010101" charset="-122"/>
                <a:cs typeface="楷体" panose="02010609060101010101" charset="-122"/>
              </a:rPr>
              <a:t>“法制”是</a:t>
            </a:r>
            <a:r>
              <a:rPr lang="zh-CN" altLang="en-US" sz="2800" b="1">
                <a:solidFill>
                  <a:srgbClr val="FF0000"/>
                </a:solidFill>
                <a:latin typeface="楷体" panose="02010609060101010101" charset="-122"/>
                <a:ea typeface="楷体" panose="02010609060101010101" charset="-122"/>
                <a:cs typeface="楷体" panose="02010609060101010101" charset="-122"/>
              </a:rPr>
              <a:t>法律制度</a:t>
            </a:r>
            <a:r>
              <a:rPr lang="zh-CN" altLang="en-US" sz="2800" b="1">
                <a:solidFill>
                  <a:schemeClr val="tx1"/>
                </a:solidFill>
                <a:latin typeface="楷体" panose="02010609060101010101" charset="-122"/>
                <a:ea typeface="楷体" panose="02010609060101010101" charset="-122"/>
                <a:cs typeface="楷体" panose="02010609060101010101" charset="-122"/>
              </a:rPr>
              <a:t>的简称；“法治”指</a:t>
            </a:r>
            <a:r>
              <a:rPr lang="zh-CN" altLang="en-US" sz="2800" b="1">
                <a:solidFill>
                  <a:srgbClr val="FF0000"/>
                </a:solidFill>
                <a:latin typeface="楷体" panose="02010609060101010101" charset="-122"/>
                <a:ea typeface="楷体" panose="02010609060101010101" charset="-122"/>
                <a:cs typeface="楷体" panose="02010609060101010101" charset="-122"/>
              </a:rPr>
              <a:t>严格依照法律治理</a:t>
            </a:r>
            <a:r>
              <a:rPr lang="zh-CN" altLang="en-US" sz="2800" b="1">
                <a:solidFill>
                  <a:schemeClr val="tx1"/>
                </a:solidFill>
                <a:latin typeface="楷体" panose="02010609060101010101" charset="-122"/>
                <a:ea typeface="楷体" panose="02010609060101010101" charset="-122"/>
                <a:cs typeface="楷体" panose="02010609060101010101" charset="-122"/>
              </a:rPr>
              <a:t>国家，是一种治理社会的</a:t>
            </a:r>
            <a:r>
              <a:rPr lang="zh-CN" altLang="en-US" sz="2800" b="1">
                <a:solidFill>
                  <a:srgbClr val="FF0000"/>
                </a:solidFill>
                <a:latin typeface="楷体" panose="02010609060101010101" charset="-122"/>
                <a:ea typeface="楷体" panose="02010609060101010101" charset="-122"/>
                <a:cs typeface="楷体" panose="02010609060101010101" charset="-122"/>
              </a:rPr>
              <a:t>理论、原则、理念和方法</a:t>
            </a:r>
            <a:r>
              <a:rPr lang="zh-CN" altLang="en-US" sz="2800" b="1">
                <a:solidFill>
                  <a:schemeClr val="tx1"/>
                </a:solidFill>
                <a:latin typeface="楷体" panose="02010609060101010101" charset="-122"/>
                <a:ea typeface="楷体" panose="02010609060101010101" charset="-122"/>
                <a:cs typeface="楷体" panose="02010609060101010101" charset="-122"/>
              </a:rPr>
              <a:t>，相对于“人治”而言。</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pPr indent="0" defTabSz="1233805" fontAlgn="auto">
              <a:lnSpc>
                <a:spcPct val="100000"/>
              </a:lnSpc>
            </a:pP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a:t>
            </a:r>
            <a:r>
              <a:rPr lang="en-US" altLang="zh-CN"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2</a:t>
            </a: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）关系：</a:t>
            </a:r>
            <a:r>
              <a:rPr lang="zh-CN" altLang="en-US" sz="2800" b="1">
                <a:latin typeface="楷体" panose="02010609060101010101" charset="-122"/>
                <a:ea typeface="楷体" panose="02010609060101010101" charset="-122"/>
                <a:cs typeface="楷体" panose="02010609060101010101" charset="-122"/>
                <a:sym typeface="+mn-ea"/>
              </a:rPr>
              <a:t>“法制”是“法治”的</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前提和基础</a:t>
            </a:r>
            <a:r>
              <a:rPr lang="zh-CN" altLang="en-US" sz="2800" b="1">
                <a:latin typeface="楷体" panose="02010609060101010101" charset="-122"/>
                <a:ea typeface="楷体" panose="02010609060101010101" charset="-122"/>
                <a:cs typeface="楷体" panose="02010609060101010101" charset="-122"/>
                <a:sym typeface="+mn-ea"/>
              </a:rPr>
              <a:t>，要实行法治，必须具有完备的法制；“法治”是“法制”</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前途和归宿，</a:t>
            </a:r>
            <a:r>
              <a:rPr lang="zh-CN" altLang="en-US" sz="2800" b="1">
                <a:latin typeface="楷体" panose="02010609060101010101" charset="-122"/>
                <a:ea typeface="楷体" panose="02010609060101010101" charset="-122"/>
                <a:cs typeface="方正宋刻本秀楷简体" panose="02000000000000000000" charset="-122"/>
                <a:sym typeface="+mn-ea"/>
              </a:rPr>
              <a:t>法制的发展前途必然是最终实现法治。</a:t>
            </a:r>
            <a:endParaRPr lang="zh-CN" altLang="en-US" sz="2800" b="1">
              <a:solidFill>
                <a:schemeClr val="tx1"/>
              </a:solidFill>
              <a:latin typeface="楷体" panose="02010609060101010101" charset="-122"/>
              <a:ea typeface="楷体" panose="02010609060101010101" charset="-122"/>
              <a:cs typeface="方正宋刻本秀楷简体" panose="02000000000000000000" charset="-122"/>
            </a:endParaRPr>
          </a:p>
          <a:p>
            <a:pPr indent="0" defTabSz="1233805" fontAlgn="auto">
              <a:lnSpc>
                <a:spcPct val="100000"/>
              </a:lnSpc>
            </a:pP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a:t>
            </a:r>
            <a:r>
              <a:rPr lang="en-US" altLang="zh-CN"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3</a:t>
            </a:r>
            <a:r>
              <a:rPr lang="zh-CN" altLang="en-US" sz="2800" b="1">
                <a:solidFill>
                  <a:srgbClr val="0000FF"/>
                </a:solidFill>
                <a:highlight>
                  <a:srgbClr val="FFFF00"/>
                </a:highlight>
                <a:latin typeface="楷体" panose="02010609060101010101" charset="-122"/>
                <a:ea typeface="楷体" panose="02010609060101010101" charset="-122"/>
                <a:cs typeface="楷体" panose="02010609060101010101" charset="-122"/>
                <a:sym typeface="+mn-ea"/>
              </a:rPr>
              <a:t>）本质：</a:t>
            </a:r>
            <a:r>
              <a:rPr lang="zh-CN" altLang="en-US" sz="2800" b="1">
                <a:latin typeface="Calibri"/>
                <a:ea typeface="楷体" panose="02010609060101010101" charset="-122"/>
                <a:cs typeface="楷体" panose="02010609060101010101" charset="-122"/>
                <a:sym typeface="+mn-ea"/>
              </a:rPr>
              <a:t>①</a:t>
            </a:r>
            <a:r>
              <a:rPr lang="zh-CN" altLang="en-US" sz="2800" b="1">
                <a:latin typeface="楷体" panose="02010609060101010101" charset="-122"/>
                <a:ea typeface="楷体" panose="02010609060101010101" charset="-122"/>
                <a:cs typeface="楷体" panose="02010609060101010101" charset="-122"/>
                <a:sym typeface="+mn-ea"/>
              </a:rPr>
              <a:t>法制是一种</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社会制度</a:t>
            </a:r>
            <a:r>
              <a:rPr lang="zh-CN" altLang="en-US" sz="2800" b="1">
                <a:latin typeface="楷体" panose="02010609060101010101" charset="-122"/>
                <a:ea typeface="楷体" panose="02010609060101010101" charset="-122"/>
                <a:cs typeface="楷体" panose="02010609060101010101" charset="-122"/>
                <a:sym typeface="+mn-ea"/>
              </a:rPr>
              <a:t>，属于法律文化中的器物层面；法治是一种</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社会意识</a:t>
            </a:r>
            <a:r>
              <a:rPr lang="en-US" altLang="zh-CN" sz="2800" b="1">
                <a:solidFill>
                  <a:srgbClr val="FF0000"/>
                </a:solidFill>
                <a:latin typeface="楷体" panose="02010609060101010101" charset="-122"/>
                <a:ea typeface="楷体" panose="02010609060101010101" charset="-122"/>
                <a:cs typeface="楷体" panose="02010609060101010101" charset="-122"/>
                <a:sym typeface="+mn-ea"/>
              </a:rPr>
              <a:t> </a:t>
            </a:r>
            <a:r>
              <a:rPr lang="en-US" altLang="zh-CN" sz="2800" b="1">
                <a:latin typeface="Calibri"/>
                <a:ea typeface="楷体" panose="02010609060101010101" charset="-122"/>
                <a:cs typeface="楷体" panose="02010609060101010101" charset="-122"/>
                <a:sym typeface="+mn-ea"/>
              </a:rPr>
              <a:t>②</a:t>
            </a:r>
            <a:r>
              <a:rPr lang="zh-CN" altLang="en-US" sz="2800" b="1">
                <a:latin typeface="楷体" panose="02010609060101010101" charset="-122"/>
                <a:ea typeface="楷体" panose="02010609060101010101" charset="-122"/>
                <a:cs typeface="楷体" panose="02010609060101010101" charset="-122"/>
                <a:sym typeface="+mn-ea"/>
              </a:rPr>
              <a:t>法制的核心是强调社会治理规则，主要是法律形式的规则的</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普适性、稳定性和权威性</a:t>
            </a:r>
            <a:r>
              <a:rPr lang="zh-CN" altLang="en-US" sz="2800" b="1">
                <a:latin typeface="楷体" panose="02010609060101010101" charset="-122"/>
                <a:ea typeface="楷体" panose="02010609060101010101" charset="-122"/>
                <a:cs typeface="楷体" panose="02010609060101010101" charset="-122"/>
                <a:sym typeface="+mn-ea"/>
              </a:rPr>
              <a:t>；法治的核心是强调社会治理主体的</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自觉性、能动性和权威性</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楷体" panose="02010609060101010101" charset="-122"/>
              <a:ea typeface="楷体" panose="02010609060101010101" charset="-122"/>
              <a:cs typeface="楷体" panose="02010609060101010101" charset="-122"/>
              <a:sym typeface="+mn-ea"/>
            </a:endParaRPr>
          </a:p>
          <a:p>
            <a:pPr indent="0" defTabSz="1233805" fontAlgn="auto">
              <a:lnSpc>
                <a:spcPct val="100000"/>
              </a:lnSpc>
            </a:pPr>
            <a:r>
              <a:rPr lang="zh-CN" altLang="en-US" sz="2800" b="1">
                <a:solidFill>
                  <a:schemeClr val="tx1"/>
                </a:solidFill>
                <a:latin typeface="楷体" panose="02010609060101010101" charset="-122"/>
                <a:ea typeface="楷体" panose="02010609060101010101" charset="-122"/>
                <a:cs typeface="楷体" panose="02010609060101010101" charset="-122"/>
              </a:rPr>
              <a:t>（</a:t>
            </a:r>
            <a:r>
              <a:rPr lang="en-US" altLang="zh-CN" sz="2800" b="1">
                <a:solidFill>
                  <a:schemeClr val="tx1"/>
                </a:solidFill>
                <a:latin typeface="楷体" panose="02010609060101010101" charset="-122"/>
                <a:ea typeface="楷体" panose="02010609060101010101" charset="-122"/>
                <a:cs typeface="楷体" panose="02010609060101010101" charset="-122"/>
              </a:rPr>
              <a:t>4</a:t>
            </a:r>
            <a:r>
              <a:rPr lang="zh-CN" altLang="en-US" sz="2800" b="1">
                <a:solidFill>
                  <a:schemeClr val="tx1"/>
                </a:solidFill>
                <a:latin typeface="楷体" panose="02010609060101010101" charset="-122"/>
                <a:ea typeface="楷体" panose="02010609060101010101" charset="-122"/>
                <a:cs typeface="楷体" panose="02010609060101010101" charset="-122"/>
              </a:rPr>
              <a:t>）</a:t>
            </a:r>
            <a:r>
              <a:rPr lang="en-US" altLang="zh-CN" sz="2800" b="1" smtClean="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smtClean="0">
                <a:solidFill>
                  <a:schemeClr val="tx1"/>
                </a:solidFill>
                <a:latin typeface="楷体" panose="02010609060101010101" charset="-122"/>
                <a:ea typeface="楷体" panose="02010609060101010101" charset="-122"/>
                <a:cs typeface="楷体" panose="02010609060101010101" charset="-122"/>
                <a:sym typeface="+mn-ea"/>
              </a:rPr>
              <a:t>一字之改重大意义在于：目标更明确，从重视制度建设→既重视制度，又重视法律制度的贯彻实施。</a:t>
            </a:r>
            <a:endParaRPr lang="zh-CN" altLang="en-US" sz="2800" b="1">
              <a:solidFill>
                <a:schemeClr val="tx1"/>
              </a:solidFill>
              <a:latin typeface="楷体" panose="02010609060101010101" charset="-122"/>
              <a:ea typeface="楷体" panose="02010609060101010101" charset="-122"/>
              <a:cs typeface="楷体" panose="02010609060101010101" charset="-122"/>
            </a:endParaRPr>
          </a:p>
          <a:p>
            <a:pPr indent="0" defTabSz="1233805" fontAlgn="auto">
              <a:lnSpc>
                <a:spcPct val="100000"/>
              </a:lnSpc>
            </a:pPr>
            <a:endParaRPr lang="zh-CN" altLang="en-US" sz="2800" b="1">
              <a:solidFill>
                <a:schemeClr val="tx1"/>
              </a:solidFill>
              <a:latin typeface="楷体" panose="02010609060101010101" charset="-122"/>
              <a:ea typeface="楷体" panose="02010609060101010101" charset="-122"/>
              <a:cs typeface="楷体" panose="02010609060101010101" charset="-122"/>
            </a:endParaRPr>
          </a:p>
        </p:txBody>
      </p:sp>
      <p:sp>
        <p:nvSpPr>
          <p:cNvPr id="12" name="文本框 11"/>
          <p:cNvSpPr txBox="1"/>
          <p:nvPr>
            <p:custDataLst>
              <p:tags r:id="rId20"/>
            </p:custDataLst>
          </p:nvPr>
        </p:nvSpPr>
        <p:spPr>
          <a:xfrm>
            <a:off x="-3175" y="743585"/>
            <a:ext cx="12191365" cy="3105785"/>
          </a:xfrm>
          <a:prstGeom prst="rect">
            <a:avLst/>
          </a:prstGeom>
          <a:solidFill>
            <a:schemeClr val="accent4">
              <a:lumMod val="20000"/>
              <a:lumOff val="80000"/>
            </a:schemeClr>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【深化】</a:t>
            </a:r>
            <a:r>
              <a:rPr kumimoji="1" lang="en-US" altLang="zh-CN" sz="2800" b="1">
                <a:solidFill>
                  <a:srgbClr val="FF0000"/>
                </a:solidFill>
                <a:latin typeface="楷体" panose="02010609060101010101" charset="-122"/>
                <a:ea typeface="楷体" panose="02010609060101010101" charset="-122"/>
                <a:cs typeface="楷体" panose="02010609060101010101" charset="-122"/>
                <a:sym typeface="+mn-ea"/>
              </a:rPr>
              <a:t>1997</a:t>
            </a:r>
            <a:r>
              <a:rPr kumimoji="1" lang="zh-CN" altLang="en-US" sz="2800" b="1">
                <a:solidFill>
                  <a:srgbClr val="FF0000"/>
                </a:solidFill>
                <a:latin typeface="楷体" panose="02010609060101010101" charset="-122"/>
                <a:ea typeface="楷体" panose="02010609060101010101" charset="-122"/>
                <a:cs typeface="楷体" panose="02010609060101010101" charset="-122"/>
                <a:sym typeface="+mn-ea"/>
              </a:rPr>
              <a:t>年中共十五大内容：</a:t>
            </a:r>
            <a:endParaRPr kumimoji="1" lang="zh-CN" altLang="en-US" sz="2800" b="1">
              <a:solidFill>
                <a:srgbClr val="FF0000"/>
              </a:solidFill>
              <a:latin typeface="楷体" panose="02010609060101010101" charset="-122"/>
              <a:ea typeface="楷体" panose="02010609060101010101" charset="-122"/>
              <a:cs typeface="楷体" panose="02010609060101010101" charset="-122"/>
              <a:sym typeface="+mn-ea"/>
            </a:endParaRPr>
          </a:p>
          <a:p>
            <a:r>
              <a:rPr lang="zh-CN" altLang="en-US" sz="2800" b="1">
                <a:solidFill>
                  <a:srgbClr val="C00000"/>
                </a:solidFill>
                <a:latin typeface="楷体" panose="02010609060101010101" charset="-122"/>
                <a:ea typeface="楷体" panose="02010609060101010101" charset="-122"/>
                <a:cs typeface="楷体" panose="02010609060101010101" charset="-122"/>
                <a:sym typeface="+mn-ea"/>
              </a:rPr>
              <a:t>法治建设上：</a:t>
            </a:r>
            <a:r>
              <a:rPr lang="zh-CN" altLang="en-US" sz="2800" b="1" spc="-150">
                <a:solidFill>
                  <a:srgbClr val="0000FF"/>
                </a:solidFill>
                <a:latin typeface="楷体" panose="02010609060101010101" charset="-122"/>
                <a:ea typeface="楷体" panose="02010609060101010101" charset="-122"/>
                <a:cs typeface="楷体" panose="02010609060101010101" charset="-122"/>
                <a:sym typeface="+mn-ea"/>
              </a:rPr>
              <a:t>第一次完整地提出要“依法治国，建设社会主义法治国家”</a:t>
            </a:r>
            <a:endParaRPr kumimoji="0" lang="en-US" altLang="zh-CN" sz="2800" b="0" i="0" u="none" strike="noStrike" kern="1200" cap="none" spc="-150" normalizeH="0" baseline="0" noProof="0">
              <a:ln>
                <a:noFill/>
              </a:ln>
              <a:solidFill>
                <a:srgbClr val="0000FF"/>
              </a:solidFill>
              <a:effectLst/>
              <a:uLnTx/>
              <a:uFillTx/>
              <a:latin typeface="楷体" panose="02010609060101010101" charset="-122"/>
              <a:ea typeface="楷体" panose="02010609060101010101" charset="-122"/>
              <a:cs typeface="楷体" panose="02010609060101010101" charset="-122"/>
            </a:endParaRPr>
          </a:p>
          <a:p>
            <a:r>
              <a:rPr lang="zh-CN" altLang="en-US" sz="2800" b="1">
                <a:solidFill>
                  <a:srgbClr val="C00000"/>
                </a:solidFill>
                <a:latin typeface="楷体" panose="02010609060101010101" charset="-122"/>
                <a:ea typeface="楷体" panose="02010609060101010101" charset="-122"/>
                <a:cs typeface="楷体" panose="02010609060101010101" charset="-122"/>
                <a:sym typeface="+mn-ea"/>
              </a:rPr>
              <a:t>思想建设上：</a:t>
            </a:r>
            <a:r>
              <a:rPr lang="zh-CN" altLang="en-US" sz="2800" b="1" spc="-150">
                <a:solidFill>
                  <a:srgbClr val="0000FF"/>
                </a:solidFill>
                <a:latin typeface="楷体" panose="02010609060101010101" charset="-122"/>
                <a:ea typeface="楷体" panose="02010609060101010101" charset="-122"/>
                <a:cs typeface="楷体" panose="02010609060101010101" charset="-122"/>
                <a:sym typeface="+mn-ea"/>
              </a:rPr>
              <a:t>首次使用“邓小平理论”这个概念，把邓小平理论写入党章，确立为全党的指导思想</a:t>
            </a:r>
            <a:endParaRPr lang="en-US" altLang="zh-CN" sz="2800" b="1" spc="-150">
              <a:solidFill>
                <a:srgbClr val="0000FF"/>
              </a:solidFill>
              <a:latin typeface="楷体" panose="02010609060101010101" charset="-122"/>
              <a:ea typeface="楷体" panose="02010609060101010101" charset="-122"/>
              <a:cs typeface="楷体" panose="02010609060101010101" charset="-122"/>
            </a:endParaRPr>
          </a:p>
          <a:p>
            <a:r>
              <a:rPr lang="zh-CN" altLang="en-US" sz="2800" b="1">
                <a:solidFill>
                  <a:srgbClr val="C00000"/>
                </a:solidFill>
                <a:latin typeface="楷体" panose="02010609060101010101" charset="-122"/>
                <a:ea typeface="楷体" panose="02010609060101010101" charset="-122"/>
                <a:cs typeface="楷体" panose="02010609060101010101" charset="-122"/>
                <a:sym typeface="+mn-ea"/>
              </a:rPr>
              <a:t>经济建设上：</a:t>
            </a:r>
            <a:r>
              <a:rPr lang="zh-CN" altLang="en-US" sz="2800" b="1" spc="-150">
                <a:solidFill>
                  <a:srgbClr val="0000FF"/>
                </a:solidFill>
                <a:latin typeface="楷体" panose="02010609060101010101" charset="-122"/>
                <a:ea typeface="楷体" panose="02010609060101010101" charset="-122"/>
                <a:cs typeface="楷体" panose="02010609060101010101" charset="-122"/>
                <a:sym typeface="+mn-ea"/>
              </a:rPr>
              <a:t>指出，公有制为主体、多种所有制经济共同发展，是我国社会主义初级阶段的一项基本经济制度，非公有制经济是我国社会主义市场经济的重要组成部分。</a:t>
            </a:r>
            <a:endParaRPr lang="en-US" altLang="zh-CN" sz="2800" b="1" spc="-150">
              <a:solidFill>
                <a:srgbClr val="0000FF"/>
              </a:solidFill>
              <a:latin typeface="楷体" panose="02010609060101010101" charset="-122"/>
              <a:ea typeface="楷体" panose="02010609060101010101" charset="-122"/>
              <a:cs typeface="楷体" panose="02010609060101010101" charset="-122"/>
            </a:endParaRPr>
          </a:p>
          <a:p>
            <a:endParaRPr lang="en-US" altLang="zh-CN" sz="2800" b="1">
              <a:solidFill>
                <a:srgbClr val="C00000"/>
              </a:solidFill>
            </a:endParaRPr>
          </a:p>
          <a:p>
            <a:endParaRPr lang="zh-CN" altLang="en-US" sz="2800" b="1">
              <a:solidFill>
                <a:srgbClr val="FF0000"/>
              </a:solidFill>
              <a:latin typeface="+mn-ea"/>
            </a:endParaRPr>
          </a:p>
        </p:txBody>
      </p:sp>
      <p:sp>
        <p:nvSpPr>
          <p:cNvPr id="13" name="文本框 12"/>
          <p:cNvSpPr txBox="1"/>
          <p:nvPr>
            <p:custDataLst>
              <p:tags r:id="rId21"/>
            </p:custDataLst>
          </p:nvPr>
        </p:nvSpPr>
        <p:spPr>
          <a:xfrm>
            <a:off x="4445" y="2097405"/>
            <a:ext cx="12183745" cy="987425"/>
          </a:xfrm>
          <a:prstGeom prst="rect">
            <a:avLst/>
          </a:prstGeom>
          <a:solidFill>
            <a:schemeClr val="accent6">
              <a:lumMod val="20000"/>
              <a:lumOff val="80000"/>
            </a:schemeClr>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【深化】</a:t>
            </a:r>
            <a:r>
              <a:rPr lang="zh-CN" altLang="en-US" sz="2800" b="1" noProof="0">
                <a:ln>
                  <a:noFill/>
                </a:ln>
                <a:solidFill>
                  <a:srgbClr val="FF0000"/>
                </a:solidFill>
                <a:effectLst/>
                <a:uLnTx/>
                <a:uFillTx/>
                <a:latin typeface="楷体" panose="02010609060101010101" charset="-122"/>
                <a:ea typeface="楷体" panose="02010609060101010101" charset="-122"/>
                <a:sym typeface="+mn-ea"/>
              </a:rPr>
              <a:t>改革开放后出现了一批与经济有关的法律，体现了唯物史观的哪一原理？据此你能得到关于法治建设的什么启示？</a:t>
            </a:r>
            <a:endParaRPr lang="zh-CN" altLang="en-US" sz="2800">
              <a:solidFill>
                <a:srgbClr val="FF0000"/>
              </a:solidFill>
              <a:latin typeface="楷体" panose="02010609060101010101" charset="-122"/>
              <a:ea typeface="楷体" panose="02010609060101010101" charset="-122"/>
            </a:endParaRPr>
          </a:p>
          <a:p>
            <a:endParaRPr lang="zh-CN" altLang="en-US" sz="2800" b="1">
              <a:solidFill>
                <a:srgbClr val="FF0000"/>
              </a:solidFill>
              <a:latin typeface="楷体" panose="02010609060101010101" charset="-122"/>
              <a:ea typeface="楷体" panose="02010609060101010101" charset="-122"/>
              <a:cs typeface="楷体" panose="02010609060101010101" charset="-122"/>
            </a:endParaRPr>
          </a:p>
        </p:txBody>
      </p:sp>
      <p:sp>
        <p:nvSpPr>
          <p:cNvPr id="14" name="文本框 13"/>
          <p:cNvSpPr txBox="1"/>
          <p:nvPr>
            <p:custDataLst>
              <p:tags r:id="rId22"/>
            </p:custDataLst>
          </p:nvPr>
        </p:nvSpPr>
        <p:spPr>
          <a:xfrm>
            <a:off x="3810" y="3084830"/>
            <a:ext cx="12191365" cy="566420"/>
          </a:xfrm>
          <a:prstGeom prst="rect">
            <a:avLst/>
          </a:prstGeom>
          <a:solidFill>
            <a:schemeClr val="accent4">
              <a:lumMod val="20000"/>
              <a:lumOff val="80000"/>
            </a:schemeClr>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noProof="0">
                <a:ln>
                  <a:noFill/>
                </a:ln>
                <a:solidFill>
                  <a:srgbClr val="0000FF"/>
                </a:solidFill>
                <a:effectLst/>
                <a:uLnTx/>
                <a:uFillTx/>
                <a:latin typeface="黑体" panose="02010609060101010101" pitchFamily="49" charset="-122"/>
                <a:ea typeface="黑体" panose="02010609060101010101" pitchFamily="49" charset="-122"/>
                <a:sym typeface="+mn-ea"/>
              </a:rPr>
              <a:t>经济基础决定上层建筑；法治建设要与时俱进</a:t>
            </a:r>
            <a:endParaRPr kumimoji="0" lang="zh-CN" altLang="en-US" sz="2800" b="1" i="0" u="none" strike="noStrike" kern="1200" cap="none" spc="0" normalizeH="0" baseline="0" noProof="0">
              <a:ln>
                <a:noFill/>
              </a:ln>
              <a:solidFill>
                <a:srgbClr val="0000FF"/>
              </a:solidFill>
              <a:effectLst/>
              <a:uLnTx/>
              <a:uFillTx/>
              <a:latin typeface="黑体" panose="02010609060101010101" pitchFamily="49" charset="-122"/>
              <a:ea typeface="黑体" panose="02010609060101010101" pitchFamily="49" charset="-122"/>
              <a:cs typeface="+mn-cs"/>
            </a:endParaRPr>
          </a:p>
          <a:p>
            <a:endParaRPr lang="en-US" altLang="zh-CN" sz="2800" b="1">
              <a:solidFill>
                <a:srgbClr val="0000FF"/>
              </a:solidFill>
              <a:latin typeface="黑体" panose="02010609060101010101" pitchFamily="49" charset="-122"/>
              <a:ea typeface="黑体" panose="02010609060101010101" pitchFamily="49" charset="-122"/>
            </a:endParaRPr>
          </a:p>
          <a:p>
            <a:endParaRPr lang="en-US" altLang="zh-CN" sz="2800" b="1">
              <a:solidFill>
                <a:srgbClr val="0000FF"/>
              </a:solidFill>
              <a:latin typeface="黑体" panose="02010609060101010101" pitchFamily="49" charset="-122"/>
              <a:ea typeface="黑体" panose="02010609060101010101" pitchFamily="49" charset="-122"/>
            </a:endParaRPr>
          </a:p>
        </p:txBody>
      </p:sp>
      <p:sp>
        <p:nvSpPr>
          <p:cNvPr id="16" name="文本框 15"/>
          <p:cNvSpPr txBox="1"/>
          <p:nvPr>
            <p:custDataLst>
              <p:tags r:id="rId23"/>
            </p:custDataLst>
          </p:nvPr>
        </p:nvSpPr>
        <p:spPr>
          <a:xfrm>
            <a:off x="-3175" y="860425"/>
            <a:ext cx="7675880" cy="1760855"/>
          </a:xfrm>
          <a:prstGeom prst="rect">
            <a:avLst/>
          </a:prstGeom>
          <a:solidFill>
            <a:schemeClr val="accent6">
              <a:lumMod val="20000"/>
              <a:lumOff val="80000"/>
            </a:schemeClr>
          </a:solidFill>
          <a:ln>
            <a:solidFill>
              <a:srgbClr val="D33F2B"/>
            </a:solidFill>
            <a:prstDash val="lgDashDotDot"/>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【深化】</a:t>
            </a:r>
            <a:r>
              <a:rPr lang="zh-CN" altLang="en-US" sz="2800" b="1">
                <a:solidFill>
                  <a:srgbClr val="0000FF"/>
                </a:solidFill>
                <a:latin typeface="楷体" panose="02010609060101010101" charset="-122"/>
                <a:ea typeface="楷体" panose="02010609060101010101" charset="-122"/>
                <a:cs typeface="楷体" panose="02010609060101010101" charset="-122"/>
                <a:sym typeface="+mn-ea"/>
              </a:rPr>
              <a:t>1982年12月4日，《中华人民共和国宪法》在第五届全国人大第五次会议上正式通过并颁布。我国当前现行宪法。</a:t>
            </a:r>
            <a:r>
              <a:rPr lang="en-US" altLang="zh-CN" sz="2800" b="1">
                <a:solidFill>
                  <a:srgbClr val="0000FF"/>
                </a:solidFill>
                <a:latin typeface="楷体" panose="02010609060101010101" charset="-122"/>
                <a:ea typeface="楷体" panose="02010609060101010101" charset="-122"/>
                <a:cs typeface="楷体" panose="02010609060101010101" charset="-122"/>
                <a:sym typeface="+mn-ea"/>
              </a:rPr>
              <a:t>12</a:t>
            </a:r>
            <a:r>
              <a:rPr lang="zh-CN" altLang="en-US" sz="2800" b="1">
                <a:solidFill>
                  <a:srgbClr val="0000FF"/>
                </a:solidFill>
                <a:latin typeface="楷体" panose="02010609060101010101" charset="-122"/>
                <a:ea typeface="楷体" panose="02010609060101010101" charset="-122"/>
                <a:cs typeface="楷体" panose="02010609060101010101" charset="-122"/>
                <a:sym typeface="+mn-ea"/>
              </a:rPr>
              <a:t>月</a:t>
            </a:r>
            <a:r>
              <a:rPr lang="en-US" altLang="zh-CN" sz="2800" b="1">
                <a:solidFill>
                  <a:srgbClr val="0000FF"/>
                </a:solidFill>
                <a:latin typeface="楷体" panose="02010609060101010101" charset="-122"/>
                <a:ea typeface="楷体" panose="02010609060101010101" charset="-122"/>
                <a:cs typeface="楷体" panose="02010609060101010101" charset="-122"/>
                <a:sym typeface="+mn-ea"/>
              </a:rPr>
              <a:t>4</a:t>
            </a:r>
            <a:r>
              <a:rPr lang="zh-CN" altLang="en-US" sz="2800" b="1">
                <a:solidFill>
                  <a:srgbClr val="0000FF"/>
                </a:solidFill>
                <a:latin typeface="楷体" panose="02010609060101010101" charset="-122"/>
                <a:ea typeface="楷体" panose="02010609060101010101" charset="-122"/>
                <a:cs typeface="楷体" panose="02010609060101010101" charset="-122"/>
                <a:sym typeface="+mn-ea"/>
              </a:rPr>
              <a:t>日，是我国的</a:t>
            </a:r>
            <a:r>
              <a:rPr lang="en-US" altLang="zh-CN" sz="2800" b="1">
                <a:solidFill>
                  <a:srgbClr val="FF0000"/>
                </a:solidFill>
                <a:latin typeface="楷体" panose="02010609060101010101" charset="-122"/>
                <a:ea typeface="楷体" panose="02010609060101010101" charset="-122"/>
                <a:cs typeface="楷体" panose="02010609060101010101" charset="-122"/>
                <a:sym typeface="+mn-ea"/>
              </a:rPr>
              <a:t>“</a:t>
            </a:r>
            <a:r>
              <a:rPr lang="zh-CN" altLang="en-US" sz="2800" b="1">
                <a:solidFill>
                  <a:srgbClr val="FF0000"/>
                </a:solidFill>
                <a:latin typeface="楷体" panose="02010609060101010101" charset="-122"/>
                <a:ea typeface="楷体" panose="02010609060101010101" charset="-122"/>
                <a:cs typeface="楷体" panose="02010609060101010101" charset="-122"/>
                <a:sym typeface="+mn-ea"/>
              </a:rPr>
              <a:t>宪法日</a:t>
            </a:r>
            <a:r>
              <a:rPr lang="en-US" altLang="zh-CN" sz="2800" b="1">
                <a:solidFill>
                  <a:srgbClr val="FF0000"/>
                </a:solidFill>
                <a:latin typeface="楷体" panose="02010609060101010101" charset="-122"/>
                <a:ea typeface="楷体" panose="02010609060101010101" charset="-122"/>
                <a:cs typeface="楷体" panose="02010609060101010101" charset="-122"/>
                <a:sym typeface="+mn-ea"/>
              </a:rPr>
              <a:t>”</a:t>
            </a:r>
            <a:r>
              <a:rPr lang="zh-CN" altLang="en-US" sz="2800" b="1">
                <a:latin typeface="楷体" panose="02010609060101010101" charset="-122"/>
                <a:ea typeface="楷体" panose="02010609060101010101" charset="-122"/>
                <a:cs typeface="楷体" panose="02010609060101010101" charset="-122"/>
                <a:sym typeface="+mn-ea"/>
              </a:rPr>
              <a:t>。</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a:p>
            <a:endParaRPr lang="zh-CN" altLang="en-US" sz="2800">
              <a:solidFill>
                <a:srgbClr val="FF0000"/>
              </a:solidFill>
              <a:latin typeface="楷体" panose="02010609060101010101" charset="-122"/>
              <a:ea typeface="楷体" panose="02010609060101010101" charset="-122"/>
            </a:endParaRPr>
          </a:p>
          <a:p>
            <a:endParaRPr lang="zh-CN" altLang="en-US" sz="2800" b="1">
              <a:solidFill>
                <a:srgbClr val="FF0000"/>
              </a:solidFill>
              <a:latin typeface="楷体" panose="02010609060101010101" charset="-122"/>
              <a:ea typeface="楷体" panose="02010609060101010101" charset="-122"/>
              <a:cs typeface="楷体" panose="02010609060101010101" charset="-122"/>
            </a:endParaRPr>
          </a:p>
        </p:txBody>
      </p:sp>
      <p:pic>
        <p:nvPicPr>
          <p:cNvPr id="55301" name="图片 2"/>
          <p:cNvPicPr>
            <a:picLocks noChangeAspect="1"/>
          </p:cNvPicPr>
          <p:nvPr>
            <p:custDataLst>
              <p:tags r:id="rId25"/>
            </p:custDataLst>
          </p:nvPr>
        </p:nvPicPr>
        <p:blipFill>
          <a:blip r:embed="rId24"/>
          <a:srcRect l="8440" t="7378" r="8076" b="10345"/>
          <a:stretch>
            <a:fillRect/>
          </a:stretch>
        </p:blipFill>
        <p:spPr>
          <a:xfrm>
            <a:off x="7662545" y="860425"/>
            <a:ext cx="4525645" cy="1760855"/>
          </a:xfrm>
          <a:prstGeom prst="rect">
            <a:avLst/>
          </a:prstGeom>
          <a:noFill/>
          <a:ln w="9525">
            <a:solidFill>
              <a:srgbClr val="C00000"/>
            </a:solidFill>
            <a:prstDash val="lgDashDotDot"/>
          </a:ln>
        </p:spPr>
      </p:pic>
    </p:spTree>
    <p:custDataLst>
      <p:tags r:id="rId2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xit" presetSubtype="12" dur="500" fill="hold" grpId="1" nodeType="clickEffect">
                                  <p:stCondLst>
                                    <p:cond delay="0"/>
                                  </p:stCondLst>
                                  <p:childTnLst>
                                    <p:animEffect transition="out" filter="strips(downLeft)">
                                      <p:cBhvr>
                                        <p:cTn id="6" dur="500"/>
                                        <p:tgtEl>
                                          <p:spTgt spid="16"/>
                                        </p:tgtEl>
                                      </p:cBhvr>
                                    </p:animEffect>
                                    <p:set>
                                      <p:cBhvr>
                                        <p:cTn id="7" dur="1" fill="hold">
                                          <p:stCondLst>
                                            <p:cond delay="499"/>
                                          </p:stCondLst>
                                        </p:cTn>
                                        <p:tgtEl>
                                          <p:spTgt spid="16"/>
                                        </p:tgtEl>
                                        <p:attrNameLst>
                                          <p:attrName>style.visibility</p:attrName>
                                        </p:attrNameLst>
                                      </p:cBhvr>
                                      <p:to>
                                        <p:strVal val="hidden"/>
                                      </p:to>
                                    </p:set>
                                  </p:childTnLst>
                                </p:cTn>
                              </p:par>
                              <p:par>
                                <p:cTn id="8" presetID="18" presetClass="exit" presetSubtype="12" dur="500" fill="hold" nodeType="withEffect">
                                  <p:stCondLst>
                                    <p:cond delay="0"/>
                                  </p:stCondLst>
                                  <p:childTnLst>
                                    <p:animEffect transition="out" filter="strips(downLeft)">
                                      <p:cBhvr>
                                        <p:cTn id="9" dur="500"/>
                                        <p:tgtEl>
                                          <p:spTgt spid="55301"/>
                                        </p:tgtEl>
                                      </p:cBhvr>
                                    </p:animEffect>
                                    <p:set>
                                      <p:cBhvr>
                                        <p:cTn id="10" dur="1" fill="hold">
                                          <p:stCondLst>
                                            <p:cond delay="499"/>
                                          </p:stCondLst>
                                        </p:cTn>
                                        <p:tgtEl>
                                          <p:spTgt spid="55301"/>
                                        </p:tgtEl>
                                        <p:attrNameLst>
                                          <p:attrName>style.visibility</p:attrName>
                                        </p:attrNameLst>
                                      </p:cBhvr>
                                      <p:to>
                                        <p:strVal val="hidden"/>
                                      </p:to>
                                    </p:set>
                                  </p:childTnLst>
                                </p:cTn>
                              </p:par>
                              <p:par>
                                <p:cTn id="11" presetID="18" presetClass="entr" presetSubtype="6" dur="500" fill="hold" grpId="2"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strips(downRight)">
                                      <p:cBhvr>
                                        <p:cTn id="13" dur="500"/>
                                        <p:tgtEl>
                                          <p:spTgt spid="4"/>
                                        </p:tgtEl>
                                      </p:cBhvr>
                                    </p:animEffect>
                                  </p:childTnLst>
                                </p:cTn>
                              </p:par>
                              <p:par>
                                <p:cTn id="14" presetID="18" presetClass="entr" presetSubtype="6" dur="500" fill="hold" grpId="2"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strips(downRight)">
                                      <p:cBhvr>
                                        <p:cTn id="16" dur="500"/>
                                        <p:tgtEl>
                                          <p:spTgt spid="15"/>
                                        </p:tgtEl>
                                      </p:cBhvr>
                                    </p:animEffect>
                                  </p:childTnLst>
                                </p:cTn>
                              </p:par>
                              <p:par>
                                <p:cTn id="17" presetID="18" presetClass="entr" presetSubtype="6" dur="500" fill="hold" grpId="1"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strips(downRight)">
                                      <p:cBhvr>
                                        <p:cTn id="19" dur="500"/>
                                        <p:tgtEl>
                                          <p:spTgt spid="8"/>
                                        </p:tgtEl>
                                      </p:cBhvr>
                                    </p:animEffect>
                                  </p:childTnLst>
                                </p:cTn>
                              </p:par>
                              <p:par>
                                <p:cTn id="20" presetID="18" presetClass="entr" presetSubtype="6" dur="50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strips(downRight)">
                                      <p:cBhvr>
                                        <p:cTn id="22" dur="500"/>
                                        <p:tgtEl>
                                          <p:spTgt spid="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12" dur="50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18" presetClass="exit" presetSubtype="6" dur="500" fill="hold" grpId="0" nodeType="clickEffect">
                                  <p:stCondLst>
                                    <p:cond delay="0"/>
                                  </p:stCondLst>
                                  <p:childTnLst>
                                    <p:animEffect transition="out" filter="strips(downRight)">
                                      <p:cBhvr>
                                        <p:cTn id="32" dur="500"/>
                                        <p:tgtEl>
                                          <p:spTgt spid="8"/>
                                        </p:tgtEl>
                                      </p:cBhvr>
                                    </p:animEffect>
                                    <p:set>
                                      <p:cBhvr>
                                        <p:cTn id="33" dur="1" fill="hold">
                                          <p:stCondLst>
                                            <p:cond delay="499"/>
                                          </p:stCondLst>
                                        </p:cTn>
                                        <p:tgtEl>
                                          <p:spTgt spid="8"/>
                                        </p:tgtEl>
                                        <p:attrNameLst>
                                          <p:attrName>style.visibility</p:attrName>
                                        </p:attrNameLst>
                                      </p:cBhvr>
                                      <p:to>
                                        <p:strVal val="hidden"/>
                                      </p:to>
                                    </p:set>
                                  </p:childTnLst>
                                </p:cTn>
                              </p:par>
                              <p:par>
                                <p:cTn id="34" presetID="18" presetClass="exit" presetSubtype="12" dur="500" fill="hold" grpId="1" nodeType="withEffect">
                                  <p:stCondLst>
                                    <p:cond delay="0"/>
                                  </p:stCondLst>
                                  <p:childTnLst>
                                    <p:animEffect transition="out" filter="strips(downLeft)">
                                      <p:cBhvr>
                                        <p:cTn id="35" dur="500"/>
                                        <p:tgtEl>
                                          <p:spTgt spid="17"/>
                                        </p:tgtEl>
                                      </p:cBhvr>
                                    </p:animEffect>
                                    <p:set>
                                      <p:cBhvr>
                                        <p:cTn id="36" dur="1" fill="hold">
                                          <p:stCondLst>
                                            <p:cond delay="499"/>
                                          </p:stCondLst>
                                        </p:cTn>
                                        <p:tgtEl>
                                          <p:spTgt spid="17"/>
                                        </p:tgtEl>
                                        <p:attrNameLst>
                                          <p:attrName>style.visibility</p:attrName>
                                        </p:attrNameLst>
                                      </p:cBhvr>
                                      <p:to>
                                        <p:strVal val="hidden"/>
                                      </p:to>
                                    </p:set>
                                  </p:childTnLst>
                                </p:cTn>
                              </p:par>
                            </p:childTnLst>
                          </p:cTn>
                        </p:par>
                        <p:par>
                          <p:cTn id="37" fill="hold" nodeType="afterGroup">
                            <p:stCondLst>
                              <p:cond delay="500"/>
                            </p:stCondLst>
                            <p:childTnLst>
                              <p:par>
                                <p:cTn id="38" presetID="2" presetClass="entr" presetSubtype="12" dur="500"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additive="base">
                                        <p:cTn id="40" dur="500" fill="hold"/>
                                        <p:tgtEl>
                                          <p:spTgt spid="10"/>
                                        </p:tgtEl>
                                        <p:attrNameLst>
                                          <p:attrName>ppt_x</p:attrName>
                                        </p:attrNameLst>
                                      </p:cBhvr>
                                      <p:tavLst>
                                        <p:tav tm="0">
                                          <p:val>
                                            <p:strVal val="0-#ppt_w/2"/>
                                          </p:val>
                                        </p:tav>
                                        <p:tav tm="100000">
                                          <p:val>
                                            <p:strVal val="#ppt_x"/>
                                          </p:val>
                                        </p:tav>
                                      </p:tavLst>
                                    </p:anim>
                                    <p:anim calcmode="lin" valueType="num">
                                      <p:cBhvr additive="base">
                                        <p:cTn id="4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2" presetClass="entr" presetSubtype="12" dur="500"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 calcmode="lin" valueType="num">
                                      <p:cBhvr additive="base">
                                        <p:cTn id="46" dur="500" fill="hold"/>
                                        <p:tgtEl>
                                          <p:spTgt spid="9"/>
                                        </p:tgtEl>
                                        <p:attrNameLst>
                                          <p:attrName>ppt_x</p:attrName>
                                        </p:attrNameLst>
                                      </p:cBhvr>
                                      <p:tavLst>
                                        <p:tav tm="0">
                                          <p:val>
                                            <p:strVal val="0-#ppt_w/2"/>
                                          </p:val>
                                        </p:tav>
                                        <p:tav tm="100000">
                                          <p:val>
                                            <p:strVal val="#ppt_x"/>
                                          </p:val>
                                        </p:tav>
                                      </p:tavLst>
                                    </p:anim>
                                    <p:anim calcmode="lin" valueType="num">
                                      <p:cBhvr additive="base">
                                        <p:cTn id="4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8" fill="hold" nodeType="clickPar">
                      <p:stCondLst>
                        <p:cond delay="indefinite"/>
                      </p:stCondLst>
                      <p:childTnLst>
                        <p:par>
                          <p:cTn id="49" fill="hold">
                            <p:stCondLst>
                              <p:cond delay="0"/>
                            </p:stCondLst>
                            <p:childTnLst>
                              <p:par>
                                <p:cTn id="50" presetID="18" presetClass="exit" presetSubtype="12" dur="500" fill="hold" grpId="1" nodeType="clickEffect">
                                  <p:stCondLst>
                                    <p:cond delay="0"/>
                                  </p:stCondLst>
                                  <p:childTnLst>
                                    <p:animEffect transition="out" filter="strips(downLeft)">
                                      <p:cBhvr>
                                        <p:cTn id="51" dur="500"/>
                                        <p:tgtEl>
                                          <p:spTgt spid="10"/>
                                        </p:tgtEl>
                                      </p:cBhvr>
                                    </p:animEffect>
                                    <p:set>
                                      <p:cBhvr>
                                        <p:cTn id="52" dur="1" fill="hold">
                                          <p:stCondLst>
                                            <p:cond delay="499"/>
                                          </p:stCondLst>
                                        </p:cTn>
                                        <p:tgtEl>
                                          <p:spTgt spid="10"/>
                                        </p:tgtEl>
                                        <p:attrNameLst>
                                          <p:attrName>style.visibility</p:attrName>
                                        </p:attrNameLst>
                                      </p:cBhvr>
                                      <p:to>
                                        <p:strVal val="hidden"/>
                                      </p:to>
                                    </p:set>
                                  </p:childTnLst>
                                </p:cTn>
                              </p:par>
                              <p:par>
                                <p:cTn id="53" presetID="18" presetClass="exit" presetSubtype="12" dur="500" fill="hold" grpId="1" nodeType="withEffect">
                                  <p:stCondLst>
                                    <p:cond delay="0"/>
                                  </p:stCondLst>
                                  <p:childTnLst>
                                    <p:animEffect transition="out" filter="strips(downLeft)">
                                      <p:cBhvr>
                                        <p:cTn id="54" dur="500"/>
                                        <p:tgtEl>
                                          <p:spTgt spid="9"/>
                                        </p:tgtEl>
                                      </p:cBhvr>
                                    </p:animEffect>
                                    <p:set>
                                      <p:cBhvr>
                                        <p:cTn id="55" dur="1" fill="hold">
                                          <p:stCondLst>
                                            <p:cond delay="499"/>
                                          </p:stCondLst>
                                        </p:cTn>
                                        <p:tgtEl>
                                          <p:spTgt spid="9"/>
                                        </p:tgtEl>
                                        <p:attrNameLst>
                                          <p:attrName>style.visibility</p:attrName>
                                        </p:attrNameLst>
                                      </p:cBhvr>
                                      <p:to>
                                        <p:strVal val="hidden"/>
                                      </p:to>
                                    </p:set>
                                  </p:childTnLst>
                                </p:cTn>
                              </p:par>
                              <p:par>
                                <p:cTn id="56" presetID="18" presetClass="exit" presetSubtype="6" dur="500" fill="hold" grpId="1" nodeType="withEffect">
                                  <p:stCondLst>
                                    <p:cond delay="0"/>
                                  </p:stCondLst>
                                  <p:childTnLst>
                                    <p:animEffect transition="out" filter="strips(downRight)">
                                      <p:cBhvr>
                                        <p:cTn id="57" dur="500"/>
                                        <p:tgtEl>
                                          <p:spTgt spid="4"/>
                                        </p:tgtEl>
                                      </p:cBhvr>
                                    </p:animEffect>
                                    <p:set>
                                      <p:cBhvr>
                                        <p:cTn id="58" dur="1" fill="hold">
                                          <p:stCondLst>
                                            <p:cond delay="499"/>
                                          </p:stCondLst>
                                        </p:cTn>
                                        <p:tgtEl>
                                          <p:spTgt spid="4"/>
                                        </p:tgtEl>
                                        <p:attrNameLst>
                                          <p:attrName>style.visibility</p:attrName>
                                        </p:attrNameLst>
                                      </p:cBhvr>
                                      <p:to>
                                        <p:strVal val="hidden"/>
                                      </p:to>
                                    </p:set>
                                  </p:childTnLst>
                                </p:cTn>
                              </p:par>
                              <p:par>
                                <p:cTn id="59" presetID="18" presetClass="exit" presetSubtype="6" dur="500" fill="hold" grpId="1" nodeType="withEffect">
                                  <p:stCondLst>
                                    <p:cond delay="0"/>
                                  </p:stCondLst>
                                  <p:childTnLst>
                                    <p:animEffect transition="out" filter="strips(downRight)">
                                      <p:cBhvr>
                                        <p:cTn id="60" dur="500"/>
                                        <p:tgtEl>
                                          <p:spTgt spid="15"/>
                                        </p:tgtEl>
                                      </p:cBhvr>
                                    </p:animEffect>
                                    <p:set>
                                      <p:cBhvr>
                                        <p:cTn id="61" dur="1" fill="hold">
                                          <p:stCondLst>
                                            <p:cond delay="499"/>
                                          </p:stCondLst>
                                        </p:cTn>
                                        <p:tgtEl>
                                          <p:spTgt spid="15"/>
                                        </p:tgtEl>
                                        <p:attrNameLst>
                                          <p:attrName>style.visibility</p:attrName>
                                        </p:attrNameLst>
                                      </p:cBhvr>
                                      <p:to>
                                        <p:strVal val="hidden"/>
                                      </p:to>
                                    </p:set>
                                  </p:childTnLst>
                                </p:cTn>
                              </p:par>
                              <p:par>
                                <p:cTn id="62" presetID="18" presetClass="exit" presetSubtype="6" dur="500" fill="hold" nodeType="withEffect">
                                  <p:stCondLst>
                                    <p:cond delay="0"/>
                                  </p:stCondLst>
                                  <p:childTnLst>
                                    <p:animEffect transition="out" filter="strips(downRight)">
                                      <p:cBhvr>
                                        <p:cTn id="63" dur="500"/>
                                        <p:tgtEl>
                                          <p:spTgt spid="5"/>
                                        </p:tgtEl>
                                      </p:cBhvr>
                                    </p:animEffect>
                                    <p:set>
                                      <p:cBhvr>
                                        <p:cTn id="64" dur="1" fill="hold">
                                          <p:stCondLst>
                                            <p:cond delay="499"/>
                                          </p:stCondLst>
                                        </p:cTn>
                                        <p:tgtEl>
                                          <p:spTgt spid="5"/>
                                        </p:tgtEl>
                                        <p:attrNameLst>
                                          <p:attrName>style.visibility</p:attrName>
                                        </p:attrNameLst>
                                      </p:cBhvr>
                                      <p:to>
                                        <p:strVal val="hidden"/>
                                      </p:to>
                                    </p:set>
                                  </p:childTnLst>
                                </p:cTn>
                              </p:par>
                            </p:childTnLst>
                          </p:cTn>
                        </p:par>
                        <p:par>
                          <p:cTn id="65" fill="hold" nodeType="afterGroup">
                            <p:stCondLst>
                              <p:cond delay="500"/>
                            </p:stCondLst>
                            <p:childTnLst>
                              <p:par>
                                <p:cTn id="66" presetID="18" presetClass="entr" presetSubtype="6" dur="500" fill="hold" grpId="0" nodeType="afterEffect">
                                  <p:stCondLst>
                                    <p:cond delay="0"/>
                                  </p:stCondLst>
                                  <p:childTnLst>
                                    <p:set>
                                      <p:cBhvr>
                                        <p:cTn id="67" dur="1" fill="hold">
                                          <p:stCondLst>
                                            <p:cond delay="0"/>
                                          </p:stCondLst>
                                        </p:cTn>
                                        <p:tgtEl>
                                          <p:spTgt spid="13"/>
                                        </p:tgtEl>
                                        <p:attrNameLst>
                                          <p:attrName>style.visibility</p:attrName>
                                        </p:attrNameLst>
                                      </p:cBhvr>
                                      <p:to>
                                        <p:strVal val="visible"/>
                                      </p:to>
                                    </p:set>
                                    <p:animEffect transition="in" filter="strips(downRight)">
                                      <p:cBhvr>
                                        <p:cTn id="68" dur="500"/>
                                        <p:tgtEl>
                                          <p:spTgt spid="13"/>
                                        </p:tgtEl>
                                      </p:cBhvr>
                                    </p:animEffect>
                                  </p:childTnLst>
                                </p:cTn>
                              </p:par>
                            </p:childTnLst>
                          </p:cTn>
                        </p:par>
                      </p:childTnLst>
                    </p:cTn>
                  </p:par>
                  <p:par>
                    <p:cTn id="69" fill="hold" nodeType="clickPar">
                      <p:stCondLst>
                        <p:cond delay="indefinite"/>
                      </p:stCondLst>
                      <p:childTnLst>
                        <p:par>
                          <p:cTn id="70" fill="hold">
                            <p:stCondLst>
                              <p:cond delay="0"/>
                            </p:stCondLst>
                            <p:childTnLst>
                              <p:par>
                                <p:cTn id="71" presetID="18" presetClass="entr" presetSubtype="6" dur="500"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animEffect transition="in" filter="strips(downRight)">
                                      <p:cBhvr>
                                        <p:cTn id="73" dur="500"/>
                                        <p:tgtEl>
                                          <p:spTgt spid="14"/>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18" presetClass="exit" presetSubtype="12" dur="500" fill="hold" grpId="1" nodeType="clickEffect">
                                  <p:stCondLst>
                                    <p:cond delay="0"/>
                                  </p:stCondLst>
                                  <p:childTnLst>
                                    <p:animEffect transition="out" filter="strips(downLeft)">
                                      <p:cBhvr>
                                        <p:cTn id="77" dur="500"/>
                                        <p:tgtEl>
                                          <p:spTgt spid="13"/>
                                        </p:tgtEl>
                                      </p:cBhvr>
                                    </p:animEffect>
                                    <p:set>
                                      <p:cBhvr>
                                        <p:cTn id="78" dur="1" fill="hold">
                                          <p:stCondLst>
                                            <p:cond delay="499"/>
                                          </p:stCondLst>
                                        </p:cTn>
                                        <p:tgtEl>
                                          <p:spTgt spid="13"/>
                                        </p:tgtEl>
                                        <p:attrNameLst>
                                          <p:attrName>style.visibility</p:attrName>
                                        </p:attrNameLst>
                                      </p:cBhvr>
                                      <p:to>
                                        <p:strVal val="hidden"/>
                                      </p:to>
                                    </p:set>
                                  </p:childTnLst>
                                </p:cTn>
                              </p:par>
                              <p:par>
                                <p:cTn id="79" presetID="18" presetClass="exit" presetSubtype="12" dur="500" fill="hold" grpId="1" nodeType="withEffect">
                                  <p:stCondLst>
                                    <p:cond delay="0"/>
                                  </p:stCondLst>
                                  <p:childTnLst>
                                    <p:animEffect transition="out" filter="strips(downLeft)">
                                      <p:cBhvr>
                                        <p:cTn id="80" dur="500"/>
                                        <p:tgtEl>
                                          <p:spTgt spid="14"/>
                                        </p:tgtEl>
                                      </p:cBhvr>
                                    </p:animEffect>
                                    <p:set>
                                      <p:cBhvr>
                                        <p:cTn id="81" dur="1" fill="hold">
                                          <p:stCondLst>
                                            <p:cond delay="499"/>
                                          </p:stCondLst>
                                        </p:cTn>
                                        <p:tgtEl>
                                          <p:spTgt spid="14"/>
                                        </p:tgtEl>
                                        <p:attrNameLst>
                                          <p:attrName>style.visibility</p:attrName>
                                        </p:attrNameLst>
                                      </p:cBhvr>
                                      <p:to>
                                        <p:strVal val="hidden"/>
                                      </p:to>
                                    </p:set>
                                  </p:childTnLst>
                                </p:cTn>
                              </p:par>
                            </p:childTnLst>
                          </p:cTn>
                        </p:par>
                        <p:par>
                          <p:cTn id="82" fill="hold" nodeType="afterGroup">
                            <p:stCondLst>
                              <p:cond delay="500"/>
                            </p:stCondLst>
                            <p:childTnLst>
                              <p:par>
                                <p:cTn id="83" presetID="18" presetClass="entr" presetSubtype="6" dur="500" fill="hold" grpId="0" nodeType="afterEffect">
                                  <p:stCondLst>
                                    <p:cond delay="0"/>
                                  </p:stCondLst>
                                  <p:childTnLst>
                                    <p:set>
                                      <p:cBhvr>
                                        <p:cTn id="84" dur="1" fill="hold">
                                          <p:stCondLst>
                                            <p:cond delay="0"/>
                                          </p:stCondLst>
                                        </p:cTn>
                                        <p:tgtEl>
                                          <p:spTgt spid="3"/>
                                        </p:tgtEl>
                                        <p:attrNameLst>
                                          <p:attrName>style.visibility</p:attrName>
                                        </p:attrNameLst>
                                      </p:cBhvr>
                                      <p:to>
                                        <p:strVal val="visible"/>
                                      </p:to>
                                    </p:set>
                                    <p:animEffect transition="in" filter="strips(downRight)">
                                      <p:cBhvr>
                                        <p:cTn id="85" dur="500"/>
                                        <p:tgtEl>
                                          <p:spTgt spid="3"/>
                                        </p:tgtEl>
                                      </p:cBhvr>
                                    </p:animEffect>
                                  </p:childTnLst>
                                </p:cTn>
                              </p:par>
                            </p:childTnLst>
                          </p:cTn>
                        </p:par>
                        <p:par>
                          <p:cTn id="86" fill="hold" nodeType="afterGroup">
                            <p:stCondLst>
                              <p:cond delay="1000"/>
                            </p:stCondLst>
                            <p:childTnLst>
                              <p:par>
                                <p:cTn id="87" presetID="18" presetClass="entr" presetSubtype="6" dur="500" fill="hold" grpId="0" nodeType="afterEffect">
                                  <p:stCondLst>
                                    <p:cond delay="0"/>
                                  </p:stCondLst>
                                  <p:childTnLst>
                                    <p:set>
                                      <p:cBhvr>
                                        <p:cTn id="88" dur="1" fill="hold">
                                          <p:stCondLst>
                                            <p:cond delay="0"/>
                                          </p:stCondLst>
                                        </p:cTn>
                                        <p:tgtEl>
                                          <p:spTgt spid="11"/>
                                        </p:tgtEl>
                                        <p:attrNameLst>
                                          <p:attrName>style.visibility</p:attrName>
                                        </p:attrNameLst>
                                      </p:cBhvr>
                                      <p:to>
                                        <p:strVal val="visible"/>
                                      </p:to>
                                    </p:set>
                                    <p:animEffect transition="in" filter="strips(downRight)">
                                      <p:cBhvr>
                                        <p:cTn id="89" dur="500"/>
                                        <p:tgtEl>
                                          <p:spTgt spid="11"/>
                                        </p:tgtEl>
                                      </p:cBhvr>
                                    </p:animEffect>
                                  </p:childTnLst>
                                </p:cTn>
                              </p:par>
                            </p:childTnLst>
                          </p:cTn>
                        </p:par>
                      </p:childTnLst>
                    </p:cTn>
                  </p:par>
                  <p:par>
                    <p:cTn id="90" fill="hold" nodeType="clickPar">
                      <p:stCondLst>
                        <p:cond delay="indefinite"/>
                      </p:stCondLst>
                      <p:childTnLst>
                        <p:par>
                          <p:cTn id="91" fill="hold">
                            <p:stCondLst>
                              <p:cond delay="0"/>
                            </p:stCondLst>
                            <p:childTnLst>
                              <p:par>
                                <p:cTn id="92" presetID="2" presetClass="entr" presetSubtype="12" dur="500" fill="hold" grpId="0" nodeType="clickEffect">
                                  <p:stCondLst>
                                    <p:cond delay="0"/>
                                  </p:stCondLst>
                                  <p:childTnLst>
                                    <p:set>
                                      <p:cBhvr>
                                        <p:cTn id="93" dur="1" fill="hold">
                                          <p:stCondLst>
                                            <p:cond delay="0"/>
                                          </p:stCondLst>
                                        </p:cTn>
                                        <p:tgtEl>
                                          <p:spTgt spid="22"/>
                                        </p:tgtEl>
                                        <p:attrNameLst>
                                          <p:attrName>style.visibility</p:attrName>
                                        </p:attrNameLst>
                                      </p:cBhvr>
                                      <p:to>
                                        <p:strVal val="visible"/>
                                      </p:to>
                                    </p:set>
                                    <p:anim calcmode="lin" valueType="num">
                                      <p:cBhvr additive="base">
                                        <p:cTn id="94" dur="500" fill="hold"/>
                                        <p:tgtEl>
                                          <p:spTgt spid="22"/>
                                        </p:tgtEl>
                                        <p:attrNameLst>
                                          <p:attrName>ppt_x</p:attrName>
                                        </p:attrNameLst>
                                      </p:cBhvr>
                                      <p:tavLst>
                                        <p:tav tm="0">
                                          <p:val>
                                            <p:strVal val="0-#ppt_w/2"/>
                                          </p:val>
                                        </p:tav>
                                        <p:tav tm="100000">
                                          <p:val>
                                            <p:strVal val="#ppt_x"/>
                                          </p:val>
                                        </p:tav>
                                      </p:tavLst>
                                    </p:anim>
                                    <p:anim calcmode="lin" valueType="num">
                                      <p:cBhvr additive="base">
                                        <p:cTn id="95"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6" fill="hold" nodeType="clickPar">
                      <p:stCondLst>
                        <p:cond delay="indefinite"/>
                      </p:stCondLst>
                      <p:childTnLst>
                        <p:par>
                          <p:cTn id="97" fill="hold">
                            <p:stCondLst>
                              <p:cond delay="0"/>
                            </p:stCondLst>
                            <p:childTnLst>
                              <p:par>
                                <p:cTn id="98" presetID="18" presetClass="exit" presetSubtype="12" dur="500" fill="hold" grpId="1" nodeType="clickEffect">
                                  <p:stCondLst>
                                    <p:cond delay="0"/>
                                  </p:stCondLst>
                                  <p:childTnLst>
                                    <p:animEffect transition="out" filter="strips(downLeft)">
                                      <p:cBhvr>
                                        <p:cTn id="99" dur="500"/>
                                        <p:tgtEl>
                                          <p:spTgt spid="11"/>
                                        </p:tgtEl>
                                      </p:cBhvr>
                                    </p:animEffect>
                                    <p:set>
                                      <p:cBhvr>
                                        <p:cTn id="100" dur="1" fill="hold">
                                          <p:stCondLst>
                                            <p:cond delay="499"/>
                                          </p:stCondLst>
                                        </p:cTn>
                                        <p:tgtEl>
                                          <p:spTgt spid="11"/>
                                        </p:tgtEl>
                                        <p:attrNameLst>
                                          <p:attrName>style.visibility</p:attrName>
                                        </p:attrNameLst>
                                      </p:cBhvr>
                                      <p:to>
                                        <p:strVal val="hidden"/>
                                      </p:to>
                                    </p:set>
                                  </p:childTnLst>
                                </p:cTn>
                              </p:par>
                              <p:par>
                                <p:cTn id="101" presetID="18" presetClass="exit" presetSubtype="12" dur="500" fill="hold" grpId="1" nodeType="withEffect">
                                  <p:stCondLst>
                                    <p:cond delay="0"/>
                                  </p:stCondLst>
                                  <p:childTnLst>
                                    <p:animEffect transition="out" filter="strips(downLeft)">
                                      <p:cBhvr>
                                        <p:cTn id="102" dur="500"/>
                                        <p:tgtEl>
                                          <p:spTgt spid="22"/>
                                        </p:tgtEl>
                                      </p:cBhvr>
                                    </p:animEffect>
                                    <p:set>
                                      <p:cBhvr>
                                        <p:cTn id="103" dur="1" fill="hold">
                                          <p:stCondLst>
                                            <p:cond delay="499"/>
                                          </p:stCondLst>
                                        </p:cTn>
                                        <p:tgtEl>
                                          <p:spTgt spid="22"/>
                                        </p:tgtEl>
                                        <p:attrNameLst>
                                          <p:attrName>style.visibility</p:attrName>
                                        </p:attrNameLst>
                                      </p:cBhvr>
                                      <p:to>
                                        <p:strVal val="hidden"/>
                                      </p:to>
                                    </p:set>
                                  </p:childTnLst>
                                </p:cTn>
                              </p:par>
                            </p:childTnLst>
                          </p:cTn>
                        </p:par>
                        <p:par>
                          <p:cTn id="104" fill="hold" nodeType="afterGroup">
                            <p:stCondLst>
                              <p:cond delay="500"/>
                            </p:stCondLst>
                            <p:childTnLst>
                              <p:par>
                                <p:cTn id="105" presetID="18" presetClass="entr" presetSubtype="6" dur="500" fill="hold" grpId="0" nodeType="afterEffect">
                                  <p:stCondLst>
                                    <p:cond delay="0"/>
                                  </p:stCondLst>
                                  <p:childTnLst>
                                    <p:set>
                                      <p:cBhvr>
                                        <p:cTn id="106" dur="1" fill="hold">
                                          <p:stCondLst>
                                            <p:cond delay="0"/>
                                          </p:stCondLst>
                                        </p:cTn>
                                        <p:tgtEl>
                                          <p:spTgt spid="12"/>
                                        </p:tgtEl>
                                        <p:attrNameLst>
                                          <p:attrName>style.visibility</p:attrName>
                                        </p:attrNameLst>
                                      </p:cBhvr>
                                      <p:to>
                                        <p:strVal val="visible"/>
                                      </p:to>
                                    </p:set>
                                    <p:animEffect transition="in" filter="strips(downRight)">
                                      <p:cBhvr>
                                        <p:cTn id="107" dur="500"/>
                                        <p:tgtEl>
                                          <p:spTgt spid="12"/>
                                        </p:tgtEl>
                                      </p:cBhvr>
                                    </p:animEffect>
                                  </p:childTnLst>
                                </p:cTn>
                              </p:par>
                            </p:childTnLst>
                          </p:cTn>
                        </p:par>
                      </p:childTnLst>
                    </p:cTn>
                  </p:par>
                  <p:par>
                    <p:cTn id="108" fill="hold" nodeType="clickPar">
                      <p:stCondLst>
                        <p:cond delay="indefinite"/>
                      </p:stCondLst>
                      <p:childTnLst>
                        <p:par>
                          <p:cTn id="109" fill="hold">
                            <p:stCondLst>
                              <p:cond delay="0"/>
                            </p:stCondLst>
                            <p:childTnLst>
                              <p:par>
                                <p:cTn id="110" presetID="18" presetClass="exit" presetSubtype="12" dur="500" fill="hold" grpId="1" nodeType="clickEffect">
                                  <p:stCondLst>
                                    <p:cond delay="0"/>
                                  </p:stCondLst>
                                  <p:childTnLst>
                                    <p:animEffect transition="out" filter="strips(downLeft)">
                                      <p:cBhvr>
                                        <p:cTn id="111" dur="500"/>
                                        <p:tgtEl>
                                          <p:spTgt spid="12"/>
                                        </p:tgtEl>
                                      </p:cBhvr>
                                    </p:animEffect>
                                    <p:set>
                                      <p:cBhvr>
                                        <p:cTn id="11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P spid="4" grpId="1"/>
      <p:bldP spid="15" grpId="1"/>
      <p:bldP spid="17" grpId="1"/>
      <p:bldP spid="8" grpId="0"/>
      <p:bldP spid="10" grpId="0"/>
      <p:bldP spid="9" grpId="0"/>
      <p:bldP spid="10" grpId="1"/>
      <p:bldP spid="9" grpId="1"/>
      <p:bldP spid="11" grpId="0"/>
      <p:bldP spid="22" grpId="0"/>
      <p:bldP spid="11" grpId="1"/>
      <p:bldP spid="22" grpId="1"/>
      <p:bldP spid="12" grpId="0"/>
      <p:bldP spid="12" grpId="1"/>
      <p:bldP spid="13" grpId="0"/>
      <p:bldP spid="13" grpId="1"/>
      <p:bldP spid="14" grpId="0"/>
      <p:bldP spid="14" grpId="1"/>
      <p:bldP spid="4" grpId="2"/>
      <p:bldP spid="15" grpId="2"/>
      <p:bldP spid="8" grpId="1"/>
      <p:bldP spid="16" grpId="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 name="图形 5"/>
          <p:cNvPicPr>
            <a:picLocks noChangeAspect="1"/>
          </p:cNvPicPr>
          <p:nvPr>
            <p:custDataLst>
              <p:tags r:id="rId4"/>
            </p:custDataLst>
          </p:nvPr>
        </p:nvPicPr>
        <p:blipFill>
          <a:blip r:embed="rId3"/>
          <a:stretch>
            <a:fillRect/>
          </a:stretch>
        </p:blipFill>
        <p:spPr>
          <a:xfrm>
            <a:off x="749997" y="3085037"/>
            <a:ext cx="688166" cy="688166"/>
          </a:xfrm>
          <a:prstGeom prst="rect">
            <a:avLst/>
          </a:prstGeom>
        </p:spPr>
      </p:pic>
      <p:pic>
        <p:nvPicPr>
          <p:cNvPr id="7" name="New picture"/>
          <p:cNvPicPr/>
          <p:nvPr>
            <p:custDataLst>
              <p:tags r:id="rId6"/>
            </p:custDataLst>
          </p:nvPr>
        </p:nvPicPr>
        <p:blipFill>
          <a:blip r:embed="rId5"/>
          <a:stretch>
            <a:fillRect/>
          </a:stretch>
        </p:blipFill>
        <p:spPr>
          <a:xfrm>
            <a:off x="12014200" y="10909300"/>
            <a:ext cx="330200" cy="241300"/>
          </a:xfrm>
          <a:prstGeom prst="cube">
            <a:avLst/>
          </a:prstGeom>
        </p:spPr>
      </p:pic>
      <p:sp>
        <p:nvSpPr>
          <p:cNvPr id="2" name="文本框 1"/>
          <p:cNvSpPr txBox="1"/>
          <p:nvPr>
            <p:custDataLst>
              <p:tags r:id="rId7"/>
            </p:custDataLst>
          </p:nvPr>
        </p:nvSpPr>
        <p:spPr>
          <a:xfrm>
            <a:off x="0" y="0"/>
            <a:ext cx="12193905" cy="3017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4</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）意义：</a:t>
            </a:r>
            <a:endPar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①这是我国社会主义民主法制建设史上的重要里程碑，是中国特色社会主义制度逐步走向成熟的重要标志。</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②中国特色社会主义法律体系的形成，使国家经济建设、政治建设、文化建设、社会建设、生态文明建设的各个方面实现有法可依，推动我国社会主义政治制度不断自我完善和发展，为实现中华民族伟大复兴奠定了坚实的法治基础。</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custDataLst>
              <p:tags r:id="rId8"/>
            </p:custDataLst>
          </p:nvPr>
        </p:nvSpPr>
        <p:spPr>
          <a:xfrm>
            <a:off x="0" y="2898140"/>
            <a:ext cx="12193905" cy="3853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6.</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rPr>
              <a:t>全面推进依法治国时期</a:t>
            </a:r>
            <a:endPar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）原因：</a:t>
            </a:r>
            <a:r>
              <a:rPr lang="zh-CN"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建设中国特色社会主义法治体系、建设社会主义法治国家是坚持和发展中国特色社会主义的内在要求。</a:t>
            </a:r>
            <a:endParaRPr lang="zh-CN"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2</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）十八大以来</a:t>
            </a:r>
            <a:endPar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①措施</a:t>
            </a:r>
            <a:endParaRPr lang="zh-CN"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党领导人民全面依法治国，加强宪法实施和监督，维护宪法权威；</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b.</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推进科学立法、民主立法、依法立法，以良法促进发展、保障善治；</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c.</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做到依法治国、依法执政、依法行政共同推进，法治国家、法治政府</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、法治社会一体建设；</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trips(downRigh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 name="图形 5"/>
          <p:cNvPicPr>
            <a:picLocks noChangeAspect="1"/>
          </p:cNvPicPr>
          <p:nvPr>
            <p:custDataLst>
              <p:tags r:id="rId4"/>
            </p:custDataLst>
          </p:nvPr>
        </p:nvPicPr>
        <p:blipFill>
          <a:blip r:embed="rId3"/>
          <a:stretch>
            <a:fillRect/>
          </a:stretch>
        </p:blipFill>
        <p:spPr>
          <a:xfrm>
            <a:off x="749997" y="3085037"/>
            <a:ext cx="688166" cy="688166"/>
          </a:xfrm>
          <a:prstGeom prst="rect">
            <a:avLst/>
          </a:prstGeom>
        </p:spPr>
      </p:pic>
      <p:pic>
        <p:nvPicPr>
          <p:cNvPr id="7" name="New picture"/>
          <p:cNvPicPr/>
          <p:nvPr>
            <p:custDataLst>
              <p:tags r:id="rId6"/>
            </p:custDataLst>
          </p:nvPr>
        </p:nvPicPr>
        <p:blipFill>
          <a:blip r:embed="rId5"/>
          <a:stretch>
            <a:fillRect/>
          </a:stretch>
        </p:blipFill>
        <p:spPr>
          <a:xfrm>
            <a:off x="12014200" y="10909300"/>
            <a:ext cx="330200" cy="241300"/>
          </a:xfrm>
          <a:prstGeom prst="cube">
            <a:avLst/>
          </a:prstGeom>
        </p:spPr>
      </p:pic>
      <p:sp>
        <p:nvSpPr>
          <p:cNvPr id="2" name="文本框 1"/>
          <p:cNvSpPr txBox="1"/>
          <p:nvPr>
            <p:custDataLst>
              <p:tags r:id="rId7"/>
            </p:custDataLst>
          </p:nvPr>
        </p:nvSpPr>
        <p:spPr>
          <a:xfrm>
            <a:off x="0" y="0"/>
            <a:ext cx="12193905" cy="2599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d.</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深化司法建设，让人民群众在每一个司法案件中感受到公平正义。</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②意义：我国切实贯彻科学立法、严格执法、公正司法、全民守法的依法治国方针，推进国家治理体系和治理能力现代化，全面依法治国进入一个新阶段。</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Calibri"/>
                <a:ea typeface="黑体" panose="02010609060101010101" pitchFamily="49" charset="-122"/>
                <a:cs typeface="黑体" panose="02010609060101010101" pitchFamily="49" charset="-122"/>
                <a:sym typeface="+mn-ea"/>
              </a:rPr>
              <a:t>  </a:t>
            </a:r>
            <a:r>
              <a:rPr lang="zh-CN" altLang="en-US" sz="2800" b="1">
                <a:latin typeface="Calibri"/>
                <a:ea typeface="黑体" panose="02010609060101010101" pitchFamily="49" charset="-122"/>
                <a:cs typeface="黑体" panose="02010609060101010101" pitchFamily="49" charset="-122"/>
                <a:sym typeface="+mn-ea"/>
              </a:rPr>
              <a:t> </a:t>
            </a:r>
            <a:r>
              <a:rPr lang="en-US" altLang="zh-CN" sz="2800" b="1">
                <a:latin typeface="Calibri"/>
                <a:ea typeface="黑体" panose="02010609060101010101" pitchFamily="49" charset="-122"/>
                <a:cs typeface="黑体" panose="02010609060101010101" pitchFamily="49" charset="-122"/>
                <a:sym typeface="+mn-ea"/>
              </a:rPr>
              <a:t>      </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③</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成就：从修改环境保护法、食品安全法、消费者权益保护法，到颁布</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反恐怖主义法、国家安全法、网络安全法，立法工作全方位回应民生关切。</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custDataLst>
              <p:tags r:id="rId8"/>
            </p:custDataLst>
          </p:nvPr>
        </p:nvSpPr>
        <p:spPr>
          <a:xfrm>
            <a:off x="-1905" y="2586355"/>
            <a:ext cx="12193905" cy="4271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3</a:t>
            </a:r>
            <a:r>
              <a:rPr lang="zh-CN" altLang="en-US"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）十九大以来</a:t>
            </a:r>
            <a:r>
              <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8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en-US" altLang="zh-CN" sz="2800" b="1">
                <a:latin typeface="Calibri"/>
                <a:ea typeface="黑体" panose="02010609060101010101" pitchFamily="49" charset="-122"/>
                <a:cs typeface="黑体" panose="02010609060101010101" pitchFamily="49" charset="-122"/>
                <a:sym typeface="+mn-ea"/>
              </a:rPr>
              <a:t>      ①</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2018</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十三届全国人大一次会议通过的《中华人民共和国宪法修正案》，把中共十九大确定的重大了理论观点和重大方针政策，特别是习近平新时代中国特色社会主义思想载入国家根本法，实现了国家指导思想的与时俱进，反映了全国各族人民共同意志和全社会共同意愿；</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Calibri"/>
                <a:ea typeface="黑体" panose="02010609060101010101" pitchFamily="49" charset="-122"/>
                <a:cs typeface="黑体" panose="02010609060101010101" pitchFamily="49" charset="-122"/>
                <a:sym typeface="+mn-ea"/>
              </a:rPr>
              <a:t>②</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2020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年</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5</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月十三届全国人大三次会议通过了《中华人民共和国民法典》：</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地位：这是新中国第一部以法典命名的法律，在法律体系中，居于基础性地位，被称为</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社会生活的百科全书</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B.</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评价：</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a.</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系统整合了新中国成立</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70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多年来长期实践形成的民事法律规范，汲</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15" name="矩形 14"/>
          <p:cNvSpPr/>
          <p:nvPr>
            <p:custDataLst>
              <p:tags r:id="rId9"/>
            </p:custDataLst>
          </p:nvPr>
        </p:nvSpPr>
        <p:spPr>
          <a:xfrm>
            <a:off x="-635" y="1724025"/>
            <a:ext cx="12194540" cy="829945"/>
          </a:xfrm>
          <a:prstGeom prst="rect">
            <a:avLst/>
          </a:prstGeom>
          <a:solidFill>
            <a:srgbClr val="C000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a:solidFill>
                  <a:schemeClr val="bg1"/>
                </a:solidFill>
                <a:effectLst/>
                <a:latin typeface="微软雅黑" panose="020b0503020204020204" charset="-122"/>
                <a:ea typeface="微软雅黑" panose="020b0503020204020204" charset="-122"/>
              </a:rPr>
              <a:t>老十六字方针：有法可依、有法必依、执法必严、违法必究。</a:t>
            </a:r>
            <a:endParaRPr lang="zh-CN" altLang="en-US" sz="2400" b="1">
              <a:solidFill>
                <a:schemeClr val="bg1"/>
              </a:solidFill>
              <a:effectLst/>
              <a:latin typeface="微软雅黑" panose="020b0503020204020204" charset="-122"/>
              <a:ea typeface="微软雅黑" panose="020b0503020204020204" charset="-122"/>
            </a:endParaRPr>
          </a:p>
          <a:p>
            <a:pPr>
              <a:lnSpc>
                <a:spcPct val="100000"/>
              </a:lnSpc>
            </a:pPr>
            <a:r>
              <a:rPr lang="zh-CN" altLang="en-US" sz="2400" b="1">
                <a:solidFill>
                  <a:schemeClr val="bg1"/>
                </a:solidFill>
                <a:effectLst/>
                <a:latin typeface="微软雅黑" panose="020b0503020204020204" charset="-122"/>
                <a:ea typeface="微软雅黑" panose="020b0503020204020204" charset="-122"/>
              </a:rPr>
              <a:t>新十六字方针：科学立法、严格执法、公正司法、全民守法。</a:t>
            </a:r>
            <a:endParaRPr lang="zh-CN" altLang="en-US" sz="2400" b="1">
              <a:solidFill>
                <a:schemeClr val="bg1"/>
              </a:solidFill>
              <a:effectLst/>
              <a:latin typeface="微软雅黑" panose="020b0503020204020204" charset="-122"/>
              <a:ea typeface="微软雅黑" panose="020b0503020204020204" charset="-122"/>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xit" presetSubtype="12" dur="500" fill="hold" grpId="0" nodeType="clickEffect">
                                  <p:stCondLst>
                                    <p:cond delay="0"/>
                                  </p:stCondLst>
                                  <p:childTnLst>
                                    <p:animEffect transition="out" filter="strips(downLeft)">
                                      <p:cBhvr>
                                        <p:cTn id="6" dur="500"/>
                                        <p:tgtEl>
                                          <p:spTgt spid="15"/>
                                        </p:tgtEl>
                                      </p:cBhvr>
                                    </p:animEffect>
                                    <p:set>
                                      <p:cBhvr>
                                        <p:cTn id="7" dur="1" fill="hold">
                                          <p:stCondLst>
                                            <p:cond delay="499"/>
                                          </p:stCondLst>
                                        </p:cTn>
                                        <p:tgtEl>
                                          <p:spTgt spid="15"/>
                                        </p:tgtEl>
                                        <p:attrNameLst>
                                          <p:attrName>style.visibility</p:attrName>
                                        </p:attrNameLst>
                                      </p:cBhvr>
                                      <p:to>
                                        <p:strVal val="hidden"/>
                                      </p:to>
                                    </p:set>
                                  </p:childTnLst>
                                </p:cTn>
                              </p:par>
                            </p:childTnLst>
                          </p:cTn>
                        </p:par>
                        <p:par>
                          <p:cTn id="8" fill="hold" nodeType="afterGroup">
                            <p:stCondLst>
                              <p:cond delay="500"/>
                            </p:stCondLst>
                            <p:childTnLst>
                              <p:par>
                                <p:cTn id="9" presetID="18" presetClass="entr" presetSubtype="6"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strips(downRight)">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 name="图形 5"/>
          <p:cNvPicPr>
            <a:picLocks noChangeAspect="1"/>
          </p:cNvPicPr>
          <p:nvPr>
            <p:custDataLst>
              <p:tags r:id="rId4"/>
            </p:custDataLst>
          </p:nvPr>
        </p:nvPicPr>
        <p:blipFill>
          <a:blip r:embed="rId3"/>
          <a:stretch>
            <a:fillRect/>
          </a:stretch>
        </p:blipFill>
        <p:spPr>
          <a:xfrm>
            <a:off x="749997" y="3085037"/>
            <a:ext cx="688166" cy="688166"/>
          </a:xfrm>
          <a:prstGeom prst="rect">
            <a:avLst/>
          </a:prstGeom>
        </p:spPr>
      </p:pic>
      <p:pic>
        <p:nvPicPr>
          <p:cNvPr id="7" name="New picture"/>
          <p:cNvPicPr/>
          <p:nvPr>
            <p:custDataLst>
              <p:tags r:id="rId6"/>
            </p:custDataLst>
          </p:nvPr>
        </p:nvPicPr>
        <p:blipFill>
          <a:blip r:embed="rId5"/>
          <a:stretch>
            <a:fillRect/>
          </a:stretch>
        </p:blipFill>
        <p:spPr>
          <a:xfrm>
            <a:off x="12014200" y="10909300"/>
            <a:ext cx="330200" cy="241300"/>
          </a:xfrm>
          <a:prstGeom prst="cube">
            <a:avLst/>
          </a:prstGeom>
        </p:spPr>
      </p:pic>
      <p:sp>
        <p:nvSpPr>
          <p:cNvPr id="2" name="文本框 1"/>
          <p:cNvSpPr txBox="1"/>
          <p:nvPr>
            <p:custDataLst>
              <p:tags r:id="rId7"/>
            </p:custDataLst>
          </p:nvPr>
        </p:nvSpPr>
        <p:spPr>
          <a:xfrm>
            <a:off x="0" y="0"/>
            <a:ext cx="12193905" cy="2599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取了中华民族</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5000</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多年来优秀法律文化，借鉴了人类法治文明建设有益成果；</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b.</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是一部体现我国社会主义性质、符合人民利益和愿望、顺应时代发展要求的民法典；</a:t>
            </a:r>
            <a:endParaRPr lang="zh-CN" altLang="en-US" sz="28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c.</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是一部体现对生命健康、财产安全、交易便利、生活幸福、人格尊</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严等各方面权利平等保护的民法典；</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a:p>
            <a:pPr indent="0" algn="l" fontAlgn="auto">
              <a:lnSpc>
                <a:spcPts val="3260"/>
              </a:lnSpc>
            </a:pP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 </a:t>
            </a:r>
            <a:r>
              <a:rPr lang="en-US" altLang="zh-CN" sz="2800" b="1">
                <a:latin typeface="黑体" panose="02010609060101010101" pitchFamily="49" charset="-122"/>
                <a:ea typeface="黑体" panose="02010609060101010101" pitchFamily="49" charset="-122"/>
                <a:cs typeface="黑体" panose="02010609060101010101" pitchFamily="49" charset="-122"/>
                <a:sym typeface="+mn-ea"/>
              </a:rPr>
              <a:t>      d.</a:t>
            </a:r>
            <a:r>
              <a:rPr lang="zh-CN" altLang="en-US" sz="2800" b="1">
                <a:latin typeface="黑体" panose="02010609060101010101" pitchFamily="49" charset="-122"/>
                <a:ea typeface="黑体" panose="02010609060101010101" pitchFamily="49" charset="-122"/>
                <a:cs typeface="黑体" panose="02010609060101010101" pitchFamily="49" charset="-122"/>
                <a:sym typeface="+mn-ea"/>
              </a:rPr>
              <a:t>是一部具有鲜明中国特色、实践特色、时代特色的民法典。</a:t>
            </a:r>
            <a:endParaRPr lang="zh-CN"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4" name="文本框 3"/>
          <p:cNvSpPr txBox="1">
            <a:spLocks noChangeArrowheads="1"/>
          </p:cNvSpPr>
          <p:nvPr>
            <p:custDataLst>
              <p:tags r:id="rId8"/>
            </p:custDataLst>
          </p:nvPr>
        </p:nvSpPr>
        <p:spPr bwMode="auto">
          <a:xfrm>
            <a:off x="4915045" y="2603728"/>
            <a:ext cx="1347787" cy="520700"/>
          </a:xfrm>
          <a:prstGeom prst="rect">
            <a:avLst/>
          </a:prstGeom>
          <a:solidFill>
            <a:srgbClr val="D1D1F0"/>
          </a:solidFill>
          <a:ln w="12700">
            <a:solidFill>
              <a:schemeClr val="tx1"/>
            </a:solidFill>
            <a:roun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rgbClr val="FF0000"/>
                </a:solidFill>
                <a:latin typeface="黑体" panose="02010609060101010101" pitchFamily="49" charset="-122"/>
                <a:ea typeface="黑体" panose="02010609060101010101" pitchFamily="49" charset="-122"/>
              </a:rPr>
              <a:t>系统性</a:t>
            </a:r>
            <a:endParaRPr lang="zh-CN" altLang="zh-CN" sz="2800" b="1">
              <a:solidFill>
                <a:srgbClr val="FF0000"/>
              </a:solidFill>
              <a:latin typeface="黑体" panose="02010609060101010101" pitchFamily="49" charset="-122"/>
              <a:ea typeface="黑体" panose="02010609060101010101" pitchFamily="49" charset="-122"/>
            </a:endParaRPr>
          </a:p>
        </p:txBody>
      </p:sp>
      <p:sp>
        <p:nvSpPr>
          <p:cNvPr id="5" name="文本框 4"/>
          <p:cNvSpPr txBox="1">
            <a:spLocks noChangeArrowheads="1"/>
          </p:cNvSpPr>
          <p:nvPr>
            <p:custDataLst>
              <p:tags r:id="rId9"/>
            </p:custDataLst>
          </p:nvPr>
        </p:nvSpPr>
        <p:spPr bwMode="auto">
          <a:xfrm>
            <a:off x="8959360" y="2601823"/>
            <a:ext cx="1347787" cy="520700"/>
          </a:xfrm>
          <a:prstGeom prst="rect">
            <a:avLst/>
          </a:prstGeom>
          <a:solidFill>
            <a:srgbClr val="D1D1F0"/>
          </a:solidFill>
          <a:ln w="12700">
            <a:solidFill>
              <a:schemeClr val="tx1"/>
            </a:solidFill>
            <a:roun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rgbClr val="FF0000"/>
                </a:solidFill>
                <a:latin typeface="黑体" panose="02010609060101010101" pitchFamily="49" charset="-122"/>
                <a:ea typeface="黑体" panose="02010609060101010101" pitchFamily="49" charset="-122"/>
              </a:rPr>
              <a:t>民生性</a:t>
            </a:r>
            <a:endParaRPr lang="zh-CN" altLang="zh-CN" sz="2800" b="1">
              <a:solidFill>
                <a:srgbClr val="FF0000"/>
              </a:solidFill>
              <a:latin typeface="黑体" panose="02010609060101010101" pitchFamily="49" charset="-122"/>
              <a:ea typeface="黑体" panose="02010609060101010101" pitchFamily="49" charset="-122"/>
            </a:endParaRPr>
          </a:p>
        </p:txBody>
      </p:sp>
      <p:sp>
        <p:nvSpPr>
          <p:cNvPr id="8" name="文本框 7"/>
          <p:cNvSpPr txBox="1">
            <a:spLocks noChangeArrowheads="1"/>
          </p:cNvSpPr>
          <p:nvPr>
            <p:custDataLst>
              <p:tags r:id="rId10"/>
            </p:custDataLst>
          </p:nvPr>
        </p:nvSpPr>
        <p:spPr bwMode="auto">
          <a:xfrm>
            <a:off x="6263150" y="2601823"/>
            <a:ext cx="1347787" cy="522288"/>
          </a:xfrm>
          <a:prstGeom prst="rect">
            <a:avLst/>
          </a:prstGeom>
          <a:solidFill>
            <a:srgbClr val="D1D1F0"/>
          </a:solidFill>
          <a:ln w="12700">
            <a:solidFill>
              <a:schemeClr val="tx1"/>
            </a:solidFill>
            <a:roun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rgbClr val="FF0000"/>
                </a:solidFill>
                <a:latin typeface="黑体" panose="02010609060101010101" pitchFamily="49" charset="-122"/>
                <a:ea typeface="黑体" panose="02010609060101010101" pitchFamily="49" charset="-122"/>
              </a:rPr>
              <a:t>继承性</a:t>
            </a:r>
            <a:endParaRPr lang="zh-CN" altLang="zh-CN" sz="2800" b="1">
              <a:solidFill>
                <a:srgbClr val="FF0000"/>
              </a:solidFill>
              <a:latin typeface="黑体" panose="02010609060101010101" pitchFamily="49" charset="-122"/>
              <a:ea typeface="黑体" panose="02010609060101010101" pitchFamily="49" charset="-122"/>
            </a:endParaRPr>
          </a:p>
        </p:txBody>
      </p:sp>
      <p:sp>
        <p:nvSpPr>
          <p:cNvPr id="9" name="文本框 8"/>
          <p:cNvSpPr txBox="1">
            <a:spLocks noChangeArrowheads="1"/>
          </p:cNvSpPr>
          <p:nvPr>
            <p:custDataLst>
              <p:tags r:id="rId11"/>
            </p:custDataLst>
          </p:nvPr>
        </p:nvSpPr>
        <p:spPr bwMode="auto">
          <a:xfrm>
            <a:off x="7611255" y="2601506"/>
            <a:ext cx="1347787" cy="522287"/>
          </a:xfrm>
          <a:prstGeom prst="rect">
            <a:avLst/>
          </a:prstGeom>
          <a:solidFill>
            <a:srgbClr val="D1D1F0"/>
          </a:solidFill>
          <a:ln w="12700">
            <a:solidFill>
              <a:schemeClr val="tx1"/>
            </a:solidFill>
            <a:roun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rgbClr val="FF0000"/>
                </a:solidFill>
                <a:latin typeface="黑体" panose="02010609060101010101" pitchFamily="49" charset="-122"/>
                <a:ea typeface="黑体" panose="02010609060101010101" pitchFamily="49" charset="-122"/>
              </a:rPr>
              <a:t>时代性</a:t>
            </a:r>
            <a:endParaRPr lang="zh-CN" altLang="zh-CN" sz="2800" b="1">
              <a:solidFill>
                <a:srgbClr val="FF0000"/>
              </a:solidFill>
              <a:latin typeface="黑体" panose="02010609060101010101" pitchFamily="49" charset="-122"/>
              <a:ea typeface="黑体" panose="02010609060101010101" pitchFamily="49" charset="-122"/>
            </a:endParaRPr>
          </a:p>
        </p:txBody>
      </p:sp>
      <p:sp>
        <p:nvSpPr>
          <p:cNvPr id="10" name="文本框 9"/>
          <p:cNvSpPr txBox="1"/>
          <p:nvPr>
            <p:custDataLst>
              <p:tags r:id="rId12"/>
            </p:custDataLst>
          </p:nvPr>
        </p:nvSpPr>
        <p:spPr>
          <a:xfrm>
            <a:off x="0" y="2586355"/>
            <a:ext cx="4756785" cy="535940"/>
          </a:xfrm>
          <a:prstGeom prst="rect">
            <a:avLst/>
          </a:prstGeom>
          <a:solidFill>
            <a:schemeClr val="accent4">
              <a:lumMod val="20000"/>
              <a:lumOff val="80000"/>
            </a:schemeClr>
          </a:solidFill>
          <a:ln>
            <a:solidFill>
              <a:srgbClr val="FF0000"/>
            </a:solidFill>
            <a:prstDash val="lgDashDotDot"/>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【深化】</a:t>
            </a:r>
            <a:r>
              <a:rPr lang="zh-CN" sz="2800" b="1">
                <a:solidFill>
                  <a:srgbClr val="FF0000"/>
                </a:solidFill>
                <a:latin typeface="黑体" panose="02010609060101010101" pitchFamily="49" charset="-122"/>
                <a:ea typeface="黑体" panose="02010609060101010101" pitchFamily="49" charset="-122"/>
                <a:cs typeface="微软雅黑" panose="020b0503020204020204" charset="-122"/>
                <a:sym typeface="+mn-ea"/>
              </a:rPr>
              <a:t>《民法典》的特点：</a:t>
            </a:r>
            <a:endParaRPr lang="zh-CN" altLang="en-US" sz="2800" b="1">
              <a:solidFill>
                <a:srgbClr val="FF0000"/>
              </a:solidFill>
              <a:uFillTx/>
              <a:latin typeface="黑体" panose="02010609060101010101" pitchFamily="49" charset="-122"/>
              <a:ea typeface="黑体" panose="02010609060101010101" pitchFamily="49" charset="-122"/>
              <a:cs typeface="微软雅黑" panose="020b0503020204020204" charset="-122"/>
              <a:sym typeface="+mn-ea"/>
            </a:endParaRPr>
          </a:p>
        </p:txBody>
      </p:sp>
      <p:sp>
        <p:nvSpPr>
          <p:cNvPr id="15" name="Rounded Rectangle 124"/>
          <p:cNvSpPr/>
          <p:nvPr>
            <p:custDataLst>
              <p:tags r:id="rId13"/>
            </p:custDataLst>
          </p:nvPr>
        </p:nvSpPr>
        <p:spPr>
          <a:xfrm>
            <a:off x="422275" y="3985260"/>
            <a:ext cx="2062480" cy="508000"/>
          </a:xfrm>
          <a:prstGeom prst="roundRect">
            <a:avLst>
              <a:gd name="adj" fmla="val 5000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800" b="1">
                <a:latin typeface="Agency FB" panose="020b0503020202020204" pitchFamily="34" charset="0"/>
                <a:ea typeface="微软雅黑" panose="020b0503020204020204" charset="-122"/>
                <a:cs typeface="+mn-ea"/>
                <a:sym typeface="Agency FB" panose="020b0503020202020204" pitchFamily="34" charset="0"/>
              </a:rPr>
              <a:t>20C50S</a:t>
            </a:r>
            <a:endParaRPr lang="en-US" altLang="zh-CN" sz="2800" b="1">
              <a:latin typeface="Agency FB" panose="020b0503020202020204" pitchFamily="34" charset="0"/>
              <a:ea typeface="微软雅黑" panose="020b0503020204020204" charset="-122"/>
              <a:cs typeface="+mn-ea"/>
              <a:sym typeface="Agency FB" panose="020b0503020202020204" pitchFamily="34" charset="0"/>
            </a:endParaRPr>
          </a:p>
        </p:txBody>
      </p:sp>
      <p:cxnSp>
        <p:nvCxnSpPr>
          <p:cNvPr id="16" name="Straight Connector 93"/>
          <p:cNvCxnSpPr/>
          <p:nvPr>
            <p:custDataLst>
              <p:tags r:id="rId14"/>
            </p:custDataLst>
          </p:nvPr>
        </p:nvCxnSpPr>
        <p:spPr>
          <a:xfrm>
            <a:off x="-116798" y="4529137"/>
            <a:ext cx="11915775" cy="46355"/>
          </a:xfrm>
          <a:prstGeom prst="line">
            <a:avLst/>
          </a:prstGeom>
          <a:ln w="19050">
            <a:solidFill>
              <a:schemeClr val="tx1">
                <a:lumMod val="50000"/>
                <a:lumOff val="50000"/>
              </a:schemeClr>
            </a:solidFill>
            <a:prstDash val="sysDot"/>
            <a:headEnd type="oval"/>
            <a:tailEnd type="oval"/>
          </a:ln>
        </p:spPr>
        <p:style>
          <a:lnRef idx="1">
            <a:schemeClr val="accent1"/>
          </a:lnRef>
          <a:fillRef idx="0">
            <a:schemeClr val="accent1"/>
          </a:fillRef>
          <a:effectRef idx="0">
            <a:schemeClr val="accent1"/>
          </a:effectRef>
          <a:fontRef idx="minor">
            <a:schemeClr val="tx1"/>
          </a:fontRef>
        </p:style>
      </p:cxnSp>
      <p:sp>
        <p:nvSpPr>
          <p:cNvPr id="17" name="Rounded Rectangle 124"/>
          <p:cNvSpPr/>
          <p:nvPr>
            <p:custDataLst>
              <p:tags r:id="rId15"/>
            </p:custDataLst>
          </p:nvPr>
        </p:nvSpPr>
        <p:spPr>
          <a:xfrm>
            <a:off x="8997950" y="3945255"/>
            <a:ext cx="2273935" cy="508000"/>
          </a:xfrm>
          <a:prstGeom prst="roundRect">
            <a:avLst>
              <a:gd name="adj" fmla="val 5000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latin typeface="Agency FB" panose="020b0503020202020204" pitchFamily="34" charset="0"/>
                <a:ea typeface="微软雅黑" panose="020b0503020204020204" charset="-122"/>
                <a:cs typeface="+mn-ea"/>
                <a:sym typeface="Agency FB" panose="020b0503020202020204" pitchFamily="34" charset="0"/>
              </a:rPr>
              <a:t>十八大以后</a:t>
            </a:r>
            <a:endParaRPr lang="zh-CN" altLang="en-US" sz="2800" b="1">
              <a:latin typeface="Agency FB" panose="020b0503020202020204" pitchFamily="34" charset="0"/>
              <a:ea typeface="微软雅黑" panose="020b0503020204020204" charset="-122"/>
              <a:cs typeface="+mn-ea"/>
              <a:sym typeface="Agency FB" panose="020b0503020202020204" pitchFamily="34" charset="0"/>
            </a:endParaRPr>
          </a:p>
        </p:txBody>
      </p:sp>
      <p:sp>
        <p:nvSpPr>
          <p:cNvPr id="18" name="Rounded Rectangle 124"/>
          <p:cNvSpPr/>
          <p:nvPr>
            <p:custDataLst>
              <p:tags r:id="rId16"/>
            </p:custDataLst>
          </p:nvPr>
        </p:nvSpPr>
        <p:spPr>
          <a:xfrm>
            <a:off x="3215640" y="3985260"/>
            <a:ext cx="2273935" cy="508000"/>
          </a:xfrm>
          <a:prstGeom prst="roundRect">
            <a:avLst>
              <a:gd name="adj" fmla="val 5000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latin typeface="Agency FB" panose="020b0503020202020204" pitchFamily="34" charset="0"/>
                <a:ea typeface="微软雅黑" panose="020b0503020204020204" charset="-122"/>
                <a:cs typeface="+mn-ea"/>
                <a:sym typeface="Agency FB" panose="020b0503020202020204" pitchFamily="34" charset="0"/>
              </a:rPr>
              <a:t>改开初期</a:t>
            </a:r>
            <a:endParaRPr lang="zh-CN" altLang="en-US" sz="2800" b="1">
              <a:latin typeface="Agency FB" panose="020b0503020202020204" pitchFamily="34" charset="0"/>
              <a:ea typeface="微软雅黑" panose="020b0503020204020204" charset="-122"/>
              <a:cs typeface="+mn-ea"/>
              <a:sym typeface="Agency FB" panose="020b0503020202020204" pitchFamily="34" charset="0"/>
            </a:endParaRPr>
          </a:p>
        </p:txBody>
      </p:sp>
      <p:sp>
        <p:nvSpPr>
          <p:cNvPr id="19" name="文本框 18"/>
          <p:cNvSpPr txBox="1"/>
          <p:nvPr>
            <p:custDataLst>
              <p:tags r:id="rId17"/>
            </p:custDataLst>
          </p:nvPr>
        </p:nvSpPr>
        <p:spPr>
          <a:xfrm>
            <a:off x="1905" y="4712970"/>
            <a:ext cx="290385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社会主义</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法制初创期</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p:txBody>
      </p:sp>
      <p:sp>
        <p:nvSpPr>
          <p:cNvPr id="20" name="文本框 19"/>
          <p:cNvSpPr txBox="1"/>
          <p:nvPr>
            <p:custDataLst>
              <p:tags r:id="rId18"/>
            </p:custDataLst>
          </p:nvPr>
        </p:nvSpPr>
        <p:spPr>
          <a:xfrm>
            <a:off x="8583295" y="4712970"/>
            <a:ext cx="343090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全面依法治国进入新阶段</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p:txBody>
      </p:sp>
      <p:sp>
        <p:nvSpPr>
          <p:cNvPr id="23" name="Rounded Rectangle 124"/>
          <p:cNvSpPr/>
          <p:nvPr>
            <p:custDataLst>
              <p:tags r:id="rId19"/>
            </p:custDataLst>
          </p:nvPr>
        </p:nvSpPr>
        <p:spPr>
          <a:xfrm>
            <a:off x="6106795" y="3985260"/>
            <a:ext cx="2273935" cy="508000"/>
          </a:xfrm>
          <a:prstGeom prst="roundRect">
            <a:avLst>
              <a:gd name="adj" fmla="val 5000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800" b="1">
                <a:latin typeface="Agency FB" panose="020b0503020202020204" pitchFamily="34" charset="0"/>
                <a:ea typeface="微软雅黑" panose="020b0503020204020204" charset="-122"/>
                <a:cs typeface="+mn-ea"/>
                <a:sym typeface="Agency FB" panose="020b0503020202020204" pitchFamily="34" charset="0"/>
              </a:rPr>
              <a:t>20C90S</a:t>
            </a:r>
            <a:r>
              <a:rPr lang="zh-CN" altLang="en-US" sz="2800" b="1">
                <a:latin typeface="Agency FB" panose="020b0503020202020204" pitchFamily="34" charset="0"/>
                <a:ea typeface="微软雅黑" panose="020b0503020204020204" charset="-122"/>
                <a:cs typeface="+mn-ea"/>
                <a:sym typeface="Agency FB" panose="020b0503020202020204" pitchFamily="34" charset="0"/>
              </a:rPr>
              <a:t>后</a:t>
            </a:r>
            <a:endParaRPr lang="zh-CN" altLang="en-US" sz="2800" b="1">
              <a:latin typeface="Agency FB" panose="020b0503020202020204" pitchFamily="34" charset="0"/>
              <a:ea typeface="微软雅黑" panose="020b0503020204020204" charset="-122"/>
              <a:cs typeface="+mn-ea"/>
              <a:sym typeface="Agency FB" panose="020b0503020202020204" pitchFamily="34" charset="0"/>
            </a:endParaRPr>
          </a:p>
        </p:txBody>
      </p:sp>
      <p:sp>
        <p:nvSpPr>
          <p:cNvPr id="25" name="文本框 24"/>
          <p:cNvSpPr txBox="1"/>
          <p:nvPr>
            <p:custDataLst>
              <p:tags r:id="rId20"/>
            </p:custDataLst>
          </p:nvPr>
        </p:nvSpPr>
        <p:spPr>
          <a:xfrm>
            <a:off x="2637155" y="4712970"/>
            <a:ext cx="343090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社会主义</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法制新发展</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p:txBody>
      </p:sp>
      <p:sp>
        <p:nvSpPr>
          <p:cNvPr id="11" name="文本框 10"/>
          <p:cNvSpPr txBox="1"/>
          <p:nvPr>
            <p:custDataLst>
              <p:tags r:id="rId21"/>
            </p:custDataLst>
          </p:nvPr>
        </p:nvSpPr>
        <p:spPr>
          <a:xfrm>
            <a:off x="1905" y="3303270"/>
            <a:ext cx="7261225" cy="52197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【小结】</a:t>
            </a:r>
            <a:r>
              <a:rPr lang="zh-CN" altLang="en-US" sz="2800" b="1" smtClean="0">
                <a:solidFill>
                  <a:srgbClr val="C00000"/>
                </a:solidFill>
                <a:effectLst>
                  <a:outerShdw blurRad="38100" dist="19050" dir="2700000" algn="tl" rotWithShape="0">
                    <a:schemeClr val="dk1">
                      <a:alpha val="40000"/>
                    </a:schemeClr>
                  </a:outerShdw>
                </a:effectLst>
                <a:uFillTx/>
                <a:latin typeface="黑体" panose="02010609060101010101" pitchFamily="49" charset="-122"/>
                <a:ea typeface="黑体" panose="02010609060101010101" pitchFamily="49" charset="-122"/>
                <a:cs typeface="黑体" panose="02010609060101010101" pitchFamily="49" charset="-122"/>
                <a:sym typeface="+mn-ea"/>
              </a:rPr>
              <a:t>新中国的法治建设进程</a:t>
            </a:r>
            <a:endParaRPr lang="zh-CN" altLang="en-US" sz="2800" b="1" smtClean="0">
              <a:solidFill>
                <a:srgbClr val="C00000"/>
              </a:solidFill>
              <a:effectLst>
                <a:outerShdw blurRad="38100" dist="19050" dir="2700000" algn="tl" rotWithShape="0">
                  <a:schemeClr val="dk1">
                    <a:alpha val="40000"/>
                  </a:schemeClr>
                </a:outerShdw>
              </a:effectLst>
              <a:uFillTx/>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6" name="文本框 25"/>
          <p:cNvSpPr txBox="1"/>
          <p:nvPr>
            <p:custDataLst>
              <p:tags r:id="rId22"/>
            </p:custDataLst>
          </p:nvPr>
        </p:nvSpPr>
        <p:spPr>
          <a:xfrm>
            <a:off x="5528310" y="4712970"/>
            <a:ext cx="3430905"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法制建设</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a:p>
            <a:pPr algn="ctr"/>
            <a:r>
              <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rPr>
              <a:t>完善时期</a:t>
            </a:r>
            <a:endParaRPr lang="zh-CN" sz="2800" b="1">
              <a:solidFill>
                <a:srgbClr val="FF0000"/>
              </a:solidFill>
              <a:highlight>
                <a:srgbClr val="FFFF00"/>
              </a:highlight>
              <a:latin typeface="黑体" panose="02010609060101010101" pitchFamily="49" charset="-122"/>
              <a:ea typeface="黑体" panose="02010609060101010101" pitchFamily="49" charset="-122"/>
              <a:cs typeface="华文楷体" panose="02010600040101010101" charset="-122"/>
              <a:sym typeface="+mn-ea"/>
            </a:endParaRPr>
          </a:p>
        </p:txBody>
      </p:sp>
    </p:spTree>
    <p:custDataLst>
      <p:tags r:id="rId2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Right)">
                                      <p:cBhvr>
                                        <p:cTn id="7" dur="500"/>
                                        <p:tgtEl>
                                          <p:spTgt spid="4"/>
                                        </p:tgtEl>
                                      </p:cBhvr>
                                    </p:animEffect>
                                  </p:childTnLst>
                                </p:cTn>
                              </p:par>
                              <p:par>
                                <p:cTn id="8" presetID="18" presetClass="entr" presetSubtype="6"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strips(downRight)">
                                      <p:cBhvr>
                                        <p:cTn id="10" dur="500"/>
                                        <p:tgtEl>
                                          <p:spTgt spid="8"/>
                                        </p:tgtEl>
                                      </p:cBhvr>
                                    </p:animEffect>
                                  </p:childTnLst>
                                </p:cTn>
                              </p:par>
                              <p:par>
                                <p:cTn id="11" presetID="18" presetClass="entr" presetSubtype="6" dur="5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strips(downRight)">
                                      <p:cBhvr>
                                        <p:cTn id="13" dur="500"/>
                                        <p:tgtEl>
                                          <p:spTgt spid="9"/>
                                        </p:tgtEl>
                                      </p:cBhvr>
                                    </p:animEffect>
                                  </p:childTnLst>
                                </p:cTn>
                              </p:par>
                              <p:par>
                                <p:cTn id="14" presetID="18" presetClass="entr" presetSubtype="6" dur="50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strips(downRight)">
                                      <p:cBhvr>
                                        <p:cTn id="16" dur="500"/>
                                        <p:tgtEl>
                                          <p:spTgt spid="5"/>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blinds(horizontal)">
                                      <p:cBhvr>
                                        <p:cTn id="21" dur="500"/>
                                        <p:tgtEl>
                                          <p:spTgt spid="15"/>
                                        </p:tgtEl>
                                      </p:cBhvr>
                                    </p:animEffect>
                                  </p:childTnLst>
                                </p:cTn>
                              </p:par>
                              <p:par>
                                <p:cTn id="22" presetID="3" presetClass="entr" presetSubtype="10" dur="50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blinds(horizontal)">
                                      <p:cBhvr>
                                        <p:cTn id="24" dur="500"/>
                                        <p:tgtEl>
                                          <p:spTgt spid="17"/>
                                        </p:tgtEl>
                                      </p:cBhvr>
                                    </p:animEffect>
                                  </p:childTnLst>
                                </p:cTn>
                              </p:par>
                              <p:par>
                                <p:cTn id="25" presetID="3" presetClass="entr" presetSubtype="10" dur="50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blinds(horizontal)">
                                      <p:cBhvr>
                                        <p:cTn id="27" dur="500"/>
                                        <p:tgtEl>
                                          <p:spTgt spid="18"/>
                                        </p:tgtEl>
                                      </p:cBhvr>
                                    </p:animEffect>
                                  </p:childTnLst>
                                </p:cTn>
                              </p:par>
                              <p:par>
                                <p:cTn id="28" presetID="3" presetClass="entr" presetSubtype="10" dur="500" fill="hold" grpId="0"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blinds(horizontal)">
                                      <p:cBhvr>
                                        <p:cTn id="30" dur="500"/>
                                        <p:tgtEl>
                                          <p:spTgt spid="23"/>
                                        </p:tgtEl>
                                      </p:cBhvr>
                                    </p:animEffect>
                                  </p:childTnLst>
                                </p:cTn>
                              </p:par>
                              <p:par>
                                <p:cTn id="31" presetID="16" presetClass="entr" presetSubtype="21" dur="500" fill="hold"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barn(inVertical)">
                                      <p:cBhvr>
                                        <p:cTn id="33" dur="500"/>
                                        <p:tgtEl>
                                          <p:spTgt spid="16"/>
                                        </p:tgtEl>
                                      </p:cBhvr>
                                    </p:animEffect>
                                  </p:childTnLst>
                                </p:cTn>
                              </p:par>
                            </p:childTnLst>
                          </p:cTn>
                        </p:par>
                        <p:par>
                          <p:cTn id="34" fill="hold" nodeType="afterGroup">
                            <p:stCondLst>
                              <p:cond delay="500"/>
                            </p:stCondLst>
                            <p:childTnLst>
                              <p:par>
                                <p:cTn id="35" presetID="16" presetClass="entr" presetSubtype="21" dur="500" fill="hold" grpId="0" nodeType="after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barn(inVertical)">
                                      <p:cBhvr>
                                        <p:cTn id="37" dur="500"/>
                                        <p:tgtEl>
                                          <p:spTgt spid="19"/>
                                        </p:tgtEl>
                                      </p:cBhvr>
                                    </p:animEffect>
                                  </p:childTnLst>
                                </p:cTn>
                              </p:par>
                            </p:childTnLst>
                          </p:cTn>
                        </p:par>
                        <p:par>
                          <p:cTn id="38" fill="hold" nodeType="afterGroup">
                            <p:stCondLst>
                              <p:cond delay="1000"/>
                            </p:stCondLst>
                            <p:childTnLst>
                              <p:par>
                                <p:cTn id="39" presetID="16" presetClass="entr" presetSubtype="21" dur="500" fill="hold" grpId="0" nodeType="after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barn(inVertical)">
                                      <p:cBhvr>
                                        <p:cTn id="41" dur="500"/>
                                        <p:tgtEl>
                                          <p:spTgt spid="25"/>
                                        </p:tgtEl>
                                      </p:cBhvr>
                                    </p:animEffect>
                                  </p:childTnLst>
                                </p:cTn>
                              </p:par>
                            </p:childTnLst>
                          </p:cTn>
                        </p:par>
                        <p:par>
                          <p:cTn id="42" fill="hold" nodeType="afterGroup">
                            <p:stCondLst>
                              <p:cond delay="1500"/>
                            </p:stCondLst>
                            <p:childTnLst>
                              <p:par>
                                <p:cTn id="43" presetID="16" presetClass="entr" presetSubtype="21" dur="500" fill="hold" grpId="0" nodeType="after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barn(inVertical)">
                                      <p:cBhvr>
                                        <p:cTn id="45" dur="500"/>
                                        <p:tgtEl>
                                          <p:spTgt spid="26"/>
                                        </p:tgtEl>
                                      </p:cBhvr>
                                    </p:animEffect>
                                  </p:childTnLst>
                                </p:cTn>
                              </p:par>
                            </p:childTnLst>
                          </p:cTn>
                        </p:par>
                        <p:par>
                          <p:cTn id="46" fill="hold" nodeType="afterGroup">
                            <p:stCondLst>
                              <p:cond delay="2000"/>
                            </p:stCondLst>
                            <p:childTnLst>
                              <p:par>
                                <p:cTn id="47" presetID="16" presetClass="entr" presetSubtype="21" dur="500" fill="hold" grpId="0" nodeType="afterEffect">
                                  <p:stCondLst>
                                    <p:cond delay="0"/>
                                  </p:stCondLst>
                                  <p:childTnLst>
                                    <p:set>
                                      <p:cBhvr>
                                        <p:cTn id="48" dur="1" fill="hold">
                                          <p:stCondLst>
                                            <p:cond delay="0"/>
                                          </p:stCondLst>
                                        </p:cTn>
                                        <p:tgtEl>
                                          <p:spTgt spid="20"/>
                                        </p:tgtEl>
                                        <p:attrNameLst>
                                          <p:attrName>style.visibility</p:attrName>
                                        </p:attrNameLst>
                                      </p:cBhvr>
                                      <p:to>
                                        <p:strVal val="visible"/>
                                      </p:to>
                                    </p:set>
                                    <p:animEffect transition="in" filter="barn(inVertical)">
                                      <p:cBhvr>
                                        <p:cTn id="4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9" grpId="0"/>
      <p:bldP spid="15" grpId="0"/>
      <p:bldP spid="17" grpId="0"/>
      <p:bldP spid="18" grpId="0"/>
      <p:bldP spid="19" grpId="0"/>
      <p:bldP spid="20" grpId="0"/>
      <p:bldP spid="23" grpId="0"/>
      <p:bldP spid="25" grpId="0"/>
      <p:bldP spid="2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文本框 5"/>
          <p:cNvSpPr txBox="1"/>
          <p:nvPr>
            <p:custDataLst>
              <p:tags r:id="rId3"/>
            </p:custDataLst>
          </p:nvPr>
        </p:nvSpPr>
        <p:spPr>
          <a:xfrm>
            <a:off x="635" y="2593340"/>
            <a:ext cx="12192000" cy="3107690"/>
          </a:xfrm>
          <a:prstGeom prst="rect">
            <a:avLst/>
          </a:prstGeom>
          <a:noFill/>
          <a:ln w="9525">
            <a:solidFill>
              <a:srgbClr val="D33F2B"/>
            </a:solidFill>
            <a:prstDash val="lgDashDot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①</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是发展社会主义市场经济和扩大对外开放的</a:t>
            </a:r>
            <a:r>
              <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rPr>
              <a:t>客观</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要求</a:t>
            </a:r>
            <a:r>
              <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rPr>
              <a:t>；</a:t>
            </a:r>
            <a:endParaRPr lang="en-US" altLang="zh-CN" sz="2800" b="1" smtClean="0">
              <a:latin typeface="楷体" panose="02010609060101010101" charset="-122"/>
              <a:ea typeface="楷体" panose="02010609060101010101" charset="-122"/>
              <a:cs typeface="黑体" panose="02010609060101010101" pitchFamily="49" charset="-122"/>
              <a:sym typeface="+mn-ea"/>
            </a:endParaRPr>
          </a:p>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②</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是</a:t>
            </a: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促进</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社会主义民主</a:t>
            </a: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政治建设</a:t>
            </a:r>
            <a:r>
              <a:rPr lang="en-US" altLang="zh-CN" sz="2800" b="1">
                <a:solidFill>
                  <a:srgbClr val="0000FF"/>
                </a:solidFill>
                <a:latin typeface="楷体" panose="02010609060101010101" charset="-122"/>
                <a:ea typeface="楷体" panose="02010609060101010101" charset="-122"/>
                <a:cs typeface="黑体" panose="02010609060101010101" pitchFamily="49" charset="-122"/>
                <a:sym typeface="+mn-ea"/>
              </a:rPr>
              <a:t>、实现人民当家做主的</a:t>
            </a:r>
            <a:r>
              <a:rPr lang="en-US" altLang="zh-CN" sz="2800" b="1">
                <a:solidFill>
                  <a:srgbClr val="FF0000"/>
                </a:solidFill>
                <a:latin typeface="楷体" panose="02010609060101010101" charset="-122"/>
                <a:ea typeface="楷体" panose="02010609060101010101" charset="-122"/>
                <a:cs typeface="黑体" panose="02010609060101010101" pitchFamily="49" charset="-122"/>
                <a:sym typeface="+mn-ea"/>
              </a:rPr>
              <a:t>根本</a:t>
            </a:r>
            <a:r>
              <a:rPr lang="zh-CN" altLang="en-US" sz="2800" b="1">
                <a:solidFill>
                  <a:srgbClr val="FF0000"/>
                </a:solidFill>
                <a:latin typeface="楷体" panose="02010609060101010101" charset="-122"/>
                <a:ea typeface="楷体" panose="02010609060101010101" charset="-122"/>
                <a:cs typeface="黑体" panose="02010609060101010101" pitchFamily="49" charset="-122"/>
                <a:sym typeface="+mn-ea"/>
              </a:rPr>
              <a:t>保障</a:t>
            </a:r>
            <a:r>
              <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rPr>
              <a:t>；</a:t>
            </a:r>
            <a:endPar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endParaRPr>
          </a:p>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③</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是建设中国特色社会主义文化的</a:t>
            </a:r>
            <a:r>
              <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rPr>
              <a:t>重要条件</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a:t>
            </a:r>
            <a:endParaRPr lang="en-US" altLang="zh-CN" sz="2800" b="1">
              <a:latin typeface="楷体" panose="02010609060101010101" charset="-122"/>
              <a:ea typeface="楷体" panose="02010609060101010101" charset="-122"/>
              <a:cs typeface="黑体" panose="02010609060101010101" pitchFamily="49" charset="-122"/>
              <a:sym typeface="+mn-ea"/>
            </a:endParaRPr>
          </a:p>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④</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是社会</a:t>
            </a: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主义</a:t>
            </a:r>
            <a:r>
              <a:rPr lang="en-US" altLang="zh-CN" sz="2800" b="1" smtClean="0">
                <a:solidFill>
                  <a:srgbClr val="0000FF"/>
                </a:solidFill>
                <a:latin typeface="楷体" panose="02010609060101010101" charset="-122"/>
                <a:ea typeface="楷体" panose="02010609060101010101" charset="-122"/>
                <a:cs typeface="黑体" panose="02010609060101010101" pitchFamily="49" charset="-122"/>
                <a:sym typeface="+mn-ea"/>
              </a:rPr>
              <a:t>文明进步的</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重要</a:t>
            </a:r>
            <a:r>
              <a:rPr lang="en-US" altLang="zh-CN" sz="2800" b="1" smtClean="0">
                <a:solidFill>
                  <a:srgbClr val="FF0000"/>
                </a:solidFill>
                <a:latin typeface="楷体" panose="02010609060101010101" charset="-122"/>
                <a:ea typeface="楷体" panose="02010609060101010101" charset="-122"/>
                <a:cs typeface="黑体" panose="02010609060101010101" pitchFamily="49" charset="-122"/>
                <a:sym typeface="+mn-ea"/>
              </a:rPr>
              <a:t>标志</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a:t>
            </a:r>
            <a:endParaRPr lang="en-US" altLang="zh-CN" sz="2800" b="1" smtClean="0">
              <a:solidFill>
                <a:srgbClr val="003366"/>
              </a:solidFill>
              <a:latin typeface="楷体" panose="02010609060101010101" charset="-122"/>
              <a:ea typeface="楷体" panose="02010609060101010101" charset="-122"/>
              <a:cs typeface="黑体" panose="02010609060101010101" pitchFamily="49" charset="-122"/>
              <a:sym typeface="+mn-ea"/>
            </a:endParaRPr>
          </a:p>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⑤是坚持和发展中国特色社会主义的</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本质要求和重要保障；</a:t>
            </a:r>
            <a:endParaRPr lang="zh-CN" altLang="en-US" sz="2800" b="1" smtClean="0">
              <a:latin typeface="楷体" panose="02010609060101010101" charset="-122"/>
              <a:ea typeface="楷体" panose="02010609060101010101" charset="-122"/>
              <a:cs typeface="黑体" panose="02010609060101010101" pitchFamily="49" charset="-122"/>
              <a:sym typeface="+mn-ea"/>
            </a:endParaRPr>
          </a:p>
          <a:p>
            <a:pPr lvl="0" algn="l">
              <a:buClrTx/>
              <a:buSzTx/>
              <a:buFontTx/>
            </a:pP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⑥是实现国家治理体系和治理能力现代化的</a:t>
            </a:r>
            <a:r>
              <a:rPr lang="zh-CN" altLang="en-US" sz="2800" b="1" smtClean="0">
                <a:solidFill>
                  <a:srgbClr val="FF0000"/>
                </a:solidFill>
                <a:latin typeface="楷体" panose="02010609060101010101" charset="-122"/>
                <a:ea typeface="楷体" panose="02010609060101010101" charset="-122"/>
                <a:cs typeface="黑体" panose="02010609060101010101" pitchFamily="49" charset="-122"/>
                <a:sym typeface="+mn-ea"/>
              </a:rPr>
              <a:t>必然要求</a:t>
            </a:r>
            <a:r>
              <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rPr>
              <a:t>，事关我们党执政兴国，事关人民幸福安康，事关党和国家长治久安。</a:t>
            </a:r>
            <a:endParaRPr lang="zh-CN" altLang="en-US" sz="2800" b="1" smtClean="0">
              <a:solidFill>
                <a:srgbClr val="0000FF"/>
              </a:solidFill>
              <a:latin typeface="楷体" panose="02010609060101010101" charset="-122"/>
              <a:ea typeface="楷体" panose="02010609060101010101" charset="-122"/>
              <a:cs typeface="黑体" panose="02010609060101010101" pitchFamily="49" charset="-122"/>
              <a:sym typeface="+mn-ea"/>
            </a:endParaRPr>
          </a:p>
        </p:txBody>
      </p:sp>
      <p:sp>
        <p:nvSpPr>
          <p:cNvPr id="3" name="矩形 2"/>
          <p:cNvSpPr/>
          <p:nvPr>
            <p:custDataLst>
              <p:tags r:id="rId4"/>
            </p:custDataLst>
          </p:nvPr>
        </p:nvSpPr>
        <p:spPr>
          <a:xfrm>
            <a:off x="1270" y="0"/>
            <a:ext cx="12191365" cy="225107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ts val="3260"/>
              </a:lnSpc>
            </a:pPr>
            <a:r>
              <a:rPr lang="zh-CN"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【学思之窗】</a:t>
            </a:r>
            <a:r>
              <a:rPr lang="zh-CN" altLang="en-US" sz="2800" b="1" kern="0" noProof="0" smtClean="0">
                <a:ln>
                  <a:noFill/>
                </a:ln>
                <a:solidFill>
                  <a:srgbClr val="0000FF"/>
                </a:solidFill>
                <a:effectLst/>
                <a:highlight>
                  <a:srgbClr val="FFFF00"/>
                </a:highlight>
                <a:uLnTx/>
                <a:uFillTx/>
                <a:latin typeface="楷体" panose="02010609060101010101" charset="-122"/>
                <a:ea typeface="楷体" panose="02010609060101010101" charset="-122"/>
                <a:cs typeface="楷体" panose="02010609060101010101" charset="-122"/>
                <a:sym typeface="+mn-ea"/>
              </a:rPr>
              <a:t>（</a:t>
            </a:r>
            <a:r>
              <a:rPr lang="en-US" altLang="zh-CN" sz="2800" b="1" kern="0" noProof="0" smtClean="0">
                <a:ln>
                  <a:noFill/>
                </a:ln>
                <a:solidFill>
                  <a:srgbClr val="0000FF"/>
                </a:solidFill>
                <a:effectLst/>
                <a:highlight>
                  <a:srgbClr val="FFFF00"/>
                </a:highlight>
                <a:uLnTx/>
                <a:uFillTx/>
                <a:latin typeface="楷体" panose="02010609060101010101" charset="-122"/>
                <a:ea typeface="楷体" panose="02010609060101010101" charset="-122"/>
                <a:cs typeface="楷体" panose="02010609060101010101" charset="-122"/>
                <a:sym typeface="+mn-ea"/>
              </a:rPr>
              <a:t>P57)</a:t>
            </a:r>
            <a:endParaRPr kumimoji="0" lang="zh-CN" altLang="en-US" sz="2800" b="1" i="0" u="none" strike="noStrike" kern="0" cap="none" spc="0" normalizeH="0" baseline="0" noProof="0" smtClean="0">
              <a:ln>
                <a:noFill/>
              </a:ln>
              <a:solidFill>
                <a:schemeClr val="tx1"/>
              </a:solidFill>
              <a:effectLst/>
              <a:highlight>
                <a:srgbClr val="FFFF00"/>
              </a:highlight>
              <a:uLnTx/>
              <a:uFillTx/>
              <a:latin typeface="楷体" panose="02010609060101010101" charset="-122"/>
              <a:ea typeface="楷体" panose="02010609060101010101" charset="-122"/>
              <a:cs typeface="楷体" panose="02010609060101010101" charset="-122"/>
            </a:endParaRPr>
          </a:p>
          <a:p>
            <a:pPr indent="0" algn="just" fontAlgn="auto">
              <a:lnSpc>
                <a:spcPts val="3260"/>
              </a:lnSpc>
            </a:pPr>
            <a:r>
              <a:rPr lang="zh-CN" altLang="en-US" sz="2800" b="1">
                <a:latin typeface="楷体" panose="02010609060101010101" charset="-122"/>
                <a:ea typeface="楷体" panose="02010609060101010101" charset="-122"/>
                <a:cs typeface="楷体" panose="02010609060101010101" charset="-122"/>
                <a:sym typeface="+mn-ea"/>
              </a:rPr>
              <a:t>依法治国，是坚持和发展中国特色社会主义的本质要求和重要保障，是实现国家治理体系和治理能力现代化的必然要求</a:t>
            </a:r>
            <a:r>
              <a:rPr lang="en-US" altLang="zh-CN" sz="2800" b="1">
                <a:latin typeface="楷体" panose="02010609060101010101" charset="-122"/>
                <a:ea typeface="楷体" panose="02010609060101010101" charset="-122"/>
                <a:cs typeface="楷体" panose="02010609060101010101" charset="-122"/>
                <a:sym typeface="+mn-ea"/>
              </a:rPr>
              <a:t>,</a:t>
            </a:r>
            <a:r>
              <a:rPr lang="zh-CN" altLang="en-US" sz="2800" b="1">
                <a:latin typeface="楷体" panose="02010609060101010101" charset="-122"/>
                <a:ea typeface="楷体" panose="02010609060101010101" charset="-122"/>
                <a:cs typeface="楷体" panose="02010609060101010101" charset="-122"/>
                <a:sym typeface="+mn-ea"/>
              </a:rPr>
              <a:t>事关我们党执政兴国，事关人民幸福安康，事关党和国家长治久安。</a:t>
            </a:r>
            <a:r>
              <a:rPr lang="en-US" altLang="zh-CN" sz="2800" b="1">
                <a:latin typeface="楷体" panose="02010609060101010101" charset="-122"/>
                <a:ea typeface="楷体" panose="02010609060101010101" charset="-122"/>
                <a:cs typeface="楷体" panose="02010609060101010101" charset="-122"/>
                <a:sym typeface="+mn-ea"/>
              </a:rPr>
              <a:t>                           </a:t>
            </a:r>
            <a:endParaRPr lang="en-US" altLang="zh-CN" sz="2800" b="1">
              <a:latin typeface="楷体" panose="02010609060101010101" charset="-122"/>
              <a:ea typeface="楷体" panose="02010609060101010101" charset="-122"/>
              <a:cs typeface="楷体" panose="02010609060101010101" charset="-122"/>
              <a:sym typeface="+mn-ea"/>
            </a:endParaRPr>
          </a:p>
          <a:p>
            <a:pPr indent="0" algn="just" fontAlgn="auto">
              <a:lnSpc>
                <a:spcPts val="3260"/>
              </a:lnSpc>
            </a:pPr>
            <a:r>
              <a:rPr lang="en-US" altLang="zh-CN" sz="2800" b="1">
                <a:latin typeface="楷体" panose="02010609060101010101" charset="-122"/>
                <a:ea typeface="楷体" panose="02010609060101010101" charset="-122"/>
                <a:cs typeface="楷体" panose="02010609060101010101" charset="-122"/>
                <a:sym typeface="+mn-ea"/>
              </a:rPr>
              <a:t>      ——《</a:t>
            </a:r>
            <a:r>
              <a:rPr lang="zh-CN" altLang="en-US" sz="2800" b="1">
                <a:latin typeface="楷体" panose="02010609060101010101" charset="-122"/>
                <a:ea typeface="楷体" panose="02010609060101010101" charset="-122"/>
                <a:cs typeface="楷体" panose="02010609060101010101" charset="-122"/>
                <a:sym typeface="+mn-ea"/>
              </a:rPr>
              <a:t>中共中央关于全面推进依法治国若干重大问题的决定</a:t>
            </a:r>
            <a:r>
              <a:rPr lang="en-US" altLang="zh-CN" sz="2800" b="1">
                <a:latin typeface="楷体" panose="02010609060101010101" charset="-122"/>
                <a:ea typeface="楷体" panose="02010609060101010101" charset="-122"/>
                <a:cs typeface="楷体" panose="02010609060101010101" charset="-122"/>
                <a:sym typeface="+mn-ea"/>
              </a:rPr>
              <a:t>》</a:t>
            </a:r>
            <a:endParaRPr lang="en-US" altLang="zh-CN" sz="2800" b="1">
              <a:latin typeface="楷体" panose="02010609060101010101" charset="-122"/>
              <a:ea typeface="楷体" panose="02010609060101010101" charset="-122"/>
              <a:cs typeface="楷体" panose="02010609060101010101" charset="-122"/>
              <a:sym typeface="+mn-ea"/>
            </a:endParaRPr>
          </a:p>
          <a:p>
            <a:pPr indent="0" algn="just" fontAlgn="auto">
              <a:lnSpc>
                <a:spcPts val="3260"/>
              </a:lnSpc>
            </a:pPr>
            <a:r>
              <a:rPr lang="zh-CN" altLang="en-US" sz="2800" b="1" kern="0" noProof="0" smtClean="0">
                <a:ln>
                  <a:noFill/>
                </a:ln>
                <a:solidFill>
                  <a:srgbClr val="FF0000"/>
                </a:solidFill>
                <a:effectLst/>
                <a:uLnTx/>
                <a:uFillTx/>
                <a:latin typeface="楷体" panose="02010609060101010101" charset="-122"/>
                <a:ea typeface="楷体" panose="02010609060101010101" charset="-122"/>
                <a:cs typeface="楷体" panose="02010609060101010101" charset="-122"/>
                <a:sym typeface="+mn-ea"/>
              </a:rPr>
              <a:t>阅读材料，谈谈实行</a:t>
            </a:r>
            <a:r>
              <a:rPr lang="zh-CN" altLang="en-US" sz="2800" b="1" kern="0" noProof="0">
                <a:ln>
                  <a:noFill/>
                </a:ln>
                <a:solidFill>
                  <a:srgbClr val="FF0000"/>
                </a:solidFill>
                <a:effectLst/>
                <a:uLnTx/>
                <a:uFillTx/>
                <a:latin typeface="楷体" panose="02010609060101010101" charset="-122"/>
                <a:ea typeface="楷体" panose="02010609060101010101" charset="-122"/>
                <a:cs typeface="楷体" panose="02010609060101010101" charset="-122"/>
                <a:sym typeface="+mn-ea"/>
              </a:rPr>
              <a:t>依法治国</a:t>
            </a:r>
            <a:r>
              <a:rPr lang="zh-CN" altLang="en-US" sz="2800" b="1" kern="0" noProof="0" smtClean="0">
                <a:ln>
                  <a:noFill/>
                </a:ln>
                <a:solidFill>
                  <a:srgbClr val="FF0000"/>
                </a:solidFill>
                <a:effectLst/>
                <a:uLnTx/>
                <a:uFillTx/>
                <a:latin typeface="楷体" panose="02010609060101010101" charset="-122"/>
                <a:ea typeface="楷体" panose="02010609060101010101" charset="-122"/>
                <a:cs typeface="楷体" panose="02010609060101010101" charset="-122"/>
                <a:sym typeface="+mn-ea"/>
              </a:rPr>
              <a:t>的重要意义。</a:t>
            </a:r>
            <a:endParaRPr lang="zh-CN" altLang="en-US" sz="2800" b="1" kern="0" noProof="0" smtClean="0">
              <a:ln>
                <a:noFill/>
              </a:ln>
              <a:solidFill>
                <a:srgbClr val="FF0000"/>
              </a:solidFill>
              <a:effectLst/>
              <a:uLnTx/>
              <a:uFillTx/>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strips(downRigh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1270" y="0"/>
            <a:ext cx="12191365" cy="61976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ts val="3260"/>
              </a:lnSpc>
            </a:pPr>
            <a:r>
              <a:rPr lang="zh-CN" sz="2800" b="1">
                <a:solidFill>
                  <a:srgbClr val="FF0000"/>
                </a:solidFill>
                <a:highlight>
                  <a:srgbClr val="FFFF00"/>
                </a:highlight>
                <a:latin typeface="黑体" panose="02010609060101010101" pitchFamily="49" charset="-122"/>
                <a:ea typeface="黑体" panose="02010609060101010101" pitchFamily="49" charset="-122"/>
                <a:cs typeface="楷体" panose="02010609060101010101" charset="-122"/>
                <a:sym typeface="+mn-ea"/>
              </a:rPr>
              <a:t>【史论拓展】</a:t>
            </a:r>
            <a:r>
              <a:rPr lang="zh-CN" altLang="en-US" sz="2800" b="1">
                <a:solidFill>
                  <a:srgbClr val="FF0000"/>
                </a:solidFill>
                <a:latin typeface="黑体" panose="02010609060101010101" pitchFamily="49" charset="-122"/>
                <a:ea typeface="黑体" panose="02010609060101010101" pitchFamily="49" charset="-122"/>
                <a:cs typeface="楷体" panose="02010609060101010101" charset="-122"/>
                <a:sym typeface="+mn-ea"/>
              </a:rPr>
              <a:t>改革开放后，中国特色社会主义法治建设的特点</a:t>
            </a:r>
            <a:endParaRPr lang="en-US" altLang="zh-CN" sz="2800" b="1">
              <a:solidFill>
                <a:srgbClr val="FF0000"/>
              </a:solidFill>
              <a:latin typeface="黑体" panose="02010609060101010101" pitchFamily="49" charset="-122"/>
              <a:ea typeface="黑体" panose="02010609060101010101" pitchFamily="49" charset="-122"/>
              <a:cs typeface="楷体" panose="02010609060101010101" charset="-122"/>
              <a:sym typeface="+mn-ea"/>
            </a:endParaRPr>
          </a:p>
          <a:p>
            <a:pPr indent="0" algn="just" fontAlgn="auto">
              <a:lnSpc>
                <a:spcPts val="3260"/>
              </a:lnSpc>
            </a:pPr>
            <a:endParaRPr lang="en-US" altLang="zh-CN" sz="2800" b="1" kern="0" noProof="0" smtClean="0">
              <a:ln>
                <a:noFill/>
              </a:ln>
              <a:solidFill>
                <a:srgbClr val="FF0000"/>
              </a:solidFill>
              <a:effectLst/>
              <a:uLnTx/>
              <a:uFillTx/>
              <a:latin typeface="黑体" panose="02010609060101010101" pitchFamily="49" charset="-122"/>
              <a:ea typeface="黑体" panose="02010609060101010101" pitchFamily="49" charset="-122"/>
              <a:cs typeface="楷体" panose="02010609060101010101" charset="-122"/>
              <a:sym typeface="+mn-ea"/>
            </a:endParaRPr>
          </a:p>
        </p:txBody>
      </p:sp>
      <p:graphicFrame>
        <p:nvGraphicFramePr>
          <p:cNvPr id="2" name="表格 1"/>
          <p:cNvGraphicFramePr>
            <a:graphicFrameLocks noGrp="1"/>
          </p:cNvGraphicFramePr>
          <p:nvPr>
            <p:custDataLst>
              <p:tags r:id="rId4"/>
            </p:custDataLst>
          </p:nvPr>
        </p:nvGraphicFramePr>
        <p:xfrm>
          <a:off x="83185" y="547370"/>
          <a:ext cx="12004040" cy="5486400"/>
        </p:xfrm>
        <a:graphic>
          <a:graphicData uri="http://schemas.openxmlformats.org/drawingml/2006/table">
            <a:tbl>
              <a:tblPr firstRow="1" bandRow="1">
                <a:tableStyleId>{69CF1AB2-1976-4502-BF36-3FF5EA218861}</a:tableStyleId>
              </a:tblPr>
              <a:tblGrid>
                <a:gridCol w="1638300"/>
                <a:gridCol w="10365740"/>
              </a:tblGrid>
              <a:tr h="1333500">
                <a:tc>
                  <a:txBody>
                    <a:bodyPr vert="horz" wrap="square"/>
                    <a:lstStyle/>
                    <a:p>
                      <a:pPr indent="0" fontAlgn="auto">
                        <a:lnSpc>
                          <a:spcPts val="3260"/>
                        </a:lnSpc>
                        <a:buNone/>
                      </a:pPr>
                      <a:r>
                        <a:rPr lang="zh-CN" altLang="en-US" sz="2800" b="1">
                          <a:solidFill>
                            <a:srgbClr val="0000FF"/>
                          </a:solidFill>
                          <a:latin typeface="楷体" panose="02010609060101010101" charset="-122"/>
                          <a:ea typeface="楷体" panose="02010609060101010101" charset="-122"/>
                        </a:rPr>
                        <a:t>坚持党的领导</a:t>
                      </a:r>
                      <a:endParaRPr lang="zh-CN" altLang="en-US" sz="2800" b="1">
                        <a:solidFill>
                          <a:srgbClr val="0000FF"/>
                        </a:solidFill>
                        <a:latin typeface="楷体" panose="02010609060101010101" charset="-122"/>
                        <a:ea typeface="楷体" panose="02010609060101010101" charset="-122"/>
                      </a:endParaRPr>
                    </a:p>
                  </a:txBody>
                  <a:tcPr>
                    <a:solidFill>
                      <a:schemeClr val="accent4">
                        <a:lumMod val="20000"/>
                        <a:lumOff val="80000"/>
                      </a:schemeClr>
                    </a:solidFill>
                  </a:tcPr>
                </a:tc>
                <a:tc>
                  <a:txBody>
                    <a:bodyPr vert="horz" wrap="square"/>
                    <a:lstStyle/>
                    <a:p>
                      <a:pPr indent="0" fontAlgn="auto">
                        <a:lnSpc>
                          <a:spcPts val="3260"/>
                        </a:lnSpc>
                        <a:buNone/>
                      </a:pPr>
                      <a:r>
                        <a:rPr lang="zh-CN" altLang="en-US" sz="2800" b="1">
                          <a:solidFill>
                            <a:srgbClr val="C00000"/>
                          </a:solidFill>
                          <a:latin typeface="楷体" panose="02010609060101010101" charset="-122"/>
                          <a:ea typeface="楷体" panose="02010609060101010101" charset="-122"/>
                        </a:rPr>
                        <a:t>依法治国需要有一个安定团结的政治局面。中国共产党领导的多党合作和政治协商制度既可避免多党制可能造成的政治不稳定，又可避免一党制无视社会多元化需求、脱离社会现实的弊端</a:t>
                      </a:r>
                      <a:endParaRPr lang="zh-CN" altLang="en-US" sz="2800" b="1">
                        <a:solidFill>
                          <a:srgbClr val="C00000"/>
                        </a:solidFill>
                        <a:latin typeface="楷体" panose="02010609060101010101" charset="-122"/>
                        <a:ea typeface="楷体" panose="02010609060101010101" charset="-122"/>
                      </a:endParaRPr>
                    </a:p>
                  </a:txBody>
                  <a:tcPr>
                    <a:solidFill>
                      <a:schemeClr val="accent4">
                        <a:lumMod val="20000"/>
                        <a:lumOff val="80000"/>
                      </a:schemeClr>
                    </a:solidFill>
                  </a:tcPr>
                </a:tc>
              </a:tr>
              <a:tr h="404495">
                <a:tc>
                  <a:txBody>
                    <a:bodyPr vert="horz" wrap="square"/>
                    <a:lstStyle/>
                    <a:p>
                      <a:pPr indent="0" fontAlgn="auto">
                        <a:lnSpc>
                          <a:spcPts val="3260"/>
                        </a:lnSpc>
                        <a:buNone/>
                      </a:pPr>
                      <a:r>
                        <a:rPr lang="zh-CN" altLang="en-US" sz="2800" b="1">
                          <a:solidFill>
                            <a:srgbClr val="0000FF"/>
                          </a:solidFill>
                          <a:latin typeface="楷体" panose="02010609060101010101" charset="-122"/>
                          <a:ea typeface="楷体" panose="02010609060101010101" charset="-122"/>
                        </a:rPr>
                        <a:t>民主建设与法治建设结合</a:t>
                      </a:r>
                      <a:endParaRPr lang="zh-CN" altLang="en-US" sz="2800" b="1">
                        <a:solidFill>
                          <a:srgbClr val="0000FF"/>
                        </a:solidFill>
                        <a:latin typeface="楷体" panose="02010609060101010101" charset="-122"/>
                        <a:ea typeface="楷体" panose="02010609060101010101" charset="-122"/>
                      </a:endParaRPr>
                    </a:p>
                  </a:txBody>
                  <a:tcPr>
                    <a:solidFill>
                      <a:schemeClr val="accent6">
                        <a:lumMod val="20000"/>
                        <a:lumOff val="80000"/>
                      </a:schemeClr>
                    </a:solidFill>
                  </a:tcPr>
                </a:tc>
                <a:tc>
                  <a:txBody>
                    <a:bodyPr vert="horz" wrap="square"/>
                    <a:lstStyle/>
                    <a:p>
                      <a:pPr indent="0" fontAlgn="auto">
                        <a:lnSpc>
                          <a:spcPts val="3260"/>
                        </a:lnSpc>
                        <a:buNone/>
                      </a:pPr>
                      <a:r>
                        <a:rPr lang="zh-CN" altLang="en-US" sz="2800" b="1">
                          <a:solidFill>
                            <a:srgbClr val="C00000"/>
                          </a:solidFill>
                          <a:latin typeface="楷体" panose="02010609060101010101" charset="-122"/>
                          <a:ea typeface="楷体" panose="02010609060101010101" charset="-122"/>
                        </a:rPr>
                        <a:t>民主是法治的前提与基础，法治是民主的体现和保障。社会主义民主的完善与发展固然离不开社会主义法治的健全与保障。同样，没有政治的民主化，就不可能有社会的法治化</a:t>
                      </a:r>
                      <a:endParaRPr lang="zh-CN" altLang="en-US" sz="2800" b="1">
                        <a:solidFill>
                          <a:srgbClr val="C00000"/>
                        </a:solidFill>
                        <a:latin typeface="楷体" panose="02010609060101010101" charset="-122"/>
                        <a:ea typeface="楷体" panose="02010609060101010101" charset="-122"/>
                      </a:endParaRPr>
                    </a:p>
                  </a:txBody>
                  <a:tcPr>
                    <a:solidFill>
                      <a:schemeClr val="accent6">
                        <a:lumMod val="20000"/>
                        <a:lumOff val="80000"/>
                      </a:schemeClr>
                    </a:solidFill>
                  </a:tcPr>
                </a:tc>
              </a:tr>
              <a:tr h="404495">
                <a:tc>
                  <a:txBody>
                    <a:bodyPr vert="horz" wrap="square"/>
                    <a:lstStyle/>
                    <a:p>
                      <a:pPr indent="0" fontAlgn="auto">
                        <a:lnSpc>
                          <a:spcPts val="3260"/>
                        </a:lnSpc>
                        <a:buNone/>
                      </a:pPr>
                      <a:r>
                        <a:rPr lang="zh-CN" altLang="en-US" sz="2800" b="1">
                          <a:solidFill>
                            <a:srgbClr val="0000FF"/>
                          </a:solidFill>
                          <a:latin typeface="楷体" panose="02010609060101010101" charset="-122"/>
                          <a:ea typeface="楷体" panose="02010609060101010101" charset="-122"/>
                        </a:rPr>
                        <a:t>依法治国与以德治国结合</a:t>
                      </a:r>
                      <a:endParaRPr lang="zh-CN" altLang="en-US" sz="2800" b="1">
                        <a:solidFill>
                          <a:srgbClr val="0000FF"/>
                        </a:solidFill>
                        <a:latin typeface="楷体" panose="02010609060101010101" charset="-122"/>
                        <a:ea typeface="楷体" panose="02010609060101010101" charset="-122"/>
                      </a:endParaRPr>
                    </a:p>
                  </a:txBody>
                  <a:tcPr>
                    <a:solidFill>
                      <a:schemeClr val="accent4">
                        <a:lumMod val="20000"/>
                        <a:lumOff val="80000"/>
                      </a:schemeClr>
                    </a:solidFill>
                  </a:tcPr>
                </a:tc>
                <a:tc>
                  <a:txBody>
                    <a:bodyPr vert="horz" wrap="square"/>
                    <a:lstStyle/>
                    <a:p>
                      <a:pPr indent="0" fontAlgn="auto">
                        <a:lnSpc>
                          <a:spcPts val="3260"/>
                        </a:lnSpc>
                        <a:buNone/>
                      </a:pPr>
                      <a:r>
                        <a:rPr lang="zh-CN" altLang="en-US" sz="2800" b="1">
                          <a:solidFill>
                            <a:srgbClr val="C00000"/>
                          </a:solidFill>
                          <a:latin typeface="楷体" panose="02010609060101010101" charset="-122"/>
                          <a:ea typeface="楷体" panose="02010609060101010101" charset="-122"/>
                        </a:rPr>
                        <a:t>法治与德治两者本身是相互联系、相互作用的。通过立法可以选择并推动一定的道德普及，严格的执法也可以弘扬一定的道德精神。道德确立的基本价值为立法指明了方向，为执法、守法奠定了社会心理基础</a:t>
                      </a:r>
                      <a:endParaRPr lang="zh-CN" altLang="en-US" sz="2800" b="1">
                        <a:solidFill>
                          <a:srgbClr val="C00000"/>
                        </a:solidFill>
                        <a:latin typeface="楷体" panose="02010609060101010101" charset="-122"/>
                        <a:ea typeface="楷体" panose="02010609060101010101" charset="-122"/>
                      </a:endParaRPr>
                    </a:p>
                  </a:txBody>
                  <a:tcPr>
                    <a:solidFill>
                      <a:schemeClr val="accent4">
                        <a:lumMod val="20000"/>
                        <a:lumOff val="80000"/>
                      </a:schemeClr>
                    </a:solidFill>
                  </a:tcPr>
                </a:tc>
              </a:tr>
              <a:tr h="404495">
                <a:tc>
                  <a:txBody>
                    <a:bodyPr vert="horz" wrap="square"/>
                    <a:lstStyle/>
                    <a:p>
                      <a:pPr indent="0" fontAlgn="auto">
                        <a:lnSpc>
                          <a:spcPts val="3260"/>
                        </a:lnSpc>
                        <a:buNone/>
                      </a:pPr>
                      <a:r>
                        <a:rPr lang="zh-CN" altLang="en-US" sz="2800" b="1">
                          <a:solidFill>
                            <a:srgbClr val="0000FF"/>
                          </a:solidFill>
                          <a:latin typeface="楷体" panose="02010609060101010101" charset="-122"/>
                          <a:ea typeface="楷体" panose="02010609060101010101" charset="-122"/>
                        </a:rPr>
                        <a:t>增强全民法律意识</a:t>
                      </a:r>
                      <a:endParaRPr lang="zh-CN" altLang="en-US" sz="2800" b="1">
                        <a:solidFill>
                          <a:srgbClr val="0000FF"/>
                        </a:solidFill>
                        <a:latin typeface="楷体" panose="02010609060101010101" charset="-122"/>
                        <a:ea typeface="楷体" panose="02010609060101010101" charset="-122"/>
                      </a:endParaRPr>
                    </a:p>
                  </a:txBody>
                  <a:tcPr>
                    <a:solidFill>
                      <a:schemeClr val="accent6">
                        <a:lumMod val="20000"/>
                        <a:lumOff val="80000"/>
                      </a:schemeClr>
                    </a:solidFill>
                  </a:tcPr>
                </a:tc>
                <a:tc>
                  <a:txBody>
                    <a:bodyPr vert="horz" wrap="square"/>
                    <a:lstStyle/>
                    <a:p>
                      <a:pPr indent="0" fontAlgn="auto">
                        <a:lnSpc>
                          <a:spcPts val="3260"/>
                        </a:lnSpc>
                        <a:buNone/>
                      </a:pPr>
                      <a:r>
                        <a:rPr lang="zh-CN" altLang="en-US" sz="2800" b="1">
                          <a:solidFill>
                            <a:srgbClr val="C00000"/>
                          </a:solidFill>
                          <a:latin typeface="楷体" panose="02010609060101010101" charset="-122"/>
                          <a:ea typeface="楷体" panose="02010609060101010101" charset="-122"/>
                        </a:rPr>
                        <a:t>依法治国是绝大多数公民自觉运用、遵守和维护法律的过程。增强全民法律意识是实现依法治国的重要条件</a:t>
                      </a:r>
                      <a:endParaRPr lang="zh-CN" altLang="en-US" sz="2800" b="1">
                        <a:solidFill>
                          <a:srgbClr val="C00000"/>
                        </a:solidFill>
                        <a:latin typeface="楷体" panose="02010609060101010101" charset="-122"/>
                        <a:ea typeface="楷体" panose="02010609060101010101" charset="-122"/>
                      </a:endParaRPr>
                    </a:p>
                  </a:txBody>
                  <a:tcPr>
                    <a:solidFill>
                      <a:schemeClr val="accent6">
                        <a:lumMod val="20000"/>
                        <a:lumOff val="80000"/>
                      </a:schemeClr>
                    </a:solid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0" name="文本框 19"/>
          <p:cNvSpPr txBox="1">
            <a:spLocks noChangeArrowheads="1"/>
          </p:cNvSpPr>
          <p:nvPr>
            <p:custDataLst>
              <p:tags r:id="rId4"/>
            </p:custDataLst>
          </p:nvPr>
        </p:nvSpPr>
        <p:spPr bwMode="auto">
          <a:xfrm>
            <a:off x="-158" y="5308075"/>
            <a:ext cx="11904662" cy="521970"/>
          </a:xfrm>
          <a:prstGeom prst="rect">
            <a:avLst/>
          </a:prstGeom>
          <a:noFill/>
          <a:ln w="9525">
            <a:noFill/>
            <a:round/>
          </a:ln>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CN" altLang="en-US" sz="2800" b="1">
                <a:solidFill>
                  <a:srgbClr val="7030A0"/>
                </a:solidFill>
                <a:highlight>
                  <a:srgbClr val="FFFF00"/>
                </a:highlight>
                <a:latin typeface="黑体" panose="02010609060101010101" pitchFamily="49" charset="-122"/>
                <a:ea typeface="黑体" panose="02010609060101010101" pitchFamily="49" charset="-122"/>
              </a:rPr>
              <a:t>【思考】</a:t>
            </a:r>
            <a:r>
              <a:rPr lang="zh-CN" altLang="en-US" sz="2800" b="1">
                <a:solidFill>
                  <a:srgbClr val="7030A0"/>
                </a:solidFill>
                <a:latin typeface="黑体" panose="02010609060101010101" pitchFamily="49" charset="-122"/>
                <a:ea typeface="黑体" panose="02010609060101010101" pitchFamily="49" charset="-122"/>
              </a:rPr>
              <a:t>结合表格分析中国法治建设进程呈现出的特点？</a:t>
            </a:r>
            <a:endParaRPr lang="zh-CN" altLang="en-US" sz="2800" b="1">
              <a:solidFill>
                <a:srgbClr val="7030A0"/>
              </a:solidFill>
              <a:latin typeface="黑体" panose="02010609060101010101" pitchFamily="49" charset="-122"/>
              <a:ea typeface="黑体" panose="02010609060101010101" pitchFamily="49" charset="-122"/>
            </a:endParaRPr>
          </a:p>
        </p:txBody>
      </p:sp>
      <p:sp>
        <p:nvSpPr>
          <p:cNvPr id="24" name="文本框 8"/>
          <p:cNvSpPr txBox="1">
            <a:spLocks noChangeArrowheads="1"/>
          </p:cNvSpPr>
          <p:nvPr>
            <p:custDataLst>
              <p:tags r:id="rId5"/>
            </p:custDataLst>
          </p:nvPr>
        </p:nvSpPr>
        <p:spPr bwMode="auto">
          <a:xfrm>
            <a:off x="3768090" y="5912485"/>
            <a:ext cx="2011045" cy="521970"/>
          </a:xfrm>
          <a:prstGeom prst="rect">
            <a:avLst/>
          </a:prstGeom>
          <a:noFill/>
        </p:spPr>
        <p:txBody>
          <a:bodyPr wrap="square">
            <a:spAutoFit/>
          </a:bodyPr>
          <a:lstStyle>
            <a:defPPr>
              <a:defRPr lang="zh-CN"/>
            </a:defPPr>
            <a:lvl1pPr marL="0" algn="l" defTabSz="914400" rtl="0" eaLnBrk="1" latinLnBrk="0" hangingPunct="1">
              <a:defRPr sz="2400" b="1" kern="1200">
                <a:solidFill>
                  <a:srgbClr val="C00000"/>
                </a:solidFill>
                <a:latin typeface="微软雅黑" panose="020b0503020204020204" charset="-122"/>
                <a:ea typeface="微软雅黑" panose="020b0503020204020204"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rPr>
              <a:t>与时俱进</a:t>
            </a:r>
            <a:endParaRPr lang="zh-CN" altLang="en-US" sz="2800">
              <a:highlight>
                <a:srgbClr val="FFFF00"/>
              </a:highlight>
              <a:latin typeface="黑体" panose="02010609060101010101" pitchFamily="49" charset="-122"/>
              <a:ea typeface="黑体" panose="02010609060101010101" pitchFamily="49" charset="-122"/>
            </a:endParaRPr>
          </a:p>
        </p:txBody>
      </p:sp>
      <p:sp>
        <p:nvSpPr>
          <p:cNvPr id="25" name="文本框 24"/>
          <p:cNvSpPr txBox="1">
            <a:spLocks noChangeArrowheads="1"/>
          </p:cNvSpPr>
          <p:nvPr>
            <p:custDataLst>
              <p:tags r:id="rId6"/>
            </p:custDataLst>
          </p:nvPr>
        </p:nvSpPr>
        <p:spPr bwMode="auto">
          <a:xfrm>
            <a:off x="9380220" y="5912485"/>
            <a:ext cx="2047875" cy="521970"/>
          </a:xfrm>
          <a:prstGeom prst="rect">
            <a:avLst/>
          </a:prstGeom>
          <a:noFill/>
        </p:spPr>
        <p:txBody>
          <a:bodyPr wrap="square">
            <a:spAutoFit/>
          </a:bodyPr>
          <a:lstStyle>
            <a:defPPr>
              <a:defRPr lang="zh-CN"/>
            </a:defPPr>
            <a:lvl1pPr marL="0" algn="l" defTabSz="914400" rtl="0" eaLnBrk="1" latinLnBrk="0" hangingPunct="1">
              <a:defRPr sz="2400" b="1" kern="1200">
                <a:solidFill>
                  <a:srgbClr val="C00000"/>
                </a:solidFill>
                <a:latin typeface="微软雅黑" panose="020b0503020204020204" charset="-122"/>
                <a:ea typeface="微软雅黑" panose="020b0503020204020204"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rPr>
              <a:t>以人为本</a:t>
            </a:r>
            <a:endParaRPr lang="zh-CN" altLang="en-US" sz="2800">
              <a:highlight>
                <a:srgbClr val="FFFF00"/>
              </a:highlight>
              <a:latin typeface="黑体" panose="02010609060101010101" pitchFamily="49" charset="-122"/>
              <a:ea typeface="黑体" panose="02010609060101010101" pitchFamily="49" charset="-122"/>
            </a:endParaRPr>
          </a:p>
        </p:txBody>
      </p:sp>
      <p:sp>
        <p:nvSpPr>
          <p:cNvPr id="26" name="文本框 25"/>
          <p:cNvSpPr txBox="1">
            <a:spLocks noChangeArrowheads="1"/>
          </p:cNvSpPr>
          <p:nvPr>
            <p:custDataLst>
              <p:tags r:id="rId7"/>
            </p:custDataLst>
          </p:nvPr>
        </p:nvSpPr>
        <p:spPr bwMode="auto">
          <a:xfrm>
            <a:off x="5658485" y="5912485"/>
            <a:ext cx="1918970" cy="521970"/>
          </a:xfrm>
          <a:prstGeom prst="rect">
            <a:avLst/>
          </a:prstGeom>
          <a:noFill/>
        </p:spPr>
        <p:txBody>
          <a:bodyPr wrap="square">
            <a:spAutoFit/>
          </a:bodyPr>
          <a:lstStyle>
            <a:defPPr>
              <a:defRPr lang="zh-CN"/>
            </a:defPPr>
            <a:lvl1pPr marL="0" algn="l" defTabSz="914400" rtl="0" eaLnBrk="1" latinLnBrk="0" hangingPunct="1">
              <a:defRPr sz="2400" b="1" kern="1200">
                <a:solidFill>
                  <a:srgbClr val="C00000"/>
                </a:solidFill>
                <a:latin typeface="微软雅黑" panose="020b0503020204020204" charset="-122"/>
                <a:ea typeface="微软雅黑" panose="020b0503020204020204"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rPr>
              <a:t>注重实践</a:t>
            </a:r>
            <a:endParaRPr lang="zh-CN" altLang="en-US" sz="2800">
              <a:highlight>
                <a:srgbClr val="FFFF00"/>
              </a:highlight>
              <a:latin typeface="黑体" panose="02010609060101010101" pitchFamily="49" charset="-122"/>
              <a:ea typeface="黑体" panose="02010609060101010101" pitchFamily="49" charset="-122"/>
            </a:endParaRPr>
          </a:p>
        </p:txBody>
      </p:sp>
      <p:sp>
        <p:nvSpPr>
          <p:cNvPr id="27" name="文本框 26"/>
          <p:cNvSpPr txBox="1">
            <a:spLocks noChangeArrowheads="1"/>
          </p:cNvSpPr>
          <p:nvPr>
            <p:custDataLst>
              <p:tags r:id="rId8"/>
            </p:custDataLst>
          </p:nvPr>
        </p:nvSpPr>
        <p:spPr bwMode="auto">
          <a:xfrm>
            <a:off x="7614920" y="5912485"/>
            <a:ext cx="1924050" cy="521970"/>
          </a:xfrm>
          <a:prstGeom prst="rect">
            <a:avLst/>
          </a:prstGeom>
          <a:noFill/>
        </p:spPr>
        <p:txBody>
          <a:bodyPr wrap="square">
            <a:spAutoFit/>
          </a:bodyPr>
          <a:lstStyle>
            <a:defPPr>
              <a:defRPr lang="zh-CN"/>
            </a:defPPr>
            <a:lvl1pPr marL="0" algn="l" defTabSz="914400" rtl="0" eaLnBrk="1" latinLnBrk="0" hangingPunct="1">
              <a:defRPr sz="2400" b="1" kern="1200">
                <a:solidFill>
                  <a:srgbClr val="C00000"/>
                </a:solidFill>
                <a:latin typeface="微软雅黑" panose="020b0503020204020204" charset="-122"/>
                <a:ea typeface="微软雅黑" panose="020b0503020204020204"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rPr>
              <a:t>继承发展</a:t>
            </a:r>
            <a:endParaRPr lang="zh-CN" altLang="en-US" sz="2800">
              <a:highlight>
                <a:srgbClr val="FFFF00"/>
              </a:highlight>
              <a:latin typeface="黑体" panose="02010609060101010101" pitchFamily="49" charset="-122"/>
              <a:ea typeface="黑体" panose="02010609060101010101" pitchFamily="49" charset="-122"/>
            </a:endParaRPr>
          </a:p>
        </p:txBody>
      </p:sp>
      <p:sp>
        <p:nvSpPr>
          <p:cNvPr id="29" name="文本框 28"/>
          <p:cNvSpPr txBox="1"/>
          <p:nvPr>
            <p:custDataLst>
              <p:tags r:id="rId9"/>
            </p:custDataLst>
          </p:nvPr>
        </p:nvSpPr>
        <p:spPr>
          <a:xfrm>
            <a:off x="13335" y="5911850"/>
            <a:ext cx="1979930" cy="5219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highlight>
                  <a:srgbClr val="FFFF00"/>
                </a:highlight>
                <a:latin typeface="黑体" panose="02010609060101010101" pitchFamily="49" charset="-122"/>
                <a:ea typeface="黑体" panose="02010609060101010101" pitchFamily="49" charset="-122"/>
              </a:rPr>
              <a:t>宪法主体</a:t>
            </a:r>
            <a:endParaRPr lang="zh-CN" altLang="en-US" sz="2800" b="1">
              <a:solidFill>
                <a:srgbClr val="C00000"/>
              </a:solidFill>
              <a:highlight>
                <a:srgbClr val="FFFF00"/>
              </a:highlight>
              <a:latin typeface="黑体" panose="02010609060101010101" pitchFamily="49" charset="-122"/>
              <a:ea typeface="黑体" panose="02010609060101010101" pitchFamily="49" charset="-122"/>
            </a:endParaRPr>
          </a:p>
        </p:txBody>
      </p:sp>
      <p:sp>
        <p:nvSpPr>
          <p:cNvPr id="31" name="文本框 30"/>
          <p:cNvSpPr txBox="1"/>
          <p:nvPr>
            <p:custDataLst>
              <p:tags r:id="rId10"/>
            </p:custDataLst>
          </p:nvPr>
        </p:nvSpPr>
        <p:spPr>
          <a:xfrm>
            <a:off x="1840865" y="5912485"/>
            <a:ext cx="2014855" cy="521970"/>
          </a:xfrm>
          <a:prstGeom prst="rect">
            <a:avLst/>
          </a:prstGeom>
          <a:noFill/>
        </p:spPr>
        <p:txBody>
          <a:bodyPr wrap="square">
            <a:spAutoFit/>
          </a:bodyPr>
          <a:lstStyle>
            <a:defPPr>
              <a:defRPr lang="zh-CN"/>
            </a:defPPr>
            <a:lvl1pPr marL="0" algn="l" defTabSz="914400" rtl="0" eaLnBrk="1" latinLnBrk="0" hangingPunct="1">
              <a:defRPr sz="2400" b="1" kern="1200">
                <a:solidFill>
                  <a:srgbClr val="C00000"/>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highlight>
                  <a:srgbClr val="FFFF00"/>
                </a:highlight>
                <a:latin typeface="黑体" panose="02010609060101010101" pitchFamily="49" charset="-122"/>
                <a:ea typeface="黑体" panose="02010609060101010101" pitchFamily="49" charset="-122"/>
              </a:rPr>
              <a:t>曲折发展</a:t>
            </a:r>
            <a:endParaRPr lang="zh-CN" altLang="en-US" sz="2800">
              <a:highlight>
                <a:srgbClr val="FFFF00"/>
              </a:highlight>
              <a:latin typeface="黑体" panose="02010609060101010101" pitchFamily="49" charset="-122"/>
              <a:ea typeface="黑体" panose="02010609060101010101" pitchFamily="49" charset="-122"/>
            </a:endParaRPr>
          </a:p>
        </p:txBody>
      </p:sp>
      <p:sp>
        <p:nvSpPr>
          <p:cNvPr id="11" name="文本框 10"/>
          <p:cNvSpPr txBox="1"/>
          <p:nvPr>
            <p:custDataLst>
              <p:tags r:id="rId11"/>
            </p:custDataLst>
          </p:nvPr>
        </p:nvSpPr>
        <p:spPr>
          <a:xfrm>
            <a:off x="0" y="3175"/>
            <a:ext cx="8467090" cy="583565"/>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2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【小结】</a:t>
            </a:r>
            <a:r>
              <a:rPr lang="zh-CN" altLang="en-US" sz="3200" b="1" smtClean="0">
                <a:solidFill>
                  <a:srgbClr val="C00000"/>
                </a:solidFill>
                <a:effectLst>
                  <a:outerShdw blurRad="38100" dist="19050" dir="2700000" algn="tl" rotWithShape="0">
                    <a:schemeClr val="dk1">
                      <a:alpha val="40000"/>
                    </a:schemeClr>
                  </a:outerShdw>
                </a:effectLst>
                <a:uFillTx/>
                <a:latin typeface="黑体" panose="02010609060101010101" pitchFamily="49" charset="-122"/>
                <a:ea typeface="黑体" panose="02010609060101010101" pitchFamily="49" charset="-122"/>
                <a:cs typeface="黑体" panose="02010609060101010101" pitchFamily="49" charset="-122"/>
                <a:sym typeface="+mn-ea"/>
              </a:rPr>
              <a:t>新中国的法治建设进程</a:t>
            </a:r>
            <a:endParaRPr lang="zh-CN" altLang="en-US" sz="3200" b="1" smtClean="0">
              <a:solidFill>
                <a:srgbClr val="C00000"/>
              </a:solidFill>
              <a:effectLst>
                <a:outerShdw blurRad="38100" dist="19050" dir="2700000" algn="tl" rotWithShape="0">
                  <a:schemeClr val="dk1">
                    <a:alpha val="40000"/>
                  </a:schemeClr>
                </a:outerShdw>
              </a:effectLst>
              <a:uFillTx/>
              <a:latin typeface="黑体" panose="02010609060101010101" pitchFamily="49" charset="-122"/>
              <a:ea typeface="黑体" panose="02010609060101010101" pitchFamily="49" charset="-122"/>
              <a:cs typeface="黑体" panose="02010609060101010101" pitchFamily="49" charset="-122"/>
              <a:sym typeface="+mn-ea"/>
            </a:endParaRPr>
          </a:p>
        </p:txBody>
      </p:sp>
      <p:graphicFrame>
        <p:nvGraphicFramePr>
          <p:cNvPr id="3" name="表格 2"/>
          <p:cNvGraphicFramePr>
            <a:graphicFrameLocks noGrp="1"/>
          </p:cNvGraphicFramePr>
          <p:nvPr>
            <p:custDataLst>
              <p:tags r:id="rId12"/>
            </p:custDataLst>
          </p:nvPr>
        </p:nvGraphicFramePr>
        <p:xfrm>
          <a:off x="0" y="586740"/>
          <a:ext cx="12192635" cy="4638675"/>
        </p:xfrm>
        <a:graphic>
          <a:graphicData uri="http://schemas.openxmlformats.org/drawingml/2006/table">
            <a:tbl>
              <a:tblPr firstRow="1" bandRow="1">
                <a:tableStyleId>{5940675A-B579-460E-94D1-54222C63F5DA}</a:tableStyleId>
              </a:tblPr>
              <a:tblGrid>
                <a:gridCol w="2490470"/>
                <a:gridCol w="2159635"/>
                <a:gridCol w="7542530"/>
              </a:tblGrid>
              <a:tr h="460375">
                <a:tc>
                  <a:txBody>
                    <a:bodyPr vert="horz" wrap="square"/>
                    <a:lstStyle/>
                    <a:p>
                      <a:pPr indent="0" algn="ctr" fontAlgn="auto">
                        <a:lnSpc>
                          <a:spcPts val="3360"/>
                        </a:lnSpc>
                        <a:buNone/>
                      </a:pPr>
                      <a:r>
                        <a:rPr lang="en-US" sz="2800" b="1">
                          <a:solidFill>
                            <a:srgbClr val="7030A0"/>
                          </a:solidFill>
                          <a:latin typeface="黑体" panose="02010609060101010101" pitchFamily="49" charset="-122"/>
                          <a:ea typeface="黑体" panose="02010609060101010101" pitchFamily="49" charset="-122"/>
                          <a:cs typeface="宋体" panose="02010600030101010101" pitchFamily="2" charset="-122"/>
                        </a:rPr>
                        <a:t>时间</a:t>
                      </a:r>
                      <a:endParaRPr lang="en-US" altLang="en-US" sz="2800" b="1">
                        <a:solidFill>
                          <a:srgbClr val="7030A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7030A0"/>
                          </a:solidFill>
                          <a:latin typeface="黑体" panose="02010609060101010101" pitchFamily="49" charset="-122"/>
                          <a:ea typeface="黑体" panose="02010609060101010101" pitchFamily="49" charset="-122"/>
                          <a:cs typeface="宋体" panose="02010600030101010101" pitchFamily="2" charset="-122"/>
                        </a:rPr>
                        <a:t>阶段</a:t>
                      </a:r>
                      <a:endParaRPr lang="en-US" altLang="en-US" sz="2800" b="1">
                        <a:solidFill>
                          <a:srgbClr val="7030A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7030A0"/>
                          </a:solidFill>
                          <a:latin typeface="黑体" panose="02010609060101010101" pitchFamily="49" charset="-122"/>
                          <a:ea typeface="黑体" panose="02010609060101010101" pitchFamily="49" charset="-122"/>
                          <a:cs typeface="宋体" panose="02010600030101010101" pitchFamily="2" charset="-122"/>
                        </a:rPr>
                        <a:t>成就</a:t>
                      </a:r>
                      <a:endParaRPr lang="en-US" altLang="en-US" sz="2800" b="1">
                        <a:solidFill>
                          <a:srgbClr val="7030A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1010">
                <a:tc>
                  <a:txBody>
                    <a:bodyPr vert="horz" wrap="square"/>
                    <a:lstStyle/>
                    <a:p>
                      <a:pPr indent="0" fontAlgn="auto">
                        <a:lnSpc>
                          <a:spcPts val="3360"/>
                        </a:lnSpc>
                        <a:buNone/>
                      </a:pPr>
                      <a:r>
                        <a:rPr lang="en-US" sz="2800" b="1">
                          <a:solidFill>
                            <a:schemeClr val="tx1"/>
                          </a:solidFill>
                          <a:latin typeface="黑体" panose="02010609060101010101" pitchFamily="49" charset="-122"/>
                          <a:ea typeface="黑体" panose="02010609060101010101" pitchFamily="49" charset="-122"/>
                          <a:cs typeface="黑体" panose="02010609060101010101" pitchFamily="49" charset="-122"/>
                        </a:rPr>
                        <a:t>1949—1966年</a:t>
                      </a:r>
                      <a:endParaRPr lang="en-US"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FF0000"/>
                          </a:solidFill>
                          <a:latin typeface="黑体" panose="02010609060101010101" pitchFamily="49" charset="-122"/>
                          <a:ea typeface="黑体" panose="02010609060101010101" pitchFamily="49" charset="-122"/>
                          <a:cs typeface="宋体" panose="02010600030101010101" pitchFamily="2" charset="-122"/>
                        </a:rPr>
                        <a:t>初创奠基</a:t>
                      </a:r>
                      <a:endParaRPr lang="en-US" altLang="en-US" sz="2800" b="1">
                        <a:solidFill>
                          <a:srgbClr val="FF000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《婚姻法》《土地改革法》1954年《宪法》</a:t>
                      </a:r>
                      <a:endParaRPr lang="en-US" altLang="en-US" sz="2800" b="1">
                        <a:solidFill>
                          <a:srgbClr val="150097"/>
                        </a:solidFill>
                        <a:latin typeface="楷体" panose="02010609060101010101" charset="-122"/>
                        <a:ea typeface="楷体" panose="02010609060101010101" charset="-122"/>
                        <a:cs typeface="楷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92125">
                <a:tc>
                  <a:txBody>
                    <a:bodyPr vert="horz" wrap="square"/>
                    <a:lstStyle/>
                    <a:p>
                      <a:pPr indent="0" fontAlgn="auto">
                        <a:lnSpc>
                          <a:spcPts val="3360"/>
                        </a:lnSpc>
                        <a:buNone/>
                      </a:pPr>
                      <a:r>
                        <a:rPr lang="en-US" sz="2800" b="1">
                          <a:solidFill>
                            <a:schemeClr val="tx1"/>
                          </a:solidFill>
                          <a:latin typeface="黑体" panose="02010609060101010101" pitchFamily="49" charset="-122"/>
                          <a:ea typeface="黑体" panose="02010609060101010101" pitchFamily="49" charset="-122"/>
                          <a:cs typeface="黑体" panose="02010609060101010101" pitchFamily="49" charset="-122"/>
                        </a:rPr>
                        <a:t>1966—1976年</a:t>
                      </a:r>
                      <a:endParaRPr lang="en-US"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FF0000"/>
                          </a:solidFill>
                          <a:latin typeface="黑体" panose="02010609060101010101" pitchFamily="49" charset="-122"/>
                          <a:ea typeface="黑体" panose="02010609060101010101" pitchFamily="49" charset="-122"/>
                          <a:cs typeface="宋体" panose="02010600030101010101" pitchFamily="2" charset="-122"/>
                        </a:rPr>
                        <a:t>严重破坏</a:t>
                      </a:r>
                      <a:endParaRPr lang="en-US" altLang="en-US" sz="2800" b="1">
                        <a:solidFill>
                          <a:srgbClr val="FF000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ts val="3360"/>
                        </a:lnSpc>
                        <a:buNone/>
                      </a:pPr>
                      <a:r>
                        <a:rPr lang="en-US" sz="2800" b="1">
                          <a:solidFill>
                            <a:srgbClr val="150097"/>
                          </a:solidFill>
                          <a:latin typeface="楷体" panose="02010609060101010101" charset="-122"/>
                          <a:ea typeface="楷体" panose="02010609060101010101" charset="-122"/>
                          <a:cs typeface="宋体" panose="02010600030101010101" pitchFamily="2" charset="-122"/>
                        </a:rPr>
                        <a:t> </a:t>
                      </a:r>
                      <a:endParaRPr lang="en-US" altLang="en-US" sz="2800" b="1">
                        <a:solidFill>
                          <a:srgbClr val="150097"/>
                        </a:solidFill>
                        <a:latin typeface="楷体" panose="02010609060101010101" charset="-122"/>
                        <a:ea typeface="楷体" panose="02010609060101010101"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60375">
                <a:tc>
                  <a:txBody>
                    <a:bodyPr vert="horz" wrap="square"/>
                    <a:lstStyle/>
                    <a:p>
                      <a:pPr indent="0" fontAlgn="auto">
                        <a:lnSpc>
                          <a:spcPts val="3360"/>
                        </a:lnSpc>
                        <a:buNone/>
                      </a:pPr>
                      <a:r>
                        <a:rPr lang="en-US" sz="2800" b="1">
                          <a:solidFill>
                            <a:schemeClr val="tx1"/>
                          </a:solidFill>
                          <a:latin typeface="黑体" panose="02010609060101010101" pitchFamily="49" charset="-122"/>
                          <a:ea typeface="黑体" panose="02010609060101010101" pitchFamily="49" charset="-122"/>
                          <a:cs typeface="黑体" panose="02010609060101010101" pitchFamily="49" charset="-122"/>
                        </a:rPr>
                        <a:t>1978—1992年</a:t>
                      </a:r>
                      <a:endParaRPr lang="en-US"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FF0000"/>
                          </a:solidFill>
                          <a:latin typeface="黑体" panose="02010609060101010101" pitchFamily="49" charset="-122"/>
                          <a:ea typeface="黑体" panose="02010609060101010101" pitchFamily="49" charset="-122"/>
                          <a:cs typeface="Times New Roman" panose="02020603050405020304" pitchFamily="18" charset="0"/>
                        </a:rPr>
                        <a:t>重建与完善</a:t>
                      </a:r>
                      <a:endParaRPr lang="en-US" altLang="en-US" sz="2800" b="1">
                        <a:solidFill>
                          <a:srgbClr val="FF0000"/>
                        </a:solidFill>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1978年法制建设十六字方针；1982修宪</a:t>
                      </a:r>
                      <a:endParaRPr lang="en-US" altLang="en-US" sz="2800" b="1">
                        <a:solidFill>
                          <a:srgbClr val="150097"/>
                        </a:solidFill>
                        <a:latin typeface="楷体" panose="02010609060101010101" charset="-122"/>
                        <a:ea typeface="楷体" panose="02010609060101010101" charset="-122"/>
                        <a:cs typeface="楷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43405">
                <a:tc>
                  <a:txBody>
                    <a:bodyPr vert="horz" wrap="square"/>
                    <a:lstStyle/>
                    <a:p>
                      <a:pPr indent="0" fontAlgn="auto">
                        <a:lnSpc>
                          <a:spcPts val="3360"/>
                        </a:lnSpc>
                        <a:buNone/>
                      </a:pPr>
                      <a:r>
                        <a:rPr lang="en-US" sz="2800" b="1">
                          <a:solidFill>
                            <a:schemeClr val="tx1"/>
                          </a:solidFill>
                          <a:latin typeface="黑体" panose="02010609060101010101" pitchFamily="49" charset="-122"/>
                          <a:ea typeface="黑体" panose="02010609060101010101" pitchFamily="49" charset="-122"/>
                          <a:cs typeface="黑体" panose="02010609060101010101" pitchFamily="49" charset="-122"/>
                        </a:rPr>
                        <a:t>1992—2012年</a:t>
                      </a:r>
                      <a:endParaRPr lang="en-US"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FF0000"/>
                          </a:solidFill>
                          <a:latin typeface="黑体" panose="02010609060101010101" pitchFamily="49" charset="-122"/>
                          <a:ea typeface="黑体" panose="02010609060101010101" pitchFamily="49" charset="-122"/>
                          <a:cs typeface="宋体" panose="02010600030101010101" pitchFamily="2" charset="-122"/>
                        </a:rPr>
                        <a:t>形成体系</a:t>
                      </a:r>
                      <a:endParaRPr lang="en-US" altLang="en-US" sz="2800" b="1">
                        <a:solidFill>
                          <a:srgbClr val="FF000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1997年十五大第一次完整提出“依法治国”，从“法制”到“法治”；</a:t>
                      </a:r>
                      <a:endParaRPr lang="en-US" sz="2800" b="1">
                        <a:solidFill>
                          <a:srgbClr val="150097"/>
                        </a:solidFill>
                        <a:latin typeface="楷体" panose="02010609060101010101" charset="-122"/>
                        <a:ea typeface="楷体" panose="02010609060101010101" charset="-122"/>
                        <a:cs typeface="楷体" panose="02010609060101010101" charset="-122"/>
                      </a:endParaRPr>
                    </a:p>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1999年“法治”入宪、2004年“人权”入宪；2010年，中国特色社会主义法律体系形成</a:t>
                      </a:r>
                      <a:endParaRPr lang="en-US" altLang="en-US" sz="2800" b="1">
                        <a:solidFill>
                          <a:srgbClr val="150097"/>
                        </a:solidFill>
                        <a:latin typeface="楷体" panose="02010609060101010101" charset="-122"/>
                        <a:ea typeface="楷体" panose="02010609060101010101" charset="-122"/>
                        <a:cs typeface="楷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21385">
                <a:tc>
                  <a:txBody>
                    <a:bodyPr vert="horz" wrap="square"/>
                    <a:lstStyle/>
                    <a:p>
                      <a:pPr indent="0" fontAlgn="auto">
                        <a:lnSpc>
                          <a:spcPts val="3360"/>
                        </a:lnSpc>
                        <a:buNone/>
                      </a:pPr>
                      <a:r>
                        <a:rPr lang="en-US" sz="2800" b="1">
                          <a:solidFill>
                            <a:schemeClr val="tx1"/>
                          </a:solidFill>
                          <a:latin typeface="黑体" panose="02010609060101010101" pitchFamily="49" charset="-122"/>
                          <a:ea typeface="黑体" panose="02010609060101010101" pitchFamily="49" charset="-122"/>
                          <a:cs typeface="黑体" panose="02010609060101010101" pitchFamily="49" charset="-122"/>
                        </a:rPr>
                        <a:t>2012年以后</a:t>
                      </a:r>
                      <a:endParaRPr lang="en-US" altLang="en-US" sz="2800" b="1">
                        <a:solidFill>
                          <a:schemeClr val="tx1"/>
                        </a:solidFill>
                        <a:latin typeface="黑体" panose="02010609060101010101" pitchFamily="49" charset="-122"/>
                        <a:ea typeface="黑体" panose="02010609060101010101" pitchFamily="49" charset="-122"/>
                        <a:cs typeface="黑体" panose="02010609060101010101" pitchFamily="49"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fontAlgn="auto">
                        <a:lnSpc>
                          <a:spcPts val="3360"/>
                        </a:lnSpc>
                        <a:buNone/>
                      </a:pPr>
                      <a:r>
                        <a:rPr lang="en-US" sz="2800" b="1">
                          <a:solidFill>
                            <a:srgbClr val="FF0000"/>
                          </a:solidFill>
                          <a:latin typeface="黑体" panose="02010609060101010101" pitchFamily="49" charset="-122"/>
                          <a:ea typeface="黑体" panose="02010609060101010101" pitchFamily="49" charset="-122"/>
                          <a:cs typeface="宋体" panose="02010600030101010101" pitchFamily="2" charset="-122"/>
                        </a:rPr>
                        <a:t>全面依法治国新阶段</a:t>
                      </a:r>
                      <a:endParaRPr lang="en-US" altLang="en-US" sz="2800" b="1">
                        <a:solidFill>
                          <a:srgbClr val="FF0000"/>
                        </a:solidFill>
                        <a:latin typeface="黑体" panose="02010609060101010101" pitchFamily="49" charset="-122"/>
                        <a:ea typeface="黑体" panose="02010609060101010101" pitchFamily="49"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法治上升为治国理政</a:t>
                      </a:r>
                      <a:r>
                        <a:rPr lang="zh-CN" altLang="en-US" sz="2800" b="1">
                          <a:solidFill>
                            <a:srgbClr val="150097"/>
                          </a:solidFill>
                          <a:latin typeface="楷体" panose="02010609060101010101" charset="-122"/>
                          <a:ea typeface="楷体" panose="02010609060101010101" charset="-122"/>
                          <a:cs typeface="楷体" panose="02010609060101010101" charset="-122"/>
                        </a:rPr>
                        <a:t>基本方式</a:t>
                      </a:r>
                      <a:r>
                        <a:rPr lang="en-US" sz="2800" b="1">
                          <a:solidFill>
                            <a:srgbClr val="150097"/>
                          </a:solidFill>
                          <a:latin typeface="楷体" panose="02010609060101010101" charset="-122"/>
                          <a:ea typeface="楷体" panose="02010609060101010101" charset="-122"/>
                          <a:cs typeface="楷体" panose="02010609060101010101" charset="-122"/>
                        </a:rPr>
                        <a:t>，新十六字方针；</a:t>
                      </a:r>
                      <a:endParaRPr lang="en-US" sz="2800" b="1">
                        <a:solidFill>
                          <a:srgbClr val="150097"/>
                        </a:solidFill>
                        <a:latin typeface="楷体" panose="02010609060101010101" charset="-122"/>
                        <a:ea typeface="楷体" panose="02010609060101010101" charset="-122"/>
                        <a:cs typeface="楷体" panose="02010609060101010101" charset="-122"/>
                      </a:endParaRPr>
                    </a:p>
                    <a:p>
                      <a:pPr indent="0" fontAlgn="auto">
                        <a:lnSpc>
                          <a:spcPts val="3360"/>
                        </a:lnSpc>
                        <a:buNone/>
                      </a:pPr>
                      <a:r>
                        <a:rPr lang="en-US" sz="2800" b="1">
                          <a:solidFill>
                            <a:srgbClr val="150097"/>
                          </a:solidFill>
                          <a:latin typeface="楷体" panose="02010609060101010101" charset="-122"/>
                          <a:ea typeface="楷体" panose="02010609060101010101" charset="-122"/>
                          <a:cs typeface="楷体" panose="02010609060101010101" charset="-122"/>
                        </a:rPr>
                        <a:t>2018年习思想入宪；2020年5</a:t>
                      </a:r>
                      <a:r>
                        <a:rPr lang="zh-CN" altLang="en-US" sz="2800" b="1">
                          <a:solidFill>
                            <a:srgbClr val="150097"/>
                          </a:solidFill>
                          <a:latin typeface="楷体" panose="02010609060101010101" charset="-122"/>
                          <a:ea typeface="楷体" panose="02010609060101010101" charset="-122"/>
                          <a:cs typeface="楷体" panose="02010609060101010101" charset="-122"/>
                        </a:rPr>
                        <a:t>月</a:t>
                      </a:r>
                      <a:r>
                        <a:rPr lang="en-US" sz="2800" b="1">
                          <a:solidFill>
                            <a:srgbClr val="150097"/>
                          </a:solidFill>
                          <a:latin typeface="楷体" panose="02010609060101010101" charset="-122"/>
                          <a:ea typeface="楷体" panose="02010609060101010101" charset="-122"/>
                          <a:cs typeface="楷体" panose="02010609060101010101" charset="-122"/>
                        </a:rPr>
                        <a:t>《民法典》</a:t>
                      </a:r>
                      <a:r>
                        <a:rPr lang="zh-CN" altLang="en-US" sz="2800" b="1">
                          <a:solidFill>
                            <a:srgbClr val="150097"/>
                          </a:solidFill>
                          <a:latin typeface="楷体" panose="02010609060101010101" charset="-122"/>
                          <a:ea typeface="楷体" panose="02010609060101010101" charset="-122"/>
                          <a:cs typeface="楷体" panose="02010609060101010101" charset="-122"/>
                        </a:rPr>
                        <a:t>。</a:t>
                      </a:r>
                      <a:endParaRPr lang="zh-CN" altLang="en-US" sz="2800" b="1">
                        <a:solidFill>
                          <a:srgbClr val="150097"/>
                        </a:solidFill>
                        <a:latin typeface="楷体" panose="02010609060101010101" charset="-122"/>
                        <a:ea typeface="楷体" panose="02010609060101010101" charset="-122"/>
                        <a:cs typeface="楷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strips(downRight)">
                                      <p:cBhvr>
                                        <p:cTn id="7" dur="500"/>
                                        <p:tgtEl>
                                          <p:spTgt spid="29"/>
                                        </p:tgtEl>
                                      </p:cBhvr>
                                    </p:animEffect>
                                  </p:childTnLst>
                                </p:cTn>
                              </p:par>
                              <p:par>
                                <p:cTn id="8" presetID="18" presetClass="entr" presetSubtype="6" dur="500"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strips(downRight)">
                                      <p:cBhvr>
                                        <p:cTn id="10" dur="500"/>
                                        <p:tgtEl>
                                          <p:spTgt spid="31"/>
                                        </p:tgtEl>
                                      </p:cBhvr>
                                    </p:animEffect>
                                  </p:childTnLst>
                                </p:cTn>
                              </p:par>
                              <p:par>
                                <p:cTn id="11" presetID="18" presetClass="entr" presetSubtype="6" dur="50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strips(downRight)">
                                      <p:cBhvr>
                                        <p:cTn id="13" dur="500"/>
                                        <p:tgtEl>
                                          <p:spTgt spid="24"/>
                                        </p:tgtEl>
                                      </p:cBhvr>
                                    </p:animEffect>
                                  </p:childTnLst>
                                </p:cTn>
                              </p:par>
                              <p:par>
                                <p:cTn id="14" presetID="18" presetClass="entr" presetSubtype="6" dur="50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strips(downRight)">
                                      <p:cBhvr>
                                        <p:cTn id="16" dur="500"/>
                                        <p:tgtEl>
                                          <p:spTgt spid="26"/>
                                        </p:tgtEl>
                                      </p:cBhvr>
                                    </p:animEffect>
                                  </p:childTnLst>
                                </p:cTn>
                              </p:par>
                              <p:par>
                                <p:cTn id="17" presetID="18" presetClass="entr" presetSubtype="6" dur="50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strips(downRight)">
                                      <p:cBhvr>
                                        <p:cTn id="19" dur="500"/>
                                        <p:tgtEl>
                                          <p:spTgt spid="27"/>
                                        </p:tgtEl>
                                      </p:cBhvr>
                                    </p:animEffect>
                                  </p:childTnLst>
                                </p:cTn>
                              </p:par>
                              <p:par>
                                <p:cTn id="20" presetID="18" presetClass="entr" presetSubtype="6" dur="50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strips(downRight)">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1" grpId="0"/>
      <p:bldP spid="24" grpId="0"/>
      <p:bldP spid="26" grpId="0"/>
      <p:bldP spid="27" grpId="0"/>
      <p:bldP spid="2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2"/>
          </p:custDataLst>
        </p:nvPr>
      </p:nvGrpSpPr>
      <p:grpSpPr>
        <a:xfrm>
          <a:off x="0" y="0"/>
          <a:ext cx="0" cy="0"/>
        </a:xfrm>
      </p:grpSpPr>
      <p:graphicFrame>
        <p:nvGraphicFramePr>
          <p:cNvPr id="15" name="表格 6"/>
          <p:cNvGraphicFramePr>
            <a:graphicFrameLocks noGrp="1"/>
          </p:cNvGraphicFramePr>
          <p:nvPr>
            <p:custDataLst>
              <p:tags r:id="rId3"/>
            </p:custDataLst>
          </p:nvPr>
        </p:nvGraphicFramePr>
        <p:xfrm>
          <a:off x="26670" y="75565"/>
          <a:ext cx="12121515" cy="6649720"/>
        </p:xfrm>
        <a:graphic>
          <a:graphicData uri="http://schemas.openxmlformats.org/drawingml/2006/table">
            <a:tbl>
              <a:tblPr firstRow="1" bandRow="1">
                <a:tableStyleId>{5940675A-B579-460E-94D1-54222C63F5DA}</a:tableStyleId>
              </a:tblPr>
              <a:tblGrid>
                <a:gridCol w="1165860"/>
                <a:gridCol w="4968240"/>
                <a:gridCol w="5987415"/>
              </a:tblGrid>
              <a:tr h="457200">
                <a:tc>
                  <a:txBody>
                    <a:bodyPr vert="horz" wrap="square"/>
                    <a:lstStyle/>
                    <a:p>
                      <a:pPr marL="0" algn="ctr" defTabSz="914400" rtl="0" eaLnBrk="1" latinLnBrk="0" hangingPunct="1">
                        <a:buNone/>
                      </a:pPr>
                      <a:r>
                        <a:rPr lang="zh-CN" altLang="en-US" sz="2400" b="1" kern="1200">
                          <a:solidFill>
                            <a:srgbClr val="FF0000"/>
                          </a:solidFill>
                          <a:latin typeface="Arial" pitchFamily="34" charset="0"/>
                          <a:ea typeface="微软雅黑" panose="020b0503020204020204" charset="-122"/>
                          <a:cs typeface="+mn-cs"/>
                          <a:sym typeface="Arial" pitchFamily="34" charset="0"/>
                        </a:rPr>
                        <a:t>阶段</a:t>
                      </a:r>
                      <a:endParaRPr lang="zh-CN" altLang="en-US" sz="2400" b="1" kern="1200">
                        <a:solidFill>
                          <a:srgbClr val="FF0000"/>
                        </a:solidFill>
                        <a:latin typeface="Arial" pitchFamily="34" charset="0"/>
                        <a:ea typeface="微软雅黑" panose="020b0503020204020204" charset="-122"/>
                        <a:cs typeface="+mn-cs"/>
                        <a:sym typeface="Arial" pitchFamily="34" charset="0"/>
                      </a:endParaRPr>
                    </a:p>
                  </a:txBody>
                  <a:tcPr/>
                </a:tc>
                <a:tc>
                  <a:txBody>
                    <a:bodyPr vert="horz" wrap="square"/>
                    <a:lstStyle/>
                    <a:p>
                      <a:pPr marL="0" algn="ctr" defTabSz="914400" rtl="0" eaLnBrk="1" latinLnBrk="0" hangingPunct="1">
                        <a:buNone/>
                      </a:pPr>
                      <a:r>
                        <a:rPr lang="zh-CN" altLang="en-US" sz="2400" b="1" kern="1200">
                          <a:solidFill>
                            <a:srgbClr val="FF0000"/>
                          </a:solidFill>
                          <a:latin typeface="Arial" pitchFamily="34" charset="0"/>
                          <a:ea typeface="微软雅黑" panose="020b0503020204020204" charset="-122"/>
                          <a:cs typeface="+mn-cs"/>
                          <a:sym typeface="Arial" pitchFamily="34" charset="0"/>
                        </a:rPr>
                        <a:t>内容</a:t>
                      </a:r>
                      <a:endParaRPr lang="zh-CN" altLang="en-US" sz="2400" b="1" kern="1200">
                        <a:solidFill>
                          <a:srgbClr val="FF0000"/>
                        </a:solidFill>
                        <a:latin typeface="Arial" pitchFamily="34" charset="0"/>
                        <a:ea typeface="微软雅黑" panose="020b0503020204020204" charset="-122"/>
                        <a:cs typeface="+mn-cs"/>
                        <a:sym typeface="Arial" pitchFamily="34" charset="0"/>
                      </a:endParaRPr>
                    </a:p>
                  </a:txBody>
                  <a:tcPr/>
                </a:tc>
                <a:tc>
                  <a:txBody>
                    <a:bodyPr vert="horz" wrap="square"/>
                    <a:lstStyle/>
                    <a:p>
                      <a:pPr marL="0" algn="ctr" defTabSz="914400" rtl="0" eaLnBrk="1" latinLnBrk="0" hangingPunct="1">
                        <a:buNone/>
                      </a:pPr>
                      <a:r>
                        <a:rPr lang="zh-CN" altLang="en-US" sz="2400" b="1" kern="1200">
                          <a:solidFill>
                            <a:srgbClr val="FF0000"/>
                          </a:solidFill>
                          <a:latin typeface="Arial" pitchFamily="34" charset="0"/>
                          <a:ea typeface="微软雅黑" panose="020b0503020204020204" charset="-122"/>
                          <a:cs typeface="+mn-cs"/>
                          <a:sym typeface="Arial" pitchFamily="34" charset="0"/>
                        </a:rPr>
                        <a:t>意义</a:t>
                      </a:r>
                      <a:endParaRPr lang="zh-CN" altLang="en-US" sz="2400" b="1" kern="1200">
                        <a:solidFill>
                          <a:srgbClr val="FF0000"/>
                        </a:solidFill>
                        <a:latin typeface="Arial" pitchFamily="34" charset="0"/>
                        <a:ea typeface="微软雅黑" panose="020b0503020204020204" charset="-122"/>
                        <a:cs typeface="+mn-cs"/>
                        <a:sym typeface="Arial" pitchFamily="34" charset="0"/>
                      </a:endParaRPr>
                    </a:p>
                  </a:txBody>
                  <a:tcPr/>
                </a:tc>
              </a:tr>
              <a:tr h="915035">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r h="980440">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r h="574675">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r h="980440">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r h="1259840">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r h="1416685">
                <a:tc>
                  <a:txBody>
                    <a:bodyPr vert="horz" wrap="square"/>
                    <a:lstStyle/>
                    <a:p>
                      <a:endParaRPr lang="en-US" altLang="zh-CN" b="1">
                        <a:latin typeface="Arial" pitchFamily="34" charset="0"/>
                        <a:ea typeface="微软雅黑" panose="020b0503020204020204" charset="-122"/>
                        <a:sym typeface="Arial" pitchFamily="34" charset="0"/>
                      </a:endParaRPr>
                    </a:p>
                    <a:p>
                      <a:endParaRPr lang="en-US" altLang="zh-CN" b="1">
                        <a:latin typeface="Arial" pitchFamily="34" charset="0"/>
                        <a:ea typeface="微软雅黑" panose="020b0503020204020204" charset="-122"/>
                        <a:sym typeface="Arial" pitchFamily="34" charset="0"/>
                      </a:endParaRPr>
                    </a:p>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c>
                  <a:txBody>
                    <a:bodyPr vert="horz" wrap="square"/>
                    <a:lstStyle/>
                    <a:p>
                      <a:endParaRPr lang="zh-CN" altLang="en-US" b="1">
                        <a:latin typeface="Arial" pitchFamily="34" charset="0"/>
                        <a:ea typeface="微软雅黑" panose="020b0503020204020204" charset="-122"/>
                        <a:sym typeface="Arial" pitchFamily="34" charset="0"/>
                      </a:endParaRPr>
                    </a:p>
                  </a:txBody>
                  <a:tcPr/>
                </a:tc>
              </a:tr>
            </a:tbl>
          </a:graphicData>
        </a:graphic>
      </p:graphicFrame>
      <p:sp>
        <p:nvSpPr>
          <p:cNvPr id="7" name="文本框 19"/>
          <p:cNvSpPr txBox="1">
            <a:spLocks noChangeArrowheads="1"/>
          </p:cNvSpPr>
          <p:nvPr>
            <p:custDataLst>
              <p:tags r:id="rId4"/>
            </p:custDataLst>
          </p:nvPr>
        </p:nvSpPr>
        <p:spPr bwMode="auto">
          <a:xfrm>
            <a:off x="86810" y="801527"/>
            <a:ext cx="1431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Arial" pitchFamily="34" charset="0"/>
                <a:ea typeface="微软雅黑" panose="020b0503020204020204" charset="-122"/>
                <a:sym typeface="Arial" pitchFamily="34" charset="0"/>
              </a:rPr>
              <a:t>1949</a:t>
            </a:r>
            <a:r>
              <a:rPr lang="zh-CN" altLang="en-US" sz="2400" b="1">
                <a:latin typeface="Arial" pitchFamily="34" charset="0"/>
                <a:ea typeface="微软雅黑" panose="020b0503020204020204" charset="-122"/>
                <a:sym typeface="Arial" pitchFamily="34" charset="0"/>
              </a:rPr>
              <a:t>年</a:t>
            </a:r>
            <a:endParaRPr lang="zh-CN" altLang="en-US" sz="2400" b="1">
              <a:latin typeface="Arial" pitchFamily="34" charset="0"/>
              <a:ea typeface="微软雅黑" panose="020b0503020204020204" charset="-122"/>
              <a:sym typeface="Arial" pitchFamily="34" charset="0"/>
            </a:endParaRPr>
          </a:p>
        </p:txBody>
      </p:sp>
      <p:sp>
        <p:nvSpPr>
          <p:cNvPr id="8" name="文本框 2"/>
          <p:cNvSpPr txBox="1">
            <a:spLocks noChangeArrowheads="1"/>
          </p:cNvSpPr>
          <p:nvPr>
            <p:custDataLst>
              <p:tags r:id="rId5"/>
            </p:custDataLst>
          </p:nvPr>
        </p:nvSpPr>
        <p:spPr bwMode="auto">
          <a:xfrm>
            <a:off x="86810" y="1525051"/>
            <a:ext cx="1431926" cy="753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80"/>
              </a:lnSpc>
            </a:pPr>
            <a:r>
              <a:rPr lang="en-US" altLang="zh-CN">
                <a:latin typeface="Arial" pitchFamily="34" charset="0"/>
                <a:ea typeface="微软雅黑" panose="020b0503020204020204" charset="-122"/>
                <a:sym typeface="Arial" pitchFamily="34" charset="0"/>
              </a:rPr>
              <a:t>20</a:t>
            </a:r>
            <a:r>
              <a:rPr lang="zh-CN" altLang="en-US">
                <a:latin typeface="Arial" pitchFamily="34" charset="0"/>
                <a:ea typeface="微软雅黑" panose="020b0503020204020204" charset="-122"/>
                <a:sym typeface="Arial" pitchFamily="34" charset="0"/>
              </a:rPr>
              <a:t>世纪</a:t>
            </a:r>
            <a:r>
              <a:rPr lang="en-US" altLang="zh-CN">
                <a:latin typeface="Arial" pitchFamily="34" charset="0"/>
                <a:ea typeface="微软雅黑" panose="020b0503020204020204" charset="-122"/>
                <a:sym typeface="Arial" pitchFamily="34" charset="0"/>
              </a:rPr>
              <a:t>50</a:t>
            </a:r>
            <a:r>
              <a:rPr lang="zh-CN" altLang="en-US">
                <a:latin typeface="Arial" pitchFamily="34" charset="0"/>
                <a:ea typeface="微软雅黑" panose="020b0503020204020204" charset="-122"/>
                <a:sym typeface="Arial" pitchFamily="34" charset="0"/>
              </a:rPr>
              <a:t>年代</a:t>
            </a:r>
            <a:endParaRPr lang="zh-CN" altLang="en-US">
              <a:latin typeface="Arial" pitchFamily="34" charset="0"/>
              <a:ea typeface="微软雅黑" panose="020b0503020204020204" charset="-122"/>
              <a:sym typeface="Arial" pitchFamily="34" charset="0"/>
            </a:endParaRPr>
          </a:p>
        </p:txBody>
      </p:sp>
      <p:sp>
        <p:nvSpPr>
          <p:cNvPr id="9" name="文本框 4"/>
          <p:cNvSpPr txBox="1">
            <a:spLocks noChangeArrowheads="1"/>
          </p:cNvSpPr>
          <p:nvPr>
            <p:custDataLst>
              <p:tags r:id="rId6"/>
            </p:custDataLst>
          </p:nvPr>
        </p:nvSpPr>
        <p:spPr bwMode="auto">
          <a:xfrm>
            <a:off x="44144" y="3194829"/>
            <a:ext cx="1286030" cy="753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80"/>
              </a:lnSpc>
            </a:pPr>
            <a:r>
              <a:rPr lang="en-US" altLang="zh-CN" sz="2400" b="1">
                <a:latin typeface="Arial" pitchFamily="34" charset="0"/>
                <a:ea typeface="微软雅黑" panose="020b0503020204020204" charset="-122"/>
                <a:sym typeface="Arial" pitchFamily="34" charset="0"/>
              </a:rPr>
              <a:t>20</a:t>
            </a:r>
            <a:r>
              <a:rPr lang="zh-CN" altLang="en-US" sz="2400" b="1">
                <a:latin typeface="Arial" pitchFamily="34" charset="0"/>
                <a:ea typeface="微软雅黑" panose="020b0503020204020204" charset="-122"/>
                <a:sym typeface="Arial" pitchFamily="34" charset="0"/>
              </a:rPr>
              <a:t>世纪</a:t>
            </a:r>
            <a:r>
              <a:rPr lang="en-US" altLang="zh-CN" sz="2400" b="1">
                <a:latin typeface="Arial" pitchFamily="34" charset="0"/>
                <a:ea typeface="微软雅黑" panose="020b0503020204020204" charset="-122"/>
                <a:sym typeface="Arial" pitchFamily="34" charset="0"/>
              </a:rPr>
              <a:t>80</a:t>
            </a:r>
            <a:r>
              <a:rPr lang="zh-CN" altLang="en-US" sz="2400" b="1">
                <a:latin typeface="Arial" pitchFamily="34" charset="0"/>
                <a:ea typeface="微软雅黑" panose="020b0503020204020204" charset="-122"/>
                <a:sym typeface="Arial" pitchFamily="34" charset="0"/>
              </a:rPr>
              <a:t>年代</a:t>
            </a:r>
            <a:endParaRPr lang="zh-CN" altLang="en-US" sz="2400" b="1">
              <a:latin typeface="Arial" pitchFamily="34" charset="0"/>
              <a:ea typeface="微软雅黑" panose="020b0503020204020204" charset="-122"/>
              <a:sym typeface="Arial" pitchFamily="34" charset="0"/>
            </a:endParaRPr>
          </a:p>
        </p:txBody>
      </p:sp>
      <p:sp>
        <p:nvSpPr>
          <p:cNvPr id="10" name="文本框 5"/>
          <p:cNvSpPr txBox="1">
            <a:spLocks noChangeArrowheads="1"/>
          </p:cNvSpPr>
          <p:nvPr>
            <p:custDataLst>
              <p:tags r:id="rId7"/>
            </p:custDataLst>
          </p:nvPr>
        </p:nvSpPr>
        <p:spPr bwMode="auto">
          <a:xfrm>
            <a:off x="26670" y="4109085"/>
            <a:ext cx="1445260" cy="1083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80"/>
              </a:lnSpc>
            </a:pPr>
            <a:r>
              <a:rPr lang="en-US" altLang="zh-CN" sz="2400" b="1">
                <a:latin typeface="Arial" pitchFamily="34" charset="0"/>
                <a:ea typeface="微软雅黑" panose="020b0503020204020204" charset="-122"/>
                <a:sym typeface="Arial" pitchFamily="34" charset="0"/>
              </a:rPr>
              <a:t>90</a:t>
            </a:r>
            <a:r>
              <a:rPr lang="zh-CN" altLang="en-US" sz="2400" b="1">
                <a:latin typeface="Arial" pitchFamily="34" charset="0"/>
                <a:ea typeface="微软雅黑" panose="020b0503020204020204" charset="-122"/>
                <a:sym typeface="Arial" pitchFamily="34" charset="0"/>
              </a:rPr>
              <a:t>年代</a:t>
            </a:r>
            <a:endParaRPr lang="en-US" altLang="zh-CN" sz="2400" b="1">
              <a:latin typeface="Arial" pitchFamily="34" charset="0"/>
              <a:ea typeface="微软雅黑" panose="020b0503020204020204" charset="-122"/>
              <a:sym typeface="Arial" pitchFamily="34" charset="0"/>
            </a:endParaRPr>
          </a:p>
          <a:p>
            <a:pPr>
              <a:lnSpc>
                <a:spcPts val="2580"/>
              </a:lnSpc>
            </a:pPr>
            <a:r>
              <a:rPr lang="zh-CN" altLang="en-US" sz="2400" b="1">
                <a:latin typeface="Arial" pitchFamily="34" charset="0"/>
                <a:ea typeface="微软雅黑" panose="020b0503020204020204" charset="-122"/>
                <a:sym typeface="Arial" pitchFamily="34" charset="0"/>
              </a:rPr>
              <a:t>至</a:t>
            </a:r>
            <a:r>
              <a:rPr lang="en-US" altLang="zh-CN" sz="2400" b="1">
                <a:latin typeface="Arial" pitchFamily="34" charset="0"/>
                <a:ea typeface="微软雅黑" panose="020b0503020204020204" charset="-122"/>
                <a:sym typeface="Arial" pitchFamily="34" charset="0"/>
              </a:rPr>
              <a:t>2010</a:t>
            </a:r>
            <a:r>
              <a:rPr lang="zh-CN" altLang="en-US" sz="2400" b="1">
                <a:latin typeface="Arial" pitchFamily="34" charset="0"/>
                <a:ea typeface="微软雅黑" panose="020b0503020204020204" charset="-122"/>
                <a:sym typeface="Arial" pitchFamily="34" charset="0"/>
              </a:rPr>
              <a:t>年</a:t>
            </a:r>
            <a:endParaRPr lang="zh-CN" altLang="en-US" sz="2400" b="1">
              <a:latin typeface="Arial" pitchFamily="34" charset="0"/>
              <a:ea typeface="微软雅黑" panose="020b0503020204020204" charset="-122"/>
              <a:sym typeface="Arial" pitchFamily="34" charset="0"/>
            </a:endParaRPr>
          </a:p>
        </p:txBody>
      </p:sp>
      <p:sp>
        <p:nvSpPr>
          <p:cNvPr id="11" name="文本框 6"/>
          <p:cNvSpPr txBox="1">
            <a:spLocks noChangeArrowheads="1"/>
          </p:cNvSpPr>
          <p:nvPr>
            <p:custDataLst>
              <p:tags r:id="rId8"/>
            </p:custDataLst>
          </p:nvPr>
        </p:nvSpPr>
        <p:spPr bwMode="auto">
          <a:xfrm>
            <a:off x="47053" y="5580332"/>
            <a:ext cx="117139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Arial" pitchFamily="34" charset="0"/>
                <a:ea typeface="微软雅黑" panose="020b0503020204020204" charset="-122"/>
                <a:sym typeface="Arial" pitchFamily="34" charset="0"/>
              </a:rPr>
              <a:t>2012</a:t>
            </a:r>
            <a:r>
              <a:rPr lang="zh-CN" altLang="en-US" sz="2400" b="1">
                <a:latin typeface="Arial" pitchFamily="34" charset="0"/>
                <a:ea typeface="微软雅黑" panose="020b0503020204020204" charset="-122"/>
                <a:sym typeface="Arial" pitchFamily="34" charset="0"/>
              </a:rPr>
              <a:t>年以来</a:t>
            </a:r>
            <a:endParaRPr lang="zh-CN" altLang="en-US" sz="2400" b="1">
              <a:latin typeface="Arial" pitchFamily="34" charset="0"/>
              <a:ea typeface="微软雅黑" panose="020b0503020204020204" charset="-122"/>
              <a:sym typeface="Arial" pitchFamily="34" charset="0"/>
            </a:endParaRPr>
          </a:p>
        </p:txBody>
      </p:sp>
      <p:sp>
        <p:nvSpPr>
          <p:cNvPr id="12" name="文本框 11"/>
          <p:cNvSpPr txBox="1"/>
          <p:nvPr>
            <p:custDataLst>
              <p:tags r:id="rId9"/>
            </p:custDataLst>
          </p:nvPr>
        </p:nvSpPr>
        <p:spPr>
          <a:xfrm>
            <a:off x="132715" y="2376805"/>
            <a:ext cx="1085215"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80"/>
              </a:lnSpc>
            </a:pPr>
            <a:r>
              <a:rPr lang="en-US" altLang="zh-CN">
                <a:latin typeface="Arial" pitchFamily="34" charset="0"/>
                <a:ea typeface="微软雅黑" panose="020b0503020204020204" charset="-122"/>
                <a:sym typeface="Arial" pitchFamily="34" charset="0"/>
              </a:rPr>
              <a:t>60-70</a:t>
            </a:r>
            <a:r>
              <a:rPr lang="zh-CN" altLang="en-US">
                <a:latin typeface="Arial" pitchFamily="34" charset="0"/>
                <a:ea typeface="微软雅黑" panose="020b0503020204020204" charset="-122"/>
                <a:sym typeface="Arial" pitchFamily="34" charset="0"/>
              </a:rPr>
              <a:t>年代</a:t>
            </a:r>
            <a:endParaRPr lang="zh-CN" altLang="en-US">
              <a:latin typeface="Arial" pitchFamily="34" charset="0"/>
              <a:ea typeface="微软雅黑" panose="020b0503020204020204" charset="-122"/>
              <a:sym typeface="Arial" pitchFamily="34" charset="0"/>
            </a:endParaRPr>
          </a:p>
        </p:txBody>
      </p:sp>
      <p:sp>
        <p:nvSpPr>
          <p:cNvPr id="13" name="文本框 20"/>
          <p:cNvSpPr txBox="1">
            <a:spLocks noChangeArrowheads="1"/>
          </p:cNvSpPr>
          <p:nvPr>
            <p:custDataLst>
              <p:tags r:id="rId10"/>
            </p:custDataLst>
          </p:nvPr>
        </p:nvSpPr>
        <p:spPr bwMode="auto">
          <a:xfrm>
            <a:off x="1330114" y="536329"/>
            <a:ext cx="4902692"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微软雅黑" panose="020b0503020204020204" charset="-122"/>
                <a:sym typeface="Arial" pitchFamily="34" charset="0"/>
              </a:rPr>
              <a:t>通过《共同纲领》、《政府组织法》、《协商会议组织法》等文件</a:t>
            </a:r>
            <a:endParaRPr lang="zh-CN" altLang="en-US" sz="2400" b="1">
              <a:latin typeface="Arial" pitchFamily="34" charset="0"/>
              <a:ea typeface="微软雅黑" panose="020b0503020204020204" charset="-122"/>
              <a:sym typeface="Arial" pitchFamily="34" charset="0"/>
            </a:endParaRPr>
          </a:p>
        </p:txBody>
      </p:sp>
      <p:sp>
        <p:nvSpPr>
          <p:cNvPr id="14" name="文本框 13"/>
          <p:cNvSpPr txBox="1"/>
          <p:nvPr>
            <p:custDataLst>
              <p:tags r:id="rId11"/>
            </p:custDataLst>
          </p:nvPr>
        </p:nvSpPr>
        <p:spPr>
          <a:xfrm>
            <a:off x="6287135" y="636905"/>
            <a:ext cx="5401945" cy="753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80"/>
              </a:lnSpc>
            </a:pPr>
            <a:r>
              <a:rPr lang="zh-CN" altLang="en-US" sz="2300" b="1">
                <a:solidFill>
                  <a:srgbClr val="FF0000"/>
                </a:solidFill>
                <a:latin typeface="Arial" pitchFamily="34" charset="0"/>
                <a:ea typeface="微软雅黑" panose="020b0503020204020204" charset="-122"/>
                <a:sym typeface="Arial" pitchFamily="34" charset="0"/>
              </a:rPr>
              <a:t>法制：</a:t>
            </a:r>
            <a:r>
              <a:rPr lang="en-US" altLang="zh-CN" sz="2300" b="1">
                <a:latin typeface="Arial" pitchFamily="34" charset="0"/>
                <a:ea typeface="微软雅黑" panose="020b0503020204020204" charset="-122"/>
                <a:sym typeface="Arial" pitchFamily="34" charset="0"/>
              </a:rPr>
              <a:t>《</a:t>
            </a:r>
            <a:r>
              <a:rPr lang="zh-CN" altLang="en-US" sz="2300" b="1">
                <a:latin typeface="Arial" pitchFamily="34" charset="0"/>
                <a:ea typeface="微软雅黑" panose="020b0503020204020204" charset="-122"/>
                <a:sym typeface="Arial" pitchFamily="34" charset="0"/>
              </a:rPr>
              <a:t>共同纲领</a:t>
            </a:r>
            <a:r>
              <a:rPr lang="en-US" altLang="zh-CN" sz="2300" b="1">
                <a:latin typeface="Arial" pitchFamily="34" charset="0"/>
                <a:ea typeface="微软雅黑" panose="020b0503020204020204" charset="-122"/>
                <a:sym typeface="Arial" pitchFamily="34" charset="0"/>
              </a:rPr>
              <a:t>》</a:t>
            </a:r>
            <a:r>
              <a:rPr lang="zh-CN" altLang="en-US" sz="2300" b="1">
                <a:latin typeface="Arial" pitchFamily="34" charset="0"/>
                <a:ea typeface="微软雅黑" panose="020b0503020204020204" charset="-122"/>
                <a:sym typeface="Arial" pitchFamily="34" charset="0"/>
              </a:rPr>
              <a:t>具有临时宪法作用；</a:t>
            </a:r>
            <a:endParaRPr lang="en-US" altLang="zh-CN" sz="2300" b="1">
              <a:latin typeface="Arial" pitchFamily="34" charset="0"/>
              <a:ea typeface="微软雅黑" panose="020b0503020204020204" charset="-122"/>
              <a:sym typeface="Arial" pitchFamily="34" charset="0"/>
            </a:endParaRPr>
          </a:p>
          <a:p>
            <a:pPr>
              <a:lnSpc>
                <a:spcPts val="2580"/>
              </a:lnSpc>
            </a:pPr>
            <a:r>
              <a:rPr lang="zh-CN" altLang="en-US" sz="2300" b="1">
                <a:solidFill>
                  <a:srgbClr val="FF0000"/>
                </a:solidFill>
                <a:latin typeface="Arial" pitchFamily="34" charset="0"/>
                <a:ea typeface="微软雅黑" panose="020b0503020204020204" charset="-122"/>
                <a:sym typeface="Arial" pitchFamily="34" charset="0"/>
              </a:rPr>
              <a:t>法治：</a:t>
            </a:r>
            <a:r>
              <a:rPr lang="zh-CN" altLang="en-US" sz="2300" b="1">
                <a:latin typeface="Arial" pitchFamily="34" charset="0"/>
                <a:ea typeface="微软雅黑" panose="020b0503020204020204" charset="-122"/>
                <a:sym typeface="Arial" pitchFamily="34" charset="0"/>
              </a:rPr>
              <a:t>开始法治建设历程</a:t>
            </a:r>
            <a:endParaRPr lang="zh-CN" altLang="en-US" sz="2300" b="1">
              <a:latin typeface="Arial" pitchFamily="34" charset="0"/>
              <a:ea typeface="微软雅黑" panose="020b0503020204020204" charset="-122"/>
              <a:sym typeface="Arial" pitchFamily="34" charset="0"/>
            </a:endParaRPr>
          </a:p>
        </p:txBody>
      </p:sp>
      <p:sp>
        <p:nvSpPr>
          <p:cNvPr id="16" name="文本框 7"/>
          <p:cNvSpPr txBox="1">
            <a:spLocks noChangeArrowheads="1"/>
          </p:cNvSpPr>
          <p:nvPr>
            <p:custDataLst>
              <p:tags r:id="rId12"/>
            </p:custDataLst>
          </p:nvPr>
        </p:nvSpPr>
        <p:spPr bwMode="auto">
          <a:xfrm>
            <a:off x="1330114" y="1471936"/>
            <a:ext cx="473473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微软雅黑" panose="020b0503020204020204" charset="-122"/>
                <a:sym typeface="Arial" pitchFamily="34" charset="0"/>
              </a:rPr>
              <a:t>制定《婚姻法》、《土地改革法》《宪法》、《组织法》等</a:t>
            </a:r>
            <a:endParaRPr lang="zh-CN" altLang="en-US" sz="2400" b="1">
              <a:latin typeface="Arial" pitchFamily="34" charset="0"/>
              <a:ea typeface="微软雅黑" panose="020b0503020204020204" charset="-122"/>
              <a:sym typeface="Arial" pitchFamily="34" charset="0"/>
            </a:endParaRPr>
          </a:p>
        </p:txBody>
      </p:sp>
      <p:sp>
        <p:nvSpPr>
          <p:cNvPr id="17" name="文本框 8"/>
          <p:cNvSpPr txBox="1">
            <a:spLocks noChangeArrowheads="1"/>
          </p:cNvSpPr>
          <p:nvPr>
            <p:custDataLst>
              <p:tags r:id="rId13"/>
            </p:custDataLst>
          </p:nvPr>
        </p:nvSpPr>
        <p:spPr bwMode="auto">
          <a:xfrm>
            <a:off x="6287503" y="1528563"/>
            <a:ext cx="5401886"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Arial" pitchFamily="34" charset="0"/>
                <a:ea typeface="微软雅黑" panose="020b0503020204020204" charset="-122"/>
                <a:sym typeface="Arial" pitchFamily="34" charset="0"/>
              </a:rPr>
              <a:t>法制：</a:t>
            </a:r>
            <a:r>
              <a:rPr lang="zh-CN" altLang="en-US" sz="2400" b="1">
                <a:latin typeface="Arial" pitchFamily="34" charset="0"/>
                <a:ea typeface="微软雅黑" panose="020b0503020204020204" charset="-122"/>
                <a:sym typeface="Arial" pitchFamily="34" charset="0"/>
              </a:rPr>
              <a:t>是社会主义法制的初创期</a:t>
            </a:r>
            <a:endParaRPr lang="en-US" altLang="zh-CN" sz="2400" b="1">
              <a:latin typeface="Arial" pitchFamily="34" charset="0"/>
              <a:ea typeface="微软雅黑" panose="020b0503020204020204" charset="-122"/>
              <a:sym typeface="Arial" pitchFamily="34" charset="0"/>
            </a:endParaRPr>
          </a:p>
          <a:p>
            <a:r>
              <a:rPr lang="zh-CN" altLang="en-US" sz="2400" b="1">
                <a:solidFill>
                  <a:srgbClr val="FF0000"/>
                </a:solidFill>
                <a:latin typeface="Arial" pitchFamily="34" charset="0"/>
                <a:ea typeface="微软雅黑" panose="020b0503020204020204" charset="-122"/>
                <a:sym typeface="Arial" pitchFamily="34" charset="0"/>
              </a:rPr>
              <a:t>法治：</a:t>
            </a:r>
            <a:r>
              <a:rPr lang="zh-CN" altLang="en-US" sz="2400" b="1">
                <a:latin typeface="Arial" pitchFamily="34" charset="0"/>
                <a:ea typeface="微软雅黑" panose="020b0503020204020204" charset="-122"/>
                <a:sym typeface="Arial" pitchFamily="34" charset="0"/>
              </a:rPr>
              <a:t>初步奠定中国法治建设基础</a:t>
            </a:r>
            <a:endParaRPr lang="zh-CN" altLang="en-US" sz="2400" b="1">
              <a:latin typeface="Arial" pitchFamily="34" charset="0"/>
              <a:ea typeface="微软雅黑" panose="020b0503020204020204" charset="-122"/>
              <a:sym typeface="Arial" pitchFamily="34" charset="0"/>
            </a:endParaRPr>
          </a:p>
        </p:txBody>
      </p:sp>
      <p:sp>
        <p:nvSpPr>
          <p:cNvPr id="19" name="文本框 18"/>
          <p:cNvSpPr txBox="1"/>
          <p:nvPr>
            <p:custDataLst>
              <p:tags r:id="rId14"/>
            </p:custDataLst>
          </p:nvPr>
        </p:nvSpPr>
        <p:spPr>
          <a:xfrm>
            <a:off x="6332339" y="2512040"/>
            <a:ext cx="5185931"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微软雅黑" panose="020b0503020204020204" charset="-122"/>
                <a:sym typeface="Arial" pitchFamily="34" charset="0"/>
              </a:rPr>
              <a:t>社会主义法制、法治建设遭严重破坏</a:t>
            </a:r>
            <a:endParaRPr lang="zh-CN" altLang="en-US" sz="2400" b="1">
              <a:latin typeface="Arial" pitchFamily="34" charset="0"/>
              <a:ea typeface="微软雅黑" panose="020b0503020204020204" charset="-122"/>
              <a:sym typeface="Arial" pitchFamily="34" charset="0"/>
            </a:endParaRPr>
          </a:p>
        </p:txBody>
      </p:sp>
      <p:sp>
        <p:nvSpPr>
          <p:cNvPr id="21" name="文本框 9"/>
          <p:cNvSpPr txBox="1">
            <a:spLocks noChangeArrowheads="1"/>
          </p:cNvSpPr>
          <p:nvPr>
            <p:custDataLst>
              <p:tags r:id="rId15"/>
            </p:custDataLst>
          </p:nvPr>
        </p:nvSpPr>
        <p:spPr bwMode="auto">
          <a:xfrm>
            <a:off x="1248808" y="3122628"/>
            <a:ext cx="5049042"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微软雅黑" panose="020b0503020204020204" charset="-122"/>
                <a:sym typeface="Arial" pitchFamily="34" charset="0"/>
              </a:rPr>
              <a:t>通过</a:t>
            </a:r>
            <a:r>
              <a:rPr lang="en-US" altLang="zh-CN" sz="2400" b="1">
                <a:latin typeface="Arial" pitchFamily="34" charset="0"/>
                <a:ea typeface="微软雅黑" panose="020b0503020204020204" charset="-122"/>
                <a:sym typeface="Arial" pitchFamily="34" charset="0"/>
              </a:rPr>
              <a:t>82</a:t>
            </a:r>
            <a:r>
              <a:rPr lang="zh-CN" altLang="en-US" sz="2400" b="1">
                <a:latin typeface="Arial" pitchFamily="34" charset="0"/>
                <a:ea typeface="微软雅黑" panose="020b0503020204020204" charset="-122"/>
                <a:sym typeface="Arial" pitchFamily="34" charset="0"/>
              </a:rPr>
              <a:t>宪法、制定《刑法》、《诉讼法》《经济合同法》等基本法律</a:t>
            </a:r>
            <a:endParaRPr lang="zh-CN" altLang="en-US" sz="2400" b="1">
              <a:latin typeface="Arial" pitchFamily="34" charset="0"/>
              <a:ea typeface="微软雅黑" panose="020b0503020204020204" charset="-122"/>
              <a:sym typeface="Arial" pitchFamily="34" charset="0"/>
            </a:endParaRPr>
          </a:p>
        </p:txBody>
      </p:sp>
      <p:sp>
        <p:nvSpPr>
          <p:cNvPr id="22" name="文本框 10"/>
          <p:cNvSpPr txBox="1">
            <a:spLocks noChangeArrowheads="1"/>
          </p:cNvSpPr>
          <p:nvPr>
            <p:custDataLst>
              <p:tags r:id="rId16"/>
            </p:custDataLst>
          </p:nvPr>
        </p:nvSpPr>
        <p:spPr bwMode="auto">
          <a:xfrm>
            <a:off x="6287503" y="3158961"/>
            <a:ext cx="5604033" cy="798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00" b="1">
                <a:solidFill>
                  <a:srgbClr val="FF0000"/>
                </a:solidFill>
                <a:latin typeface="Arial" pitchFamily="34" charset="0"/>
                <a:ea typeface="微软雅黑" panose="020b0503020204020204" charset="-122"/>
                <a:sym typeface="Arial" pitchFamily="34" charset="0"/>
              </a:rPr>
              <a:t>法制：</a:t>
            </a:r>
            <a:r>
              <a:rPr lang="zh-CN" altLang="en-US" sz="2300" b="1">
                <a:latin typeface="Arial" pitchFamily="34" charset="0"/>
                <a:ea typeface="微软雅黑" panose="020b0503020204020204" charset="-122"/>
                <a:sym typeface="Arial" pitchFamily="34" charset="0"/>
              </a:rPr>
              <a:t>加强社会主义法制做到</a:t>
            </a:r>
            <a:r>
              <a:rPr lang="en-US" altLang="zh-CN" sz="2300" b="1">
                <a:latin typeface="Arial" pitchFamily="34" charset="0"/>
                <a:ea typeface="微软雅黑" panose="020b0503020204020204" charset="-122"/>
                <a:sym typeface="Arial" pitchFamily="34" charset="0"/>
              </a:rPr>
              <a:t>…</a:t>
            </a:r>
            <a:r>
              <a:rPr lang="zh-CN" altLang="en-US" sz="2300" b="1">
                <a:latin typeface="Arial" pitchFamily="34" charset="0"/>
                <a:ea typeface="微软雅黑" panose="020b0503020204020204" charset="-122"/>
                <a:sym typeface="Arial" pitchFamily="34" charset="0"/>
              </a:rPr>
              <a:t>保证</a:t>
            </a:r>
            <a:r>
              <a:rPr lang="en-US" altLang="zh-CN" sz="2300" b="1">
                <a:latin typeface="Arial" pitchFamily="34" charset="0"/>
                <a:ea typeface="微软雅黑" panose="020b0503020204020204" charset="-122"/>
                <a:sym typeface="Arial" pitchFamily="34" charset="0"/>
              </a:rPr>
              <a:t>…</a:t>
            </a:r>
            <a:endParaRPr lang="en-US" altLang="zh-CN" sz="2300" b="1">
              <a:latin typeface="Arial" pitchFamily="34" charset="0"/>
              <a:ea typeface="微软雅黑" panose="020b0503020204020204" charset="-122"/>
              <a:sym typeface="Arial" pitchFamily="34" charset="0"/>
            </a:endParaRPr>
          </a:p>
          <a:p>
            <a:r>
              <a:rPr lang="zh-CN" altLang="en-US" sz="2300" b="1">
                <a:solidFill>
                  <a:srgbClr val="FF0000"/>
                </a:solidFill>
                <a:latin typeface="Arial" pitchFamily="34" charset="0"/>
                <a:ea typeface="微软雅黑" panose="020b0503020204020204" charset="-122"/>
                <a:sym typeface="Arial" pitchFamily="34" charset="0"/>
              </a:rPr>
              <a:t>法治：</a:t>
            </a:r>
            <a:r>
              <a:rPr lang="zh-CN" altLang="en-US" sz="2300" b="1">
                <a:latin typeface="Arial" pitchFamily="34" charset="0"/>
                <a:ea typeface="微软雅黑" panose="020b0503020204020204" charset="-122"/>
                <a:sym typeface="Arial" pitchFamily="34" charset="0"/>
              </a:rPr>
              <a:t>法治建设进入新时期</a:t>
            </a:r>
            <a:endParaRPr lang="zh-CN" altLang="en-US" sz="2300" b="1">
              <a:latin typeface="Arial" pitchFamily="34" charset="0"/>
              <a:ea typeface="微软雅黑" panose="020b0503020204020204" charset="-122"/>
              <a:sym typeface="Arial" pitchFamily="34" charset="0"/>
            </a:endParaRPr>
          </a:p>
        </p:txBody>
      </p:sp>
      <p:sp>
        <p:nvSpPr>
          <p:cNvPr id="24" name="文本框 11"/>
          <p:cNvSpPr txBox="1">
            <a:spLocks noChangeArrowheads="1"/>
          </p:cNvSpPr>
          <p:nvPr>
            <p:custDataLst>
              <p:tags r:id="rId17"/>
            </p:custDataLst>
          </p:nvPr>
        </p:nvSpPr>
        <p:spPr bwMode="auto">
          <a:xfrm>
            <a:off x="1152501" y="4049117"/>
            <a:ext cx="4855327"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380"/>
              </a:lnSpc>
            </a:pPr>
            <a:r>
              <a:rPr lang="zh-CN" altLang="en-US" sz="2400" b="1">
                <a:latin typeface="Arial" pitchFamily="34" charset="0"/>
                <a:ea typeface="微软雅黑" panose="020b0503020204020204" charset="-122"/>
                <a:sym typeface="Arial" pitchFamily="34" charset="0"/>
              </a:rPr>
              <a:t>九七十五提依法，</a:t>
            </a:r>
            <a:r>
              <a:rPr lang="en-US" altLang="zh-CN" sz="2400" b="1">
                <a:latin typeface="Arial" pitchFamily="34" charset="0"/>
                <a:ea typeface="微软雅黑" panose="020b0503020204020204" charset="-122"/>
                <a:sym typeface="Arial" pitchFamily="34" charset="0"/>
              </a:rPr>
              <a:t>“</a:t>
            </a:r>
            <a:r>
              <a:rPr lang="zh-CN" altLang="en-US" sz="2400" b="1">
                <a:latin typeface="Arial" pitchFamily="34" charset="0"/>
                <a:ea typeface="微软雅黑" panose="020b0503020204020204" charset="-122"/>
                <a:sym typeface="Arial" pitchFamily="34" charset="0"/>
              </a:rPr>
              <a:t>依法治国</a:t>
            </a:r>
            <a:r>
              <a:rPr lang="en-US" altLang="zh-CN" sz="2400" b="1">
                <a:latin typeface="Arial" pitchFamily="34" charset="0"/>
                <a:ea typeface="微软雅黑" panose="020b0503020204020204" charset="-122"/>
                <a:sym typeface="Arial" pitchFamily="34" charset="0"/>
              </a:rPr>
              <a:t>”</a:t>
            </a:r>
            <a:r>
              <a:rPr lang="zh-CN" altLang="en-US" sz="2400" b="1">
                <a:latin typeface="Arial" pitchFamily="34" charset="0"/>
                <a:ea typeface="微软雅黑" panose="020b0503020204020204" charset="-122"/>
                <a:sym typeface="Arial" pitchFamily="34" charset="0"/>
              </a:rPr>
              <a:t>、</a:t>
            </a:r>
            <a:r>
              <a:rPr lang="en-US" altLang="zh-CN" sz="2400" b="1">
                <a:latin typeface="Arial" pitchFamily="34" charset="0"/>
                <a:ea typeface="微软雅黑" panose="020b0503020204020204" charset="-122"/>
                <a:sym typeface="Arial" pitchFamily="34" charset="0"/>
              </a:rPr>
              <a:t>“</a:t>
            </a:r>
            <a:r>
              <a:rPr lang="zh-CN" altLang="en-US" sz="2400" b="1">
                <a:latin typeface="Arial" pitchFamily="34" charset="0"/>
                <a:ea typeface="微软雅黑" panose="020b0503020204020204" charset="-122"/>
                <a:sym typeface="Arial" pitchFamily="34" charset="0"/>
              </a:rPr>
              <a:t>尊保人权</a:t>
            </a:r>
            <a:r>
              <a:rPr lang="en-US" altLang="zh-CN" sz="2400" b="1">
                <a:latin typeface="Arial" pitchFamily="34" charset="0"/>
                <a:ea typeface="微软雅黑" panose="020b0503020204020204" charset="-122"/>
                <a:sym typeface="Arial" pitchFamily="34" charset="0"/>
              </a:rPr>
              <a:t>”</a:t>
            </a:r>
            <a:r>
              <a:rPr lang="zh-CN" altLang="en-US" sz="2400" b="1">
                <a:latin typeface="Arial" pitchFamily="34" charset="0"/>
                <a:ea typeface="微软雅黑" panose="020b0503020204020204" charset="-122"/>
                <a:sym typeface="Arial" pitchFamily="34" charset="0"/>
              </a:rPr>
              <a:t>入宪形成中国特色社会主义法律体系</a:t>
            </a:r>
            <a:endParaRPr lang="zh-CN" altLang="en-US" sz="2400" b="1">
              <a:latin typeface="Arial" pitchFamily="34" charset="0"/>
              <a:ea typeface="微软雅黑" panose="020b0503020204020204" charset="-122"/>
              <a:sym typeface="Arial" pitchFamily="34" charset="0"/>
            </a:endParaRPr>
          </a:p>
        </p:txBody>
      </p:sp>
      <p:sp>
        <p:nvSpPr>
          <p:cNvPr id="25" name="文本框 10"/>
          <p:cNvSpPr txBox="1">
            <a:spLocks noChangeArrowheads="1"/>
          </p:cNvSpPr>
          <p:nvPr>
            <p:custDataLst>
              <p:tags r:id="rId18"/>
            </p:custDataLst>
          </p:nvPr>
        </p:nvSpPr>
        <p:spPr bwMode="auto">
          <a:xfrm>
            <a:off x="6332220" y="4112895"/>
            <a:ext cx="6210935" cy="1153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00" b="1">
                <a:solidFill>
                  <a:srgbClr val="FF0000"/>
                </a:solidFill>
                <a:latin typeface="Arial" pitchFamily="34" charset="0"/>
                <a:ea typeface="微软雅黑" panose="020b0503020204020204" charset="-122"/>
                <a:sym typeface="Arial" pitchFamily="34" charset="0"/>
              </a:rPr>
              <a:t>法制：</a:t>
            </a:r>
            <a:r>
              <a:rPr lang="zh-CN" altLang="en-US" sz="2300" b="1">
                <a:latin typeface="Arial" pitchFamily="34" charset="0"/>
                <a:ea typeface="微软雅黑" panose="020b0503020204020204" charset="-122"/>
                <a:sym typeface="Arial" pitchFamily="34" charset="0"/>
              </a:rPr>
              <a:t>中国特色社会主义法律体系使国家五</a:t>
            </a:r>
            <a:endParaRPr lang="zh-CN" altLang="en-US" sz="2300" b="1">
              <a:latin typeface="Arial" pitchFamily="34" charset="0"/>
              <a:ea typeface="微软雅黑" panose="020b0503020204020204" charset="-122"/>
              <a:sym typeface="Arial" pitchFamily="34" charset="0"/>
            </a:endParaRPr>
          </a:p>
          <a:p>
            <a:r>
              <a:rPr lang="zh-CN" altLang="en-US" sz="2300" b="1">
                <a:latin typeface="Arial" pitchFamily="34" charset="0"/>
                <a:ea typeface="微软雅黑" panose="020b0503020204020204" charset="-122"/>
                <a:sym typeface="Arial" pitchFamily="34" charset="0"/>
              </a:rPr>
              <a:t>方面实现有法可依，推动</a:t>
            </a:r>
            <a:r>
              <a:rPr lang="en-US" altLang="zh-CN" sz="2300" b="1">
                <a:latin typeface="Arial" pitchFamily="34" charset="0"/>
                <a:ea typeface="微软雅黑" panose="020b0503020204020204" charset="-122"/>
                <a:sym typeface="Arial" pitchFamily="34" charset="0"/>
              </a:rPr>
              <a:t>…</a:t>
            </a:r>
            <a:r>
              <a:rPr lang="zh-CN" altLang="en-US" sz="2300" b="1">
                <a:latin typeface="Arial" pitchFamily="34" charset="0"/>
                <a:ea typeface="微软雅黑" panose="020b0503020204020204" charset="-122"/>
                <a:sym typeface="Arial" pitchFamily="34" charset="0"/>
              </a:rPr>
              <a:t>奠定</a:t>
            </a:r>
            <a:r>
              <a:rPr lang="en-US" altLang="zh-CN" sz="2300" b="1">
                <a:latin typeface="Arial" pitchFamily="34" charset="0"/>
                <a:ea typeface="微软雅黑" panose="020b0503020204020204" charset="-122"/>
                <a:sym typeface="Arial" pitchFamily="34" charset="0"/>
              </a:rPr>
              <a:t>…</a:t>
            </a:r>
            <a:endParaRPr lang="en-US" altLang="zh-CN" sz="2300" b="1">
              <a:latin typeface="Arial" pitchFamily="34" charset="0"/>
              <a:ea typeface="微软雅黑" panose="020b0503020204020204" charset="-122"/>
              <a:sym typeface="Arial" pitchFamily="34" charset="0"/>
            </a:endParaRPr>
          </a:p>
          <a:p>
            <a:r>
              <a:rPr lang="zh-CN" altLang="en-US" sz="2300" b="1">
                <a:solidFill>
                  <a:srgbClr val="FF0000"/>
                </a:solidFill>
                <a:latin typeface="Arial" pitchFamily="34" charset="0"/>
                <a:ea typeface="微软雅黑" panose="020b0503020204020204" charset="-122"/>
                <a:sym typeface="Arial" pitchFamily="34" charset="0"/>
              </a:rPr>
              <a:t>法治：</a:t>
            </a:r>
            <a:r>
              <a:rPr lang="zh-CN" altLang="en-US" sz="2300" b="1">
                <a:latin typeface="Arial" pitchFamily="34" charset="0"/>
                <a:ea typeface="微软雅黑" panose="020b0503020204020204" charset="-122"/>
                <a:sym typeface="Arial" pitchFamily="34" charset="0"/>
              </a:rPr>
              <a:t>法治建设得到进一步加强</a:t>
            </a:r>
            <a:endParaRPr lang="zh-CN" altLang="en-US" sz="2300" b="1">
              <a:latin typeface="Arial" pitchFamily="34" charset="0"/>
              <a:ea typeface="微软雅黑" panose="020b0503020204020204" charset="-122"/>
              <a:sym typeface="Arial" pitchFamily="34" charset="0"/>
            </a:endParaRPr>
          </a:p>
        </p:txBody>
      </p:sp>
      <p:sp>
        <p:nvSpPr>
          <p:cNvPr id="27" name="文本框 14"/>
          <p:cNvSpPr txBox="1">
            <a:spLocks noChangeArrowheads="1"/>
          </p:cNvSpPr>
          <p:nvPr>
            <p:custDataLst>
              <p:tags r:id="rId19"/>
            </p:custDataLst>
          </p:nvPr>
        </p:nvSpPr>
        <p:spPr bwMode="auto">
          <a:xfrm>
            <a:off x="1218115" y="5349358"/>
            <a:ext cx="4820026" cy="129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340"/>
              </a:lnSpc>
            </a:pPr>
            <a:r>
              <a:rPr lang="zh-CN" altLang="en-US" sz="2200" b="1">
                <a:latin typeface="Arial" pitchFamily="34" charset="0"/>
                <a:ea typeface="微软雅黑" panose="020b0503020204020204" charset="-122"/>
                <a:sym typeface="Arial" pitchFamily="34" charset="0"/>
              </a:rPr>
              <a:t>提出建设中国特色社会主义法治体系，建设社会主义法治国家的目标</a:t>
            </a:r>
            <a:endParaRPr lang="en-US" altLang="zh-CN" sz="2200" b="1">
              <a:latin typeface="Arial" pitchFamily="34" charset="0"/>
              <a:ea typeface="微软雅黑" panose="020b0503020204020204" charset="-122"/>
              <a:sym typeface="Arial" pitchFamily="34" charset="0"/>
            </a:endParaRPr>
          </a:p>
          <a:p>
            <a:pPr>
              <a:lnSpc>
                <a:spcPts val="2340"/>
              </a:lnSpc>
            </a:pPr>
            <a:r>
              <a:rPr lang="zh-CN" altLang="en-US" sz="2200" b="1">
                <a:latin typeface="Arial" pitchFamily="34" charset="0"/>
                <a:ea typeface="微软雅黑" panose="020b0503020204020204" charset="-122"/>
                <a:sym typeface="Arial" pitchFamily="34" charset="0"/>
              </a:rPr>
              <a:t>《宪法修正案》反恐怖主义法、国家安全、网络安全、《民法典》</a:t>
            </a:r>
            <a:endParaRPr lang="zh-CN" altLang="en-US" sz="2200" b="1">
              <a:latin typeface="Arial" pitchFamily="34" charset="0"/>
              <a:ea typeface="微软雅黑" panose="020b0503020204020204" charset="-122"/>
              <a:sym typeface="Arial" pitchFamily="34" charset="0"/>
            </a:endParaRPr>
          </a:p>
        </p:txBody>
      </p:sp>
      <p:sp>
        <p:nvSpPr>
          <p:cNvPr id="28" name="文本框 10"/>
          <p:cNvSpPr txBox="1">
            <a:spLocks noChangeArrowheads="1"/>
          </p:cNvSpPr>
          <p:nvPr>
            <p:custDataLst>
              <p:tags r:id="rId20"/>
            </p:custDataLst>
          </p:nvPr>
        </p:nvSpPr>
        <p:spPr bwMode="auto">
          <a:xfrm>
            <a:off x="6332220" y="5420995"/>
            <a:ext cx="551434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60"/>
              </a:lnSpc>
            </a:pPr>
            <a:r>
              <a:rPr lang="zh-CN" altLang="en-US" sz="2300" b="1">
                <a:solidFill>
                  <a:srgbClr val="FF0000"/>
                </a:solidFill>
                <a:latin typeface="Arial" pitchFamily="34" charset="0"/>
                <a:ea typeface="微软雅黑" panose="020b0503020204020204" charset="-122"/>
                <a:sym typeface="Arial" pitchFamily="34" charset="0"/>
              </a:rPr>
              <a:t>法制：</a:t>
            </a:r>
            <a:r>
              <a:rPr lang="zh-CN" altLang="en-US" sz="2300" b="1">
                <a:latin typeface="Arial" pitchFamily="34" charset="0"/>
                <a:ea typeface="微软雅黑" panose="020b0503020204020204" charset="-122"/>
                <a:sym typeface="Arial" pitchFamily="34" charset="0"/>
              </a:rPr>
              <a:t>进一步完善中国特色社会主义法律体系</a:t>
            </a:r>
            <a:endParaRPr lang="en-US" altLang="zh-CN" sz="2300" b="1">
              <a:latin typeface="Arial" pitchFamily="34" charset="0"/>
              <a:ea typeface="微软雅黑" panose="020b0503020204020204" charset="-122"/>
              <a:sym typeface="Arial" pitchFamily="34" charset="0"/>
            </a:endParaRPr>
          </a:p>
          <a:p>
            <a:pPr>
              <a:lnSpc>
                <a:spcPts val="2560"/>
              </a:lnSpc>
            </a:pPr>
            <a:r>
              <a:rPr lang="zh-CN" altLang="en-US" sz="2300" b="1">
                <a:solidFill>
                  <a:srgbClr val="FF0000"/>
                </a:solidFill>
                <a:latin typeface="Arial" pitchFamily="34" charset="0"/>
                <a:ea typeface="微软雅黑" panose="020b0503020204020204" charset="-122"/>
                <a:sym typeface="Arial" pitchFamily="34" charset="0"/>
              </a:rPr>
              <a:t>法治：</a:t>
            </a:r>
            <a:r>
              <a:rPr lang="zh-CN" altLang="en-US" sz="2300" b="1">
                <a:latin typeface="Arial" pitchFamily="34" charset="0"/>
                <a:ea typeface="微软雅黑" panose="020b0503020204020204" charset="-122"/>
                <a:sym typeface="Arial" pitchFamily="34" charset="0"/>
              </a:rPr>
              <a:t>全面依法治国进入新阶段</a:t>
            </a:r>
            <a:endParaRPr lang="zh-CN" altLang="en-US" sz="2300" b="1">
              <a:latin typeface="Arial" pitchFamily="34" charset="0"/>
              <a:ea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标题 4"/>
          <p:cNvSpPr>
            <a:spLocks noGrp="1"/>
          </p:cNvSpPr>
          <p:nvPr>
            <p:ph type="title"/>
            <p:custDataLst>
              <p:tags r:id="rId3"/>
            </p:custDataLst>
          </p:nvPr>
        </p:nvSpPr>
        <p:spPr>
          <a:xfrm>
            <a:off x="2978220" y="113100"/>
            <a:ext cx="10969200" cy="705600"/>
          </a:xfrm>
        </p:spPr>
        <p:txBody>
          <a:bodyPr/>
          <a:lstStyle/>
          <a:p>
            <a:r>
              <a:rPr lang="zh-CN" altLang="en-US">
                <a:solidFill>
                  <a:schemeClr val="bg1"/>
                </a:solidFill>
              </a:rPr>
              <a:t>当代中国法治建设的历程</a:t>
            </a:r>
            <a:endParaRPr lang="zh-CN" altLang="en-US">
              <a:solidFill>
                <a:schemeClr val="bg1"/>
              </a:solidFill>
            </a:endParaRPr>
          </a:p>
        </p:txBody>
      </p:sp>
      <p:sp>
        <p:nvSpPr>
          <p:cNvPr id="11" name="矩形 10"/>
          <p:cNvSpPr/>
          <p:nvPr>
            <p:custDataLst>
              <p:tags r:id="rId4"/>
            </p:custDataLst>
          </p:nvPr>
        </p:nvSpPr>
        <p:spPr>
          <a:xfrm>
            <a:off x="-54610" y="3487420"/>
            <a:ext cx="3032760" cy="969645"/>
          </a:xfrm>
          <a:prstGeom prst="rect">
            <a:avLst/>
          </a:prstGeom>
        </p:spPr>
        <p:txBody>
          <a:bodyPr wrap="none" lIns="91438" tIns="45718" rIns="91438" bIns="45718"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奠定基础</a:t>
            </a:r>
            <a:r>
              <a:rPr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endParaRPr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B050"/>
                </a:solidFill>
                <a:latin typeface="黑体" panose="02010609060101010101" pitchFamily="49" charset="-122"/>
                <a:ea typeface="黑体" panose="02010609060101010101" pitchFamily="49" charset="-122"/>
                <a:cs typeface="黑体" panose="02010609060101010101" pitchFamily="49" charset="-122"/>
              </a:rPr>
              <a:t>20世纪50年代</a:t>
            </a:r>
            <a:endParaRPr sz="2800" b="1">
              <a:solidFill>
                <a:srgbClr val="00B050"/>
              </a:solidFill>
              <a:latin typeface="黑体" panose="02010609060101010101" pitchFamily="49" charset="-122"/>
              <a:ea typeface="黑体" panose="02010609060101010101" pitchFamily="49" charset="-122"/>
              <a:cs typeface="黑体" panose="02010609060101010101" pitchFamily="49" charset="-122"/>
            </a:endParaRPr>
          </a:p>
        </p:txBody>
      </p:sp>
      <p:sp>
        <p:nvSpPr>
          <p:cNvPr id="9" name="任意多边形 8"/>
          <p:cNvSpPr/>
          <p:nvPr>
            <p:custDataLst>
              <p:tags r:id="rId5"/>
            </p:custDataLst>
          </p:nvPr>
        </p:nvSpPr>
        <p:spPr>
          <a:xfrm rot="20830776">
            <a:off x="-415901" y="3023525"/>
            <a:ext cx="12868415" cy="1281853"/>
          </a:xfrm>
          <a:custGeom>
            <a:gdLst>
              <a:gd name="connsiteX0" fmla="*/ 0 w 8892540"/>
              <a:gd name="connsiteY0" fmla="*/ 961390 h 961390"/>
              <a:gd name="connsiteX1" fmla="*/ 1333500 w 8892540"/>
              <a:gd name="connsiteY1" fmla="*/ 389890 h 961390"/>
              <a:gd name="connsiteX2" fmla="*/ 3048000 w 8892540"/>
              <a:gd name="connsiteY2" fmla="*/ 527050 h 961390"/>
              <a:gd name="connsiteX3" fmla="*/ 5227320 w 8892540"/>
              <a:gd name="connsiteY3" fmla="*/ 24130 h 961390"/>
              <a:gd name="connsiteX4" fmla="*/ 6858000 w 8892540"/>
              <a:gd name="connsiteY4" fmla="*/ 671830 h 961390"/>
              <a:gd name="connsiteX5" fmla="*/ 8892540 w 8892540"/>
              <a:gd name="connsiteY5" fmla="*/ 488950 h 9613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2540" h="961390">
                <a:moveTo>
                  <a:pt x="0" y="961390"/>
                </a:moveTo>
                <a:cubicBezTo>
                  <a:pt x="412750" y="711835"/>
                  <a:pt x="825500" y="462280"/>
                  <a:pt x="1333500" y="389890"/>
                </a:cubicBezTo>
                <a:cubicBezTo>
                  <a:pt x="1841500" y="317500"/>
                  <a:pt x="2399030" y="588010"/>
                  <a:pt x="3048000" y="527050"/>
                </a:cubicBezTo>
                <a:cubicBezTo>
                  <a:pt x="3696970" y="466090"/>
                  <a:pt x="4592320" y="0"/>
                  <a:pt x="5227320" y="24130"/>
                </a:cubicBezTo>
                <a:cubicBezTo>
                  <a:pt x="5862320" y="48260"/>
                  <a:pt x="6247130" y="594360"/>
                  <a:pt x="6858000" y="671830"/>
                </a:cubicBezTo>
                <a:cubicBezTo>
                  <a:pt x="7468870" y="749300"/>
                  <a:pt x="8180705" y="619125"/>
                  <a:pt x="8892540" y="488950"/>
                </a:cubicBezTo>
              </a:path>
            </a:pathLst>
          </a:custGeom>
        </p:spPr>
        <p:style>
          <a:lnRef idx="2">
            <a:schemeClr val="dk1"/>
          </a:lnRef>
          <a:fillRef idx="0">
            <a:schemeClr val="dk1"/>
          </a:fillRef>
          <a:effectRef idx="1">
            <a:schemeClr val="dk1"/>
          </a:effectRef>
          <a:fontRef idx="minor">
            <a:schemeClr val="tx1"/>
          </a:fontRef>
        </p:style>
        <p:txBody>
          <a:bodyPr lIns="121917" tIns="60958" rIns="121917" bIns="60958"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sz="2400"/>
          </a:p>
        </p:txBody>
      </p:sp>
      <p:sp>
        <p:nvSpPr>
          <p:cNvPr id="10" name="椭圆 9"/>
          <p:cNvSpPr/>
          <p:nvPr>
            <p:custDataLst>
              <p:tags r:id="rId6"/>
            </p:custDataLst>
          </p:nvPr>
        </p:nvSpPr>
        <p:spPr>
          <a:xfrm>
            <a:off x="1007436" y="4677140"/>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14" name="椭圆 13"/>
          <p:cNvSpPr/>
          <p:nvPr>
            <p:custDataLst>
              <p:tags r:id="rId7"/>
            </p:custDataLst>
          </p:nvPr>
        </p:nvSpPr>
        <p:spPr>
          <a:xfrm>
            <a:off x="3503712" y="4197087"/>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15" name="椭圆 14"/>
          <p:cNvSpPr/>
          <p:nvPr>
            <p:custDataLst>
              <p:tags r:id="rId8"/>
            </p:custDataLst>
          </p:nvPr>
        </p:nvSpPr>
        <p:spPr>
          <a:xfrm>
            <a:off x="7152119" y="2660916"/>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16" name="椭圆 15"/>
          <p:cNvSpPr/>
          <p:nvPr>
            <p:custDataLst>
              <p:tags r:id="rId9"/>
            </p:custDataLst>
          </p:nvPr>
        </p:nvSpPr>
        <p:spPr>
          <a:xfrm>
            <a:off x="9744407" y="2948948"/>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17" name="矩形 16"/>
          <p:cNvSpPr/>
          <p:nvPr>
            <p:custDataLst>
              <p:tags r:id="rId10"/>
            </p:custDataLst>
          </p:nvPr>
        </p:nvSpPr>
        <p:spPr>
          <a:xfrm>
            <a:off x="3095625" y="4285615"/>
            <a:ext cx="3731260" cy="975360"/>
          </a:xfrm>
          <a:prstGeom prst="rect">
            <a:avLst/>
          </a:prstGeom>
        </p:spPr>
        <p:txBody>
          <a:bodyPr wrap="none" lIns="91438" tIns="45718" rIns="91438" bIns="45718"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800" b="1">
                <a:solidFill>
                  <a:srgbClr val="FF0000"/>
                </a:solidFill>
                <a:latin typeface="黑体" panose="02010609060101010101" pitchFamily="49" charset="-122"/>
                <a:ea typeface="黑体" panose="02010609060101010101" pitchFamily="49" charset="-122"/>
                <a:cs typeface="黑体" panose="02010609060101010101" pitchFamily="49" charset="-122"/>
              </a:rPr>
              <a:t>重创：</a:t>
            </a:r>
            <a:endParaRPr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00FF"/>
                </a:solidFill>
                <a:latin typeface="黑体" panose="02010609060101010101" pitchFamily="49" charset="-122"/>
                <a:ea typeface="黑体" panose="02010609060101010101" pitchFamily="49" charset="-122"/>
                <a:cs typeface="黑体" panose="02010609060101010101" pitchFamily="49" charset="-122"/>
              </a:rPr>
              <a:t>“文化大革命”</a:t>
            </a:r>
            <a:endParaRPr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00FF"/>
                </a:solidFill>
                <a:latin typeface="黑体" panose="02010609060101010101" pitchFamily="49" charset="-122"/>
                <a:ea typeface="黑体" panose="02010609060101010101" pitchFamily="49" charset="-122"/>
                <a:cs typeface="黑体" panose="02010609060101010101" pitchFamily="49" charset="-122"/>
              </a:rPr>
              <a:t>时期遭到严重破坏</a:t>
            </a:r>
            <a:endParaRPr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p:txBody>
      </p:sp>
      <p:sp>
        <p:nvSpPr>
          <p:cNvPr id="18" name="矩形 17"/>
          <p:cNvSpPr/>
          <p:nvPr>
            <p:custDataLst>
              <p:tags r:id="rId11"/>
            </p:custDataLst>
          </p:nvPr>
        </p:nvSpPr>
        <p:spPr>
          <a:xfrm>
            <a:off x="8510905" y="3240405"/>
            <a:ext cx="2659380" cy="848360"/>
          </a:xfrm>
          <a:prstGeom prst="rect">
            <a:avLst/>
          </a:prstGeom>
        </p:spPr>
        <p:txBody>
          <a:bodyPr wrap="none" lIns="91438" tIns="45718" rIns="91438" bIns="45718"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完善时期</a:t>
            </a:r>
            <a:r>
              <a:rPr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endParaRPr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00FF"/>
                </a:solidFill>
                <a:latin typeface="黑体" panose="02010609060101010101" pitchFamily="49" charset="-122"/>
                <a:ea typeface="黑体" panose="02010609060101010101" pitchFamily="49" charset="-122"/>
                <a:cs typeface="黑体" panose="02010609060101010101" pitchFamily="49" charset="-122"/>
              </a:rPr>
              <a:t>20世纪90年代至2010</a:t>
            </a:r>
            <a:endParaRPr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p:txBody>
      </p:sp>
      <p:sp>
        <p:nvSpPr>
          <p:cNvPr id="19" name="矩形 18"/>
          <p:cNvSpPr/>
          <p:nvPr>
            <p:custDataLst>
              <p:tags r:id="rId12"/>
            </p:custDataLst>
          </p:nvPr>
        </p:nvSpPr>
        <p:spPr>
          <a:xfrm>
            <a:off x="4979035" y="1844040"/>
            <a:ext cx="3227070" cy="911225"/>
          </a:xfrm>
          <a:prstGeom prst="rect">
            <a:avLst/>
          </a:prstGeom>
        </p:spPr>
        <p:txBody>
          <a:bodyPr wrap="none" lIns="91438" tIns="45718" rIns="91438" bIns="45718"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800" b="1">
                <a:solidFill>
                  <a:srgbClr val="FF0000"/>
                </a:solidFill>
                <a:latin typeface="黑体" panose="02010609060101010101" pitchFamily="49" charset="-122"/>
                <a:ea typeface="黑体" panose="02010609060101010101" pitchFamily="49" charset="-122"/>
                <a:cs typeface="黑体" panose="02010609060101010101" pitchFamily="49" charset="-122"/>
              </a:rPr>
              <a:t>新发展：</a:t>
            </a:r>
            <a:endParaRPr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B050"/>
                </a:solidFill>
                <a:latin typeface="黑体" panose="02010609060101010101" pitchFamily="49" charset="-122"/>
                <a:ea typeface="黑体" panose="02010609060101010101" pitchFamily="49" charset="-122"/>
                <a:cs typeface="黑体" panose="02010609060101010101" pitchFamily="49" charset="-122"/>
              </a:rPr>
              <a:t>改革开放初期</a:t>
            </a:r>
            <a:endParaRPr sz="2800" b="1">
              <a:solidFill>
                <a:srgbClr val="00B050"/>
              </a:solidFill>
              <a:latin typeface="黑体" panose="02010609060101010101" pitchFamily="49" charset="-122"/>
              <a:ea typeface="黑体" panose="02010609060101010101" pitchFamily="49" charset="-122"/>
              <a:cs typeface="黑体" panose="02010609060101010101" pitchFamily="49" charset="-122"/>
            </a:endParaRPr>
          </a:p>
          <a:p>
            <a:pPr algn="ctr"/>
            <a:r>
              <a:rPr sz="2800" b="1">
                <a:solidFill>
                  <a:srgbClr val="00B050"/>
                </a:solidFill>
                <a:latin typeface="黑体" panose="02010609060101010101" pitchFamily="49" charset="-122"/>
                <a:ea typeface="黑体" panose="02010609060101010101" pitchFamily="49" charset="-122"/>
                <a:cs typeface="黑体" panose="02010609060101010101" pitchFamily="49" charset="-122"/>
              </a:rPr>
              <a:t>（20世纪80年代）</a:t>
            </a:r>
            <a:endParaRPr sz="2800" b="1">
              <a:solidFill>
                <a:srgbClr val="00B050"/>
              </a:solidFill>
              <a:latin typeface="黑体" panose="02010609060101010101" pitchFamily="49" charset="-122"/>
              <a:ea typeface="黑体" panose="02010609060101010101" pitchFamily="49" charset="-122"/>
              <a:cs typeface="黑体" panose="02010609060101010101" pitchFamily="49" charset="-122"/>
            </a:endParaRPr>
          </a:p>
        </p:txBody>
      </p:sp>
      <p:sp>
        <p:nvSpPr>
          <p:cNvPr id="2" name="椭圆 1"/>
          <p:cNvSpPr/>
          <p:nvPr>
            <p:custDataLst>
              <p:tags r:id="rId13"/>
            </p:custDataLst>
          </p:nvPr>
        </p:nvSpPr>
        <p:spPr>
          <a:xfrm>
            <a:off x="131771" y="5348970"/>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3" name="文本框 2"/>
          <p:cNvSpPr txBox="1"/>
          <p:nvPr>
            <p:custDataLst>
              <p:tags r:id="rId14"/>
            </p:custDataLst>
          </p:nvPr>
        </p:nvSpPr>
        <p:spPr>
          <a:xfrm>
            <a:off x="295275" y="5349240"/>
            <a:ext cx="3400425" cy="1383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latin typeface="黑体" panose="02010609060101010101" pitchFamily="49" charset="-122"/>
                <a:ea typeface="黑体" panose="02010609060101010101" pitchFamily="49" charset="-122"/>
                <a:sym typeface="+mn-ea"/>
              </a:rPr>
              <a:t>开始：</a:t>
            </a:r>
            <a:endParaRPr lang="zh-CN" altLang="en-US" sz="2800" b="1">
              <a:solidFill>
                <a:srgbClr val="C00000"/>
              </a:solidFill>
              <a:latin typeface="黑体" panose="02010609060101010101" pitchFamily="49" charset="-122"/>
              <a:ea typeface="黑体" panose="02010609060101010101" pitchFamily="49" charset="-122"/>
              <a:sym typeface="+mn-ea"/>
            </a:endParaRPr>
          </a:p>
          <a:p>
            <a:r>
              <a:rPr lang="zh-CN" altLang="en-US" sz="2800" b="1">
                <a:solidFill>
                  <a:srgbClr val="0000FF"/>
                </a:solidFill>
                <a:latin typeface="黑体" panose="02010609060101010101" pitchFamily="49" charset="-122"/>
                <a:ea typeface="黑体" panose="02010609060101010101" pitchFamily="49" charset="-122"/>
                <a:sym typeface="+mn-ea"/>
              </a:rPr>
              <a:t>中国人民政治协商会</a:t>
            </a:r>
            <a:endParaRPr lang="zh-CN" altLang="en-US" sz="2800" b="1">
              <a:solidFill>
                <a:srgbClr val="0000FF"/>
              </a:solidFill>
              <a:latin typeface="黑体" panose="02010609060101010101" pitchFamily="49" charset="-122"/>
              <a:ea typeface="黑体" panose="02010609060101010101" pitchFamily="49" charset="-122"/>
              <a:sym typeface="+mn-ea"/>
            </a:endParaRPr>
          </a:p>
          <a:p>
            <a:r>
              <a:rPr lang="zh-CN" altLang="en-US" sz="2800" b="1">
                <a:solidFill>
                  <a:srgbClr val="0000FF"/>
                </a:solidFill>
                <a:latin typeface="黑体" panose="02010609060101010101" pitchFamily="49" charset="-122"/>
                <a:ea typeface="黑体" panose="02010609060101010101" pitchFamily="49" charset="-122"/>
                <a:sym typeface="+mn-ea"/>
              </a:rPr>
              <a:t>议第一届全体会议</a:t>
            </a:r>
            <a:endParaRPr lang="zh-CN" altLang="en-US" sz="2800" b="1">
              <a:solidFill>
                <a:srgbClr val="0000FF"/>
              </a:solidFill>
              <a:latin typeface="黑体" panose="02010609060101010101" pitchFamily="49" charset="-122"/>
              <a:ea typeface="黑体" panose="02010609060101010101" pitchFamily="49" charset="-122"/>
              <a:sym typeface="+mn-ea"/>
            </a:endParaRPr>
          </a:p>
        </p:txBody>
      </p:sp>
      <p:sp>
        <p:nvSpPr>
          <p:cNvPr id="4" name="椭圆 3"/>
          <p:cNvSpPr/>
          <p:nvPr>
            <p:custDataLst>
              <p:tags r:id="rId15"/>
            </p:custDataLst>
          </p:nvPr>
        </p:nvSpPr>
        <p:spPr>
          <a:xfrm>
            <a:off x="11382707" y="2468888"/>
            <a:ext cx="192021" cy="192021"/>
          </a:xfrm>
          <a:prstGeom prst="ellipse">
            <a:avLst/>
          </a:prstGeom>
        </p:spPr>
        <p:style>
          <a:lnRef idx="2">
            <a:schemeClr val="dk1">
              <a:shade val="50000"/>
            </a:schemeClr>
          </a:lnRef>
          <a:fillRef idx="1">
            <a:schemeClr val="dk1"/>
          </a:fillRef>
          <a:effectRef idx="0">
            <a:schemeClr val="dk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2400"/>
          </a:p>
        </p:txBody>
      </p:sp>
      <p:sp>
        <p:nvSpPr>
          <p:cNvPr id="12" name="矩形 11"/>
          <p:cNvSpPr/>
          <p:nvPr>
            <p:custDataLst>
              <p:tags r:id="rId16"/>
            </p:custDataLst>
          </p:nvPr>
        </p:nvSpPr>
        <p:spPr>
          <a:xfrm>
            <a:off x="9352915" y="995680"/>
            <a:ext cx="2680335" cy="848360"/>
          </a:xfrm>
          <a:prstGeom prst="rect">
            <a:avLst/>
          </a:prstGeom>
        </p:spPr>
        <p:txBody>
          <a:bodyPr wrap="none" lIns="91438" tIns="45718" rIns="91438" bIns="45718"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2800" b="1">
                <a:solidFill>
                  <a:srgbClr val="FF0000"/>
                </a:solidFill>
                <a:latin typeface="黑体" panose="02010609060101010101" pitchFamily="49" charset="-122"/>
                <a:ea typeface="黑体" panose="02010609060101010101" pitchFamily="49" charset="-122"/>
                <a:cs typeface="黑体" panose="02010609060101010101" pitchFamily="49" charset="-122"/>
              </a:rPr>
              <a:t>全面推进：</a:t>
            </a:r>
            <a:endParaRPr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algn="ctr"/>
            <a:r>
              <a:rPr lang="zh-CN" altLang="en-US" sz="2800" b="1">
                <a:solidFill>
                  <a:srgbClr val="00B050"/>
                </a:solidFill>
                <a:latin typeface="黑体" panose="02010609060101010101" pitchFamily="49" charset="-122"/>
                <a:ea typeface="黑体" panose="02010609060101010101" pitchFamily="49" charset="-122"/>
                <a:cs typeface="黑体" panose="02010609060101010101" pitchFamily="49" charset="-122"/>
              </a:rPr>
              <a:t>党的十八大以来</a:t>
            </a:r>
            <a:endParaRPr lang="zh-CN" altLang="en-US" sz="2800" b="1">
              <a:solidFill>
                <a:srgbClr val="00B050"/>
              </a:solidFill>
              <a:latin typeface="黑体" panose="02010609060101010101" pitchFamily="49" charset="-122"/>
              <a:ea typeface="黑体" panose="02010609060101010101" pitchFamily="49" charset="-122"/>
              <a:cs typeface="黑体" panose="02010609060101010101" pitchFamily="49" charset="-122"/>
            </a:endParaRPr>
          </a:p>
          <a:p>
            <a:pPr algn="ctr"/>
            <a:r>
              <a:rPr lang="zh-CN" altLang="en-US" sz="2800" b="1">
                <a:solidFill>
                  <a:srgbClr val="00B050"/>
                </a:solidFill>
                <a:latin typeface="黑体" panose="02010609060101010101" pitchFamily="49" charset="-122"/>
                <a:ea typeface="黑体" panose="02010609060101010101" pitchFamily="49" charset="-122"/>
                <a:cs typeface="黑体" panose="02010609060101010101" pitchFamily="49" charset="-122"/>
              </a:rPr>
              <a:t>（2012年</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a:t>
            </a:r>
            <a:endPar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p:txBody>
      </p:sp>
      <p:sp>
        <p:nvSpPr>
          <p:cNvPr id="8" name="文本框 7"/>
          <p:cNvSpPr txBox="1"/>
          <p:nvPr>
            <p:custDataLst>
              <p:tags r:id="rId17"/>
            </p:custDataLst>
          </p:nvPr>
        </p:nvSpPr>
        <p:spPr>
          <a:xfrm>
            <a:off x="0" y="95250"/>
            <a:ext cx="7344410" cy="64516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【小结】</a:t>
            </a:r>
            <a:r>
              <a:rPr lang="zh-CN" altLang="en-US" sz="3600" b="1">
                <a:solidFill>
                  <a:srgbClr val="FF0000"/>
                </a:solidFill>
                <a:highlight>
                  <a:srgbClr val="FFFF00"/>
                </a:highlight>
                <a:latin typeface="黑体" panose="02010609060101010101" pitchFamily="49" charset="-122"/>
                <a:ea typeface="黑体" panose="02010609060101010101" pitchFamily="49" charset="-122"/>
              </a:rPr>
              <a:t>当代中国法制建设的历程</a:t>
            </a:r>
            <a:endParaRPr lang="zh-CN" altLang="en-US" sz="3600" b="1">
              <a:solidFill>
                <a:srgbClr val="FF0000"/>
              </a:solidFill>
              <a:highlight>
                <a:srgbClr val="FFFF00"/>
              </a:highlight>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par>
                          <p:cTn id="8" fill="hold" nodeType="afterGroup">
                            <p:stCondLst>
                              <p:cond delay="500"/>
                            </p:stCondLst>
                            <p:childTnLst>
                              <p:par>
                                <p:cTn id="9" presetID="53" presetClass="entr" presetSubtype="16"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par>
                          <p:cTn id="14" fill="hold" nodeType="afterGroup">
                            <p:stCondLst>
                              <p:cond delay="1000"/>
                            </p:stCondLst>
                            <p:childTnLst>
                              <p:par>
                                <p:cTn id="15" presetID="2" presetClass="entr" presetSubtype="4" dur="50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53" presetClass="entr" presetSubtype="16" dur="500"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p:cTn id="22" dur="500" fill="hold"/>
                                        <p:tgtEl>
                                          <p:spTgt spid="10"/>
                                        </p:tgtEl>
                                        <p:attrNameLst>
                                          <p:attrName>ppt_w</p:attrName>
                                        </p:attrNameLst>
                                      </p:cBhvr>
                                      <p:tavLst>
                                        <p:tav tm="0">
                                          <p:val>
                                            <p:fltVal val="0"/>
                                          </p:val>
                                        </p:tav>
                                        <p:tav tm="100000">
                                          <p:val>
                                            <p:strVal val="#ppt_w"/>
                                          </p:val>
                                        </p:tav>
                                      </p:tavLst>
                                    </p:anim>
                                    <p:anim calcmode="lin" valueType="num">
                                      <p:cBhvr>
                                        <p:cTn id="23" dur="500" fill="hold"/>
                                        <p:tgtEl>
                                          <p:spTgt spid="10"/>
                                        </p:tgtEl>
                                        <p:attrNameLst>
                                          <p:attrName>ppt_h</p:attrName>
                                        </p:attrNameLst>
                                      </p:cBhvr>
                                      <p:tavLst>
                                        <p:tav tm="0">
                                          <p:val>
                                            <p:fltVal val="0"/>
                                          </p:val>
                                        </p:tav>
                                        <p:tav tm="100000">
                                          <p:val>
                                            <p:strVal val="#ppt_h"/>
                                          </p:val>
                                        </p:tav>
                                      </p:tavLst>
                                    </p:anim>
                                    <p:animEffect transition="in" filter="fade">
                                      <p:cBhvr>
                                        <p:cTn id="24" dur="500"/>
                                        <p:tgtEl>
                                          <p:spTgt spid="10"/>
                                        </p:tgtEl>
                                      </p:cBhvr>
                                    </p:animEffect>
                                  </p:childTnLst>
                                </p:cTn>
                              </p:par>
                              <p:par>
                                <p:cTn id="25" presetID="22" presetClass="entr" presetSubtype="8" dur="50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500"/>
                                        <p:tgtEl>
                                          <p:spTgt spid="11"/>
                                        </p:tgtEl>
                                      </p:cBhvr>
                                    </p:animEffect>
                                  </p:childTnLst>
                                </p:cTn>
                              </p:par>
                            </p:childTnLst>
                          </p:cTn>
                        </p:par>
                        <p:par>
                          <p:cTn id="28" fill="hold" nodeType="afterGroup">
                            <p:stCondLst>
                              <p:cond delay="2000"/>
                            </p:stCondLst>
                            <p:childTnLst>
                              <p:par>
                                <p:cTn id="29" presetID="53" presetClass="entr" presetSubtype="16" dur="500" fill="hold" grpId="0" nodeType="after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animEffect transition="in" filter="fade">
                                      <p:cBhvr>
                                        <p:cTn id="33" dur="500"/>
                                        <p:tgtEl>
                                          <p:spTgt spid="14"/>
                                        </p:tgtEl>
                                      </p:cBhvr>
                                    </p:animEffect>
                                  </p:childTnLst>
                                </p:cTn>
                              </p:par>
                              <p:par>
                                <p:cTn id="34" presetID="22" presetClass="entr" presetSubtype="8" dur="500" fill="hold" grpId="0" nodeType="with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wipe(left)">
                                      <p:cBhvr>
                                        <p:cTn id="36" dur="500"/>
                                        <p:tgtEl>
                                          <p:spTgt spid="17"/>
                                        </p:tgtEl>
                                      </p:cBhvr>
                                    </p:animEffect>
                                  </p:childTnLst>
                                </p:cTn>
                              </p:par>
                            </p:childTnLst>
                          </p:cTn>
                        </p:par>
                        <p:par>
                          <p:cTn id="37" fill="hold" nodeType="afterGroup">
                            <p:stCondLst>
                              <p:cond delay="2500"/>
                            </p:stCondLst>
                            <p:childTnLst>
                              <p:par>
                                <p:cTn id="38" presetID="53" presetClass="entr" presetSubtype="16" dur="500"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 calcmode="lin" valueType="num">
                                      <p:cBhvr>
                                        <p:cTn id="40" dur="500" fill="hold"/>
                                        <p:tgtEl>
                                          <p:spTgt spid="15"/>
                                        </p:tgtEl>
                                        <p:attrNameLst>
                                          <p:attrName>ppt_w</p:attrName>
                                        </p:attrNameLst>
                                      </p:cBhvr>
                                      <p:tavLst>
                                        <p:tav tm="0">
                                          <p:val>
                                            <p:fltVal val="0"/>
                                          </p:val>
                                        </p:tav>
                                        <p:tav tm="100000">
                                          <p:val>
                                            <p:strVal val="#ppt_w"/>
                                          </p:val>
                                        </p:tav>
                                      </p:tavLst>
                                    </p:anim>
                                    <p:anim calcmode="lin" valueType="num">
                                      <p:cBhvr>
                                        <p:cTn id="41" dur="500" fill="hold"/>
                                        <p:tgtEl>
                                          <p:spTgt spid="15"/>
                                        </p:tgtEl>
                                        <p:attrNameLst>
                                          <p:attrName>ppt_h</p:attrName>
                                        </p:attrNameLst>
                                      </p:cBhvr>
                                      <p:tavLst>
                                        <p:tav tm="0">
                                          <p:val>
                                            <p:fltVal val="0"/>
                                          </p:val>
                                        </p:tav>
                                        <p:tav tm="100000">
                                          <p:val>
                                            <p:strVal val="#ppt_h"/>
                                          </p:val>
                                        </p:tav>
                                      </p:tavLst>
                                    </p:anim>
                                    <p:animEffect transition="in" filter="fade">
                                      <p:cBhvr>
                                        <p:cTn id="42" dur="500"/>
                                        <p:tgtEl>
                                          <p:spTgt spid="15"/>
                                        </p:tgtEl>
                                      </p:cBhvr>
                                    </p:animEffect>
                                  </p:childTnLst>
                                </p:cTn>
                              </p:par>
                              <p:par>
                                <p:cTn id="43" presetID="22" presetClass="entr" presetSubtype="2" dur="50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wipe(right)">
                                      <p:cBhvr>
                                        <p:cTn id="45" dur="500"/>
                                        <p:tgtEl>
                                          <p:spTgt spid="19"/>
                                        </p:tgtEl>
                                      </p:cBhvr>
                                    </p:animEffect>
                                  </p:childTnLst>
                                </p:cTn>
                              </p:par>
                            </p:childTnLst>
                          </p:cTn>
                        </p:par>
                        <p:par>
                          <p:cTn id="46" fill="hold" nodeType="afterGroup">
                            <p:stCondLst>
                              <p:cond delay="3000"/>
                            </p:stCondLst>
                            <p:childTnLst>
                              <p:par>
                                <p:cTn id="47" presetID="53" presetClass="entr" presetSubtype="16" dur="50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p:cTn id="49" dur="500" fill="hold"/>
                                        <p:tgtEl>
                                          <p:spTgt spid="16"/>
                                        </p:tgtEl>
                                        <p:attrNameLst>
                                          <p:attrName>ppt_w</p:attrName>
                                        </p:attrNameLst>
                                      </p:cBhvr>
                                      <p:tavLst>
                                        <p:tav tm="0">
                                          <p:val>
                                            <p:fltVal val="0"/>
                                          </p:val>
                                        </p:tav>
                                        <p:tav tm="100000">
                                          <p:val>
                                            <p:strVal val="#ppt_w"/>
                                          </p:val>
                                        </p:tav>
                                      </p:tavLst>
                                    </p:anim>
                                    <p:anim calcmode="lin" valueType="num">
                                      <p:cBhvr>
                                        <p:cTn id="50" dur="500" fill="hold"/>
                                        <p:tgtEl>
                                          <p:spTgt spid="16"/>
                                        </p:tgtEl>
                                        <p:attrNameLst>
                                          <p:attrName>ppt_h</p:attrName>
                                        </p:attrNameLst>
                                      </p:cBhvr>
                                      <p:tavLst>
                                        <p:tav tm="0">
                                          <p:val>
                                            <p:fltVal val="0"/>
                                          </p:val>
                                        </p:tav>
                                        <p:tav tm="100000">
                                          <p:val>
                                            <p:strVal val="#ppt_h"/>
                                          </p:val>
                                        </p:tav>
                                      </p:tavLst>
                                    </p:anim>
                                    <p:animEffect transition="in" filter="fade">
                                      <p:cBhvr>
                                        <p:cTn id="51" dur="500"/>
                                        <p:tgtEl>
                                          <p:spTgt spid="16"/>
                                        </p:tgtEl>
                                      </p:cBhvr>
                                    </p:animEffect>
                                  </p:childTnLst>
                                </p:cTn>
                              </p:par>
                              <p:par>
                                <p:cTn id="52" presetID="22" presetClass="entr" presetSubtype="4" dur="500" fill="hold" grpId="0" nodeType="with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wipe(down)">
                                      <p:cBhvr>
                                        <p:cTn id="54" dur="500"/>
                                        <p:tgtEl>
                                          <p:spTgt spid="18"/>
                                        </p:tgtEl>
                                      </p:cBhvr>
                                    </p:animEffect>
                                  </p:childTnLst>
                                </p:cTn>
                              </p:par>
                            </p:childTnLst>
                          </p:cTn>
                        </p:par>
                        <p:par>
                          <p:cTn id="55" fill="hold" nodeType="afterGroup">
                            <p:stCondLst>
                              <p:cond delay="3500"/>
                            </p:stCondLst>
                            <p:childTnLst>
                              <p:par>
                                <p:cTn id="56" presetID="53" presetClass="entr" presetSubtype="16" dur="500" fill="hold" grpId="0" nodeType="afterEffect">
                                  <p:stCondLst>
                                    <p:cond delay="0"/>
                                  </p:stCondLst>
                                  <p:childTnLst>
                                    <p:set>
                                      <p:cBhvr>
                                        <p:cTn id="57" dur="1" fill="hold">
                                          <p:stCondLst>
                                            <p:cond delay="0"/>
                                          </p:stCondLst>
                                        </p:cTn>
                                        <p:tgtEl>
                                          <p:spTgt spid="4"/>
                                        </p:tgtEl>
                                        <p:attrNameLst>
                                          <p:attrName>style.visibility</p:attrName>
                                        </p:attrNameLst>
                                      </p:cBhvr>
                                      <p:to>
                                        <p:strVal val="visible"/>
                                      </p:to>
                                    </p:set>
                                    <p:anim calcmode="lin" valueType="num">
                                      <p:cBhvr>
                                        <p:cTn id="58" dur="500" fill="hold"/>
                                        <p:tgtEl>
                                          <p:spTgt spid="4"/>
                                        </p:tgtEl>
                                        <p:attrNameLst>
                                          <p:attrName>ppt_w</p:attrName>
                                        </p:attrNameLst>
                                      </p:cBhvr>
                                      <p:tavLst>
                                        <p:tav tm="0">
                                          <p:val>
                                            <p:fltVal val="0"/>
                                          </p:val>
                                        </p:tav>
                                        <p:tav tm="100000">
                                          <p:val>
                                            <p:strVal val="#ppt_w"/>
                                          </p:val>
                                        </p:tav>
                                      </p:tavLst>
                                    </p:anim>
                                    <p:anim calcmode="lin" valueType="num">
                                      <p:cBhvr>
                                        <p:cTn id="59" dur="500" fill="hold"/>
                                        <p:tgtEl>
                                          <p:spTgt spid="4"/>
                                        </p:tgtEl>
                                        <p:attrNameLst>
                                          <p:attrName>ppt_h</p:attrName>
                                        </p:attrNameLst>
                                      </p:cBhvr>
                                      <p:tavLst>
                                        <p:tav tm="0">
                                          <p:val>
                                            <p:fltVal val="0"/>
                                          </p:val>
                                        </p:tav>
                                        <p:tav tm="100000">
                                          <p:val>
                                            <p:strVal val="#ppt_h"/>
                                          </p:val>
                                        </p:tav>
                                      </p:tavLst>
                                    </p:anim>
                                    <p:animEffect transition="in" filter="fade">
                                      <p:cBhvr>
                                        <p:cTn id="60" dur="500"/>
                                        <p:tgtEl>
                                          <p:spTgt spid="4"/>
                                        </p:tgtEl>
                                      </p:cBhvr>
                                    </p:animEffect>
                                  </p:childTnLst>
                                </p:cTn>
                              </p:par>
                              <p:par>
                                <p:cTn id="61" presetID="22" presetClass="entr" presetSubtype="4" dur="500" fill="hold" grpId="0" nodeType="with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wipe(down)">
                                      <p:cBhvr>
                                        <p:cTn id="6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9" grpId="0"/>
      <p:bldP spid="10" grpId="0"/>
      <p:bldP spid="14" grpId="0"/>
      <p:bldP spid="15" grpId="0"/>
      <p:bldP spid="16" grpId="0"/>
      <p:bldP spid="17" grpId="0"/>
      <p:bldP spid="18" grpId="0"/>
      <p:bldP spid="19" grpId="0"/>
      <p:bldP spid="2" grpId="0"/>
      <p:bldP spid="3" grpId="0"/>
      <p:bldP spid="4" grpId="0"/>
      <p:bldP spid="1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7" name="New picture"/>
          <p:cNvPicPr/>
          <p:nvPr>
            <p:custDataLst>
              <p:tags r:id="rId4"/>
            </p:custDataLst>
          </p:nvPr>
        </p:nvPicPr>
        <p:blipFill>
          <a:blip r:embed="rId3"/>
          <a:stretch>
            <a:fillRect/>
          </a:stretch>
        </p:blipFill>
        <p:spPr>
          <a:xfrm>
            <a:off x="12014200" y="10909300"/>
            <a:ext cx="330200" cy="241300"/>
          </a:xfrm>
          <a:prstGeom prst="cube">
            <a:avLst/>
          </a:prstGeom>
        </p:spPr>
      </p:pic>
      <p:sp>
        <p:nvSpPr>
          <p:cNvPr id="10242" name="TextBox 1"/>
          <p:cNvSpPr txBox="1"/>
          <p:nvPr>
            <p:custDataLst>
              <p:tags r:id="rId5"/>
            </p:custDataLst>
          </p:nvPr>
        </p:nvSpPr>
        <p:spPr>
          <a:xfrm>
            <a:off x="74930" y="76835"/>
            <a:ext cx="12044045" cy="3969385"/>
          </a:xfrm>
          <a:prstGeom prst="rect">
            <a:avLst/>
          </a:prstGeom>
          <a:noFill/>
          <a:ln w="12700" cap="flat" cmpd="sng">
            <a:solidFill>
              <a:schemeClr val="tx1"/>
            </a:solidFill>
            <a:prstDash val="sysDot"/>
            <a:round/>
            <a:headEnd type="none" w="med" len="med"/>
            <a:tailEnd type="none" w="med" len="med"/>
          </a:ln>
        </p:spPr>
        <p:txBody>
          <a:bodyPr wrap="square" lIns="43200" rIns="4320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a:t>
            </a:r>
            <a:r>
              <a:rPr lang="zh-CN" altLang="en-US" sz="2400" b="1">
                <a:solidFill>
                  <a:srgbClr val="FF0000"/>
                </a:solidFill>
                <a:highlight>
                  <a:srgbClr val="FFFF00"/>
                </a:highlight>
                <a:latin typeface="黑体" panose="02010609060101010101" pitchFamily="49" charset="-122"/>
                <a:ea typeface="黑体" panose="02010609060101010101" pitchFamily="49" charset="-122"/>
                <a:cs typeface="楷体" panose="02010609060101010101" charset="-122"/>
                <a:sym typeface="+mn-ea"/>
              </a:rPr>
              <a:t>真题</a:t>
            </a:r>
            <a:r>
              <a:rPr lang="zh-CN" sz="2400" b="1">
                <a:solidFill>
                  <a:srgbClr val="FF0000"/>
                </a:solidFill>
                <a:highlight>
                  <a:srgbClr val="FFFF00"/>
                </a:highlight>
                <a:latin typeface="黑体" panose="02010609060101010101" pitchFamily="49" charset="-122"/>
                <a:ea typeface="黑体" panose="02010609060101010101" pitchFamily="49" charset="-122"/>
                <a:cs typeface="微软雅黑" panose="020b0503020204020204" charset="-122"/>
                <a:sym typeface="+mn-ea"/>
              </a:rPr>
              <a:t>】</a:t>
            </a:r>
            <a:r>
              <a:rPr lang="en-US" sz="2400" b="1">
                <a:solidFill>
                  <a:srgbClr val="FF0000"/>
                </a:solidFill>
                <a:latin typeface="楷体" panose="02010609060101010101" charset="-122"/>
                <a:ea typeface="楷体" panose="02010609060101010101" charset="-122"/>
                <a:cs typeface="楷体" panose="02010609060101010101" charset="-122"/>
              </a:rPr>
              <a:t>材料</a:t>
            </a:r>
            <a:r>
              <a:rPr lang="zh-CN" altLang="en-US" sz="2400" b="1">
                <a:solidFill>
                  <a:srgbClr val="FF0000"/>
                </a:solidFill>
                <a:latin typeface="楷体" panose="02010609060101010101" charset="-122"/>
                <a:ea typeface="楷体" panose="02010609060101010101" charset="-122"/>
                <a:cs typeface="楷体" panose="02010609060101010101" charset="-122"/>
              </a:rPr>
              <a:t>：</a:t>
            </a:r>
            <a:r>
              <a:rPr sz="2400" b="1">
                <a:latin typeface="楷体" panose="02010609060101010101" charset="-122"/>
                <a:ea typeface="楷体" panose="02010609060101010101" charset="-122"/>
                <a:cs typeface="楷体" panose="02010609060101010101" charset="-122"/>
              </a:rPr>
              <a:t>回顾人类文明史，编纂法典是具有重要标志意义的法治建设工程，是一个国家、一个民族走向繁荣强盛的象征和标志。民法是民事领域的基础性、综合性法律，它规范各类民事主体的各种人身关系和财产关系，涉及社会和经济生活的方方面面。党的十九大明确提出，要保护人民人身权、财产权、人格权。而现行民事立法中的有些规范已经滞后，难以适应人民日益增长的美好生活需要。编纂民法典，必须坚持依法治国与以德治国相结合，注重将社会主义核心价值观融入民事法律规范。 </a:t>
            </a:r>
            <a:endParaRPr sz="2400" b="1">
              <a:latin typeface="楷体" panose="02010609060101010101" charset="-122"/>
              <a:ea typeface="楷体" panose="02010609060101010101" charset="-122"/>
              <a:cs typeface="楷体" panose="02010609060101010101" charset="-122"/>
            </a:endParaRPr>
          </a:p>
          <a:p>
            <a:pPr indent="0" fontAlgn="auto">
              <a:lnSpc>
                <a:spcPct val="150000"/>
              </a:lnSpc>
            </a:pPr>
            <a:r>
              <a:rPr lang="en-US" sz="2400" b="1">
                <a:latin typeface="楷体" panose="02010609060101010101" charset="-122"/>
                <a:ea typeface="楷体" panose="02010609060101010101" charset="-122"/>
                <a:cs typeface="楷体" panose="02010609060101010101" charset="-122"/>
              </a:rPr>
              <a:t>                     </a:t>
            </a:r>
            <a:r>
              <a:rPr sz="2400" b="1">
                <a:latin typeface="楷体" panose="02010609060101010101" charset="-122"/>
                <a:ea typeface="楷体" panose="02010609060101010101" charset="-122"/>
                <a:cs typeface="楷体" panose="02010609060101010101" charset="-122"/>
              </a:rPr>
              <a:t>——摘编自王晨《关于&lt;中华人民共和国民法典(草案))的说明》</a:t>
            </a:r>
            <a:endParaRPr sz="2400" b="1">
              <a:solidFill>
                <a:srgbClr val="FF0000"/>
              </a:solidFill>
              <a:latin typeface="黑体" panose="02010609060101010101" pitchFamily="49" charset="-122"/>
              <a:ea typeface="黑体" panose="02010609060101010101" pitchFamily="49" charset="-122"/>
            </a:endParaRPr>
          </a:p>
        </p:txBody>
      </p:sp>
      <p:sp>
        <p:nvSpPr>
          <p:cNvPr id="102" name="文本框 101"/>
          <p:cNvSpPr txBox="1"/>
          <p:nvPr>
            <p:custDataLst>
              <p:tags r:id="rId6"/>
            </p:custDataLst>
          </p:nvPr>
        </p:nvSpPr>
        <p:spPr>
          <a:xfrm>
            <a:off x="245745" y="4886325"/>
            <a:ext cx="2642870" cy="43624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400" b="1">
                <a:solidFill>
                  <a:srgbClr val="1D41D5"/>
                </a:solidFill>
                <a:latin typeface="黑体" panose="02010609060101010101" pitchFamily="49" charset="-122"/>
                <a:ea typeface="黑体" panose="02010609060101010101" pitchFamily="49" charset="-122"/>
                <a:cs typeface="黑体" panose="02010609060101010101" pitchFamily="49" charset="-122"/>
              </a:rPr>
              <a:t>地</a:t>
            </a:r>
            <a:r>
              <a:rPr lang="en-US" sz="2400" b="1">
                <a:solidFill>
                  <a:srgbClr val="1D41D5"/>
                </a:solidFill>
                <a:latin typeface="黑体" panose="02010609060101010101" pitchFamily="49" charset="-122"/>
                <a:ea typeface="黑体" panose="02010609060101010101" pitchFamily="49" charset="-122"/>
                <a:cs typeface="黑体" panose="02010609060101010101" pitchFamily="49" charset="-122"/>
              </a:rPr>
              <a:t>  </a:t>
            </a:r>
            <a:r>
              <a:rPr sz="2400" b="1">
                <a:solidFill>
                  <a:srgbClr val="1D41D5"/>
                </a:solidFill>
                <a:latin typeface="黑体" panose="02010609060101010101" pitchFamily="49" charset="-122"/>
                <a:ea typeface="黑体" panose="02010609060101010101" pitchFamily="49" charset="-122"/>
                <a:cs typeface="黑体" panose="02010609060101010101" pitchFamily="49" charset="-122"/>
              </a:rPr>
              <a:t>位：</a:t>
            </a:r>
            <a:r>
              <a:rPr sz="2400" b="1">
                <a:solidFill>
                  <a:schemeClr val="tx1"/>
                </a:solidFill>
                <a:latin typeface="黑体" panose="02010609060101010101" pitchFamily="49" charset="-122"/>
                <a:ea typeface="黑体" panose="02010609060101010101" pitchFamily="49" charset="-122"/>
                <a:cs typeface="黑体" panose="02010609060101010101" pitchFamily="49" charset="-122"/>
              </a:rPr>
              <a:t>基础性 </a:t>
            </a:r>
            <a:endParaRPr sz="2400" b="1">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custDataLst>
              <p:tags r:id="rId7"/>
            </p:custDataLst>
          </p:nvPr>
        </p:nvSpPr>
        <p:spPr>
          <a:xfrm>
            <a:off x="234950" y="5367020"/>
            <a:ext cx="11957050" cy="11626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400" b="1">
                <a:solidFill>
                  <a:srgbClr val="1D41D5"/>
                </a:solidFill>
                <a:latin typeface="黑体" panose="02010609060101010101" pitchFamily="49" charset="-122"/>
                <a:ea typeface="黑体" panose="02010609060101010101" pitchFamily="49" charset="-122"/>
                <a:cs typeface="黑体" panose="02010609060101010101" pitchFamily="49" charset="-122"/>
                <a:sym typeface="+mn-ea"/>
              </a:rPr>
              <a:t>必要性：</a:t>
            </a:r>
            <a:r>
              <a:rPr lang="zh-CN" sz="2400" b="1">
                <a:solidFill>
                  <a:srgbClr val="000000"/>
                </a:solidFill>
                <a:latin typeface="黑体" panose="02010609060101010101" pitchFamily="49" charset="-122"/>
                <a:ea typeface="黑体" panose="02010609060101010101" pitchFamily="49" charset="-122"/>
                <a:cs typeface="黑体" panose="02010609060101010101" pitchFamily="49" charset="-122"/>
                <a:sym typeface="+mn-ea"/>
              </a:rPr>
              <a:t>中国特色社会主义进入新时代，我国社会主要矛盾已经转化；</a:t>
            </a:r>
            <a:endParaRPr lang="zh-CN" sz="2400" b="1">
              <a:solidFill>
                <a:srgbClr val="000000"/>
              </a:solidFill>
              <a:latin typeface="黑体" panose="02010609060101010101" pitchFamily="49" charset="-122"/>
              <a:ea typeface="黑体" panose="02010609060101010101" pitchFamily="49" charset="-122"/>
              <a:cs typeface="黑体" panose="02010609060101010101" pitchFamily="49" charset="-122"/>
              <a:sym typeface="+mn-ea"/>
            </a:endParaRPr>
          </a:p>
          <a:p>
            <a:pPr indent="0"/>
            <a:r>
              <a:rPr lang="zh-CN" sz="2400" b="1">
                <a:solidFill>
                  <a:srgbClr val="000000"/>
                </a:solidFill>
                <a:latin typeface="黑体" panose="02010609060101010101" pitchFamily="49" charset="-122"/>
                <a:ea typeface="黑体" panose="02010609060101010101" pitchFamily="49" charset="-122"/>
                <a:cs typeface="黑体" panose="02010609060101010101" pitchFamily="49" charset="-122"/>
                <a:sym typeface="+mn-ea"/>
              </a:rPr>
              <a:t>现行民事立法中的有些规范已经滞后；依法治国的需要；建设社会主义法治国家的需要；弘扬社会主义核心价值观的需要。</a:t>
            </a:r>
            <a:endParaRPr lang="en-US" altLang="en-US" sz="2400" b="1">
              <a:solidFill>
                <a:srgbClr val="000000"/>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文本框 3"/>
          <p:cNvSpPr txBox="1"/>
          <p:nvPr>
            <p:custDataLst>
              <p:tags r:id="rId8"/>
            </p:custDataLst>
          </p:nvPr>
        </p:nvSpPr>
        <p:spPr>
          <a:xfrm>
            <a:off x="75565" y="4064000"/>
            <a:ext cx="12044045" cy="819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sz="2400" b="1">
                <a:solidFill>
                  <a:srgbClr val="FF0000"/>
                </a:solidFill>
                <a:latin typeface="黑体" panose="02010609060101010101" pitchFamily="49" charset="-122"/>
                <a:ea typeface="黑体" panose="02010609060101010101" pitchFamily="49" charset="-122"/>
                <a:sym typeface="+mn-ea"/>
              </a:rPr>
              <a:t>根据材料三，结合所学，指出《中华人民共和国民法典》在新中国法律体系中的地位。</a:t>
            </a:r>
            <a:r>
              <a:rPr lang="en-US" sz="2400" b="1">
                <a:solidFill>
                  <a:srgbClr val="FF0000"/>
                </a:solidFill>
                <a:latin typeface="黑体" panose="02010609060101010101" pitchFamily="49" charset="-122"/>
                <a:ea typeface="黑体" panose="02010609060101010101" pitchFamily="49" charset="-122"/>
                <a:sym typeface="+mn-ea"/>
              </a:rPr>
              <a:t> </a:t>
            </a:r>
            <a:endParaRPr lang="en-US" sz="2400" b="1">
              <a:solidFill>
                <a:srgbClr val="FF0000"/>
              </a:solidFill>
              <a:latin typeface="黑体" panose="02010609060101010101" pitchFamily="49" charset="-122"/>
              <a:ea typeface="黑体" panose="02010609060101010101" pitchFamily="49" charset="-122"/>
              <a:sym typeface="+mn-ea"/>
            </a:endParaRPr>
          </a:p>
          <a:p>
            <a:pPr indent="0" fontAlgn="auto">
              <a:lnSpc>
                <a:spcPct val="100000"/>
              </a:lnSpc>
            </a:pPr>
            <a:r>
              <a:rPr lang="en-US" sz="2400" b="1">
                <a:solidFill>
                  <a:srgbClr val="FF0000"/>
                </a:solidFill>
                <a:latin typeface="黑体" panose="02010609060101010101" pitchFamily="49" charset="-122"/>
                <a:ea typeface="黑体" panose="02010609060101010101" pitchFamily="49" charset="-122"/>
                <a:sym typeface="+mn-ea"/>
              </a:rPr>
              <a:t>   </a:t>
            </a:r>
            <a:r>
              <a:rPr sz="2400" b="1">
                <a:solidFill>
                  <a:srgbClr val="FF0000"/>
                </a:solidFill>
                <a:latin typeface="黑体" panose="02010609060101010101" pitchFamily="49" charset="-122"/>
                <a:ea typeface="黑体" panose="02010609060101010101" pitchFamily="49" charset="-122"/>
                <a:sym typeface="+mn-ea"/>
              </a:rPr>
              <a:t>运用唯物史观，阐述《中华人民共和国民法典》颁布的必要性。(6 分)</a:t>
            </a:r>
            <a:endParaRPr lang="zh-CN" altLang="en-US" sz="2400" b="1">
              <a:solidFill>
                <a:srgbClr val="FF0000"/>
              </a:solidFill>
              <a:latin typeface="黑体" panose="02010609060101010101" pitchFamily="49" charset="-122"/>
              <a:ea typeface="黑体" panose="02010609060101010101" pitchFamily="49" charset="-122"/>
              <a:sym typeface="+mn-ea"/>
            </a:endParaRPr>
          </a:p>
        </p:txBody>
      </p:sp>
      <p:sp>
        <p:nvSpPr>
          <p:cNvPr id="2" name="文本框 1"/>
          <p:cNvSpPr txBox="1"/>
          <p:nvPr>
            <p:custDataLst>
              <p:tags r:id="rId9"/>
            </p:custDataLst>
          </p:nvPr>
        </p:nvSpPr>
        <p:spPr>
          <a:xfrm>
            <a:off x="2997835" y="4914900"/>
            <a:ext cx="2627630" cy="398780"/>
          </a:xfrm>
          <a:prstGeom prst="rect">
            <a:avLst/>
          </a:prstGeom>
          <a:solidFill>
            <a:srgbClr val="FFFF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黑体" panose="02010609060101010101" pitchFamily="49" charset="-122"/>
                <a:ea typeface="黑体" panose="02010609060101010101" pitchFamily="49" charset="-122"/>
                <a:cs typeface="黑体" panose="02010609060101010101" pitchFamily="49" charset="-122"/>
              </a:rPr>
              <a:t>《选必一》10课 P5</a:t>
            </a:r>
            <a:r>
              <a:rPr lang="en-US" altLang="zh-CN" sz="2000" b="1">
                <a:latin typeface="黑体" panose="02010609060101010101" pitchFamily="49" charset="-122"/>
                <a:ea typeface="黑体" panose="02010609060101010101" pitchFamily="49" charset="-122"/>
                <a:cs typeface="黑体" panose="02010609060101010101" pitchFamily="49" charset="-122"/>
              </a:rPr>
              <a:t>7</a:t>
            </a:r>
            <a:endParaRPr lang="en-US" altLang="zh-CN" sz="2000" b="1">
              <a:latin typeface="黑体" panose="02010609060101010101" pitchFamily="49" charset="-122"/>
              <a:ea typeface="黑体" panose="02010609060101010101" pitchFamily="49" charset="-122"/>
              <a:cs typeface="黑体" panose="02010609060101010101" pitchFamily="49" charset="-122"/>
            </a:endParaRPr>
          </a:p>
        </p:txBody>
      </p:sp>
      <p:sp>
        <p:nvSpPr>
          <p:cNvPr id="6" name="文本框 5"/>
          <p:cNvSpPr txBox="1"/>
          <p:nvPr>
            <p:custDataLst>
              <p:tags r:id="rId10"/>
            </p:custDataLst>
          </p:nvPr>
        </p:nvSpPr>
        <p:spPr>
          <a:xfrm>
            <a:off x="5506720" y="6343015"/>
            <a:ext cx="2550795" cy="398780"/>
          </a:xfrm>
          <a:prstGeom prst="rect">
            <a:avLst/>
          </a:prstGeom>
          <a:solidFill>
            <a:srgbClr val="FFFF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黑体" panose="02010609060101010101" pitchFamily="49" charset="-122"/>
                <a:ea typeface="黑体" panose="02010609060101010101" pitchFamily="49" charset="-122"/>
                <a:cs typeface="黑体" panose="02010609060101010101" pitchFamily="49" charset="-122"/>
              </a:rPr>
              <a:t>《选必一》10课 P5</a:t>
            </a:r>
            <a:r>
              <a:rPr lang="en-US" altLang="zh-CN" sz="2000" b="1">
                <a:latin typeface="黑体" panose="02010609060101010101" pitchFamily="49" charset="-122"/>
                <a:ea typeface="黑体" panose="02010609060101010101" pitchFamily="49" charset="-122"/>
                <a:cs typeface="黑体" panose="02010609060101010101" pitchFamily="49" charset="-122"/>
              </a:rPr>
              <a:t>7</a:t>
            </a:r>
            <a:endParaRPr lang="en-US" altLang="zh-CN" sz="2000" b="1">
              <a:latin typeface="黑体" panose="02010609060101010101" pitchFamily="49" charset="-122"/>
              <a:ea typeface="黑体" panose="02010609060101010101" pitchFamily="49" charset="-122"/>
              <a:cs typeface="黑体" panose="02010609060101010101" pitchFamily="49" charset="-122"/>
            </a:endParaRPr>
          </a:p>
        </p:txBody>
      </p:sp>
      <p:cxnSp>
        <p:nvCxnSpPr>
          <p:cNvPr id="5" name="直接连接符 4"/>
          <p:cNvCxnSpPr/>
          <p:nvPr>
            <p:custDataLst>
              <p:tags r:id="rId11"/>
            </p:custDataLst>
          </p:nvPr>
        </p:nvCxnSpPr>
        <p:spPr>
          <a:xfrm flipV="1">
            <a:off x="267335" y="2312670"/>
            <a:ext cx="11398885" cy="52070"/>
          </a:xfrm>
          <a:prstGeom prst="line">
            <a:avLst/>
          </a:prstGeom>
          <a:ln w="28575"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12"/>
            </p:custDataLst>
          </p:nvPr>
        </p:nvCxnSpPr>
        <p:spPr>
          <a:xfrm flipV="1">
            <a:off x="5318760" y="1257935"/>
            <a:ext cx="5262880" cy="22860"/>
          </a:xfrm>
          <a:prstGeom prst="line">
            <a:avLst/>
          </a:prstGeom>
          <a:ln w="28575"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12" name="直接箭头连接符 11"/>
          <p:cNvCxnSpPr/>
          <p:nvPr>
            <p:custDataLst>
              <p:tags r:id="rId13"/>
            </p:custDataLst>
          </p:nvPr>
        </p:nvCxnSpPr>
        <p:spPr>
          <a:xfrm flipH="1">
            <a:off x="2513330" y="1310640"/>
            <a:ext cx="5408930" cy="3713480"/>
          </a:xfrm>
          <a:prstGeom prst="straightConnector1">
            <a:avLst/>
          </a:prstGeom>
          <a:ln w="28575"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4"/>
            </p:custDataLst>
          </p:nvPr>
        </p:nvCxnSpPr>
        <p:spPr>
          <a:xfrm flipV="1">
            <a:off x="10369550" y="1816735"/>
            <a:ext cx="1598295" cy="33655"/>
          </a:xfrm>
          <a:prstGeom prst="line">
            <a:avLst/>
          </a:prstGeom>
          <a:ln w="28575"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14" name="直接箭头连接符 13"/>
          <p:cNvCxnSpPr/>
          <p:nvPr>
            <p:custDataLst>
              <p:tags r:id="rId15"/>
            </p:custDataLst>
          </p:nvPr>
        </p:nvCxnSpPr>
        <p:spPr>
          <a:xfrm>
            <a:off x="4257040" y="2882265"/>
            <a:ext cx="2167890" cy="2581275"/>
          </a:xfrm>
          <a:prstGeom prst="straightConnector1">
            <a:avLst/>
          </a:prstGeom>
          <a:ln w="28575"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6"/>
            </p:custDataLst>
          </p:nvPr>
        </p:nvCxnSpPr>
        <p:spPr>
          <a:xfrm flipV="1">
            <a:off x="345440" y="2893060"/>
            <a:ext cx="4973320" cy="39370"/>
          </a:xfrm>
          <a:prstGeom prst="line">
            <a:avLst/>
          </a:prstGeom>
          <a:ln w="28575" cmpd="sng">
            <a:solidFill>
              <a:srgbClr val="FF0000"/>
            </a:solidFill>
            <a:prstDash val="solid"/>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17"/>
            </p:custDataLst>
          </p:nvPr>
        </p:nvCxnSpPr>
        <p:spPr>
          <a:xfrm flipV="1">
            <a:off x="7475220" y="2889885"/>
            <a:ext cx="4615180" cy="44450"/>
          </a:xfrm>
          <a:prstGeom prst="line">
            <a:avLst/>
          </a:prstGeom>
          <a:ln w="28575" cmpd="sng">
            <a:solidFill>
              <a:schemeClr val="accent1">
                <a:shade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 name="直接箭头连接符 17"/>
          <p:cNvCxnSpPr/>
          <p:nvPr>
            <p:custDataLst>
              <p:tags r:id="rId18"/>
            </p:custDataLst>
          </p:nvPr>
        </p:nvCxnSpPr>
        <p:spPr>
          <a:xfrm flipH="1">
            <a:off x="7989570" y="2889885"/>
            <a:ext cx="1273810" cy="2927985"/>
          </a:xfrm>
          <a:prstGeom prst="straightConnector1">
            <a:avLst/>
          </a:prstGeom>
          <a:ln w="28575" cmpd="sng">
            <a:solidFill>
              <a:schemeClr val="accent1">
                <a:shade val="50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custDataLst>
              <p:tags r:id="rId19"/>
            </p:custDataLst>
          </p:nvPr>
        </p:nvCxnSpPr>
        <p:spPr>
          <a:xfrm flipV="1">
            <a:off x="5608955" y="6197600"/>
            <a:ext cx="6313805" cy="44450"/>
          </a:xfrm>
          <a:prstGeom prst="line">
            <a:avLst/>
          </a:prstGeom>
          <a:ln w="28575" cmpd="sng">
            <a:solidFill>
              <a:schemeClr val="accent1">
                <a:shade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20"/>
            </p:custDataLst>
          </p:nvPr>
        </p:nvCxnSpPr>
        <p:spPr>
          <a:xfrm flipV="1">
            <a:off x="803910" y="3403600"/>
            <a:ext cx="6078855" cy="67310"/>
          </a:xfrm>
          <a:prstGeom prst="line">
            <a:avLst/>
          </a:prstGeom>
          <a:ln w="28575" cmpd="sng">
            <a:solidFill>
              <a:srgbClr val="C00000"/>
            </a:solidFill>
            <a:prstDash val="solid"/>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21"/>
            </p:custDataLst>
          </p:nvPr>
        </p:nvCxnSpPr>
        <p:spPr>
          <a:xfrm flipV="1">
            <a:off x="323215" y="6521450"/>
            <a:ext cx="4369435" cy="45085"/>
          </a:xfrm>
          <a:prstGeom prst="line">
            <a:avLst/>
          </a:prstGeom>
          <a:ln w="28575" cmpd="sng">
            <a:solidFill>
              <a:srgbClr val="C00000"/>
            </a:solidFill>
            <a:prstDash val="solid"/>
          </a:ln>
        </p:spPr>
        <p:style>
          <a:lnRef idx="1">
            <a:schemeClr val="accent1"/>
          </a:lnRef>
          <a:fillRef idx="0">
            <a:schemeClr val="accent1"/>
          </a:fillRef>
          <a:effectRef idx="0">
            <a:schemeClr val="accent1"/>
          </a:effectRef>
          <a:fontRef idx="minor">
            <a:schemeClr val="tx1"/>
          </a:fontRef>
        </p:style>
      </p:cxnSp>
      <p:cxnSp>
        <p:nvCxnSpPr>
          <p:cNvPr id="22" name="直接箭头连接符 21"/>
          <p:cNvCxnSpPr/>
          <p:nvPr>
            <p:custDataLst>
              <p:tags r:id="rId22"/>
            </p:custDataLst>
          </p:nvPr>
        </p:nvCxnSpPr>
        <p:spPr>
          <a:xfrm flipH="1">
            <a:off x="2178050" y="3488690"/>
            <a:ext cx="177800" cy="2688590"/>
          </a:xfrm>
          <a:prstGeom prst="straightConnector1">
            <a:avLst/>
          </a:prstGeom>
          <a:ln w="28575" cmpd="sng">
            <a:solidFill>
              <a:srgbClr val="C00000"/>
            </a:solidFill>
            <a:prstDash val="solid"/>
            <a:tailEnd type="arrow"/>
          </a:ln>
        </p:spPr>
        <p:style>
          <a:lnRef idx="1">
            <a:schemeClr val="accent1"/>
          </a:lnRef>
          <a:fillRef idx="0">
            <a:schemeClr val="accent1"/>
          </a:fillRef>
          <a:effectRef idx="0">
            <a:schemeClr val="accent1"/>
          </a:effectRef>
          <a:fontRef idx="minor">
            <a:schemeClr val="tx1"/>
          </a:fontRef>
        </p:style>
      </p:cxnSp>
    </p:spTree>
    <p:custDataLst>
      <p:tags r:id="rId2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par>
                          <p:cTn id="11" fill="hold" nodeType="afterGroup">
                            <p:stCondLst>
                              <p:cond delay="1"/>
                            </p:stCondLst>
                            <p:childTnLst>
                              <p:par>
                                <p:cTn id="12" presetID="1" presetClass="entr" presetSubtype="0" dur="1"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par>
                                <p:cTn id="14" presetID="1" presetClass="entr" presetSubtype="0" dur="1"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1" presetClass="entr" presetSubtype="0" dur="1"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childTnLst>
                                </p:cTn>
                              </p:par>
                            </p:childTnLst>
                          </p:cTn>
                        </p:par>
                        <p:par>
                          <p:cTn id="24" fill="hold" nodeType="afterGroup">
                            <p:stCondLst>
                              <p:cond delay="1"/>
                            </p:stCondLst>
                            <p:childTnLst>
                              <p:par>
                                <p:cTn id="25" presetID="1" presetClass="entr" presetSubtype="0" dur="1" fill="hold" nodeType="after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par>
                          <p:cTn id="27" fill="hold" nodeType="afterGroup">
                            <p:stCondLst>
                              <p:cond delay="2"/>
                            </p:stCondLst>
                            <p:childTnLst>
                              <p:par>
                                <p:cTn id="28" presetID="1" presetClass="entr" presetSubtype="0" dur="1" fill="hold" nodeType="afterEffect">
                                  <p:stCondLst>
                                    <p:cond delay="0"/>
                                  </p:stCondLst>
                                  <p:childTnLst>
                                    <p:set>
                                      <p:cBhvr>
                                        <p:cTn id="29" dur="1" fill="hold">
                                          <p:stCondLst>
                                            <p:cond delay="0"/>
                                          </p:stCondLst>
                                        </p:cTn>
                                        <p:tgtEl>
                                          <p:spTgt spid="15"/>
                                        </p:tgtEl>
                                        <p:attrNameLst>
                                          <p:attrName>style.visibility</p:attrName>
                                        </p:attrNameLst>
                                      </p:cBhvr>
                                      <p:to>
                                        <p:strVal val="visible"/>
                                      </p:to>
                                    </p:set>
                                  </p:childTnLst>
                                </p:cTn>
                              </p:par>
                            </p:childTnLst>
                          </p:cTn>
                        </p:par>
                        <p:par>
                          <p:cTn id="30" fill="hold" nodeType="afterGroup">
                            <p:stCondLst>
                              <p:cond delay="3"/>
                            </p:stCondLst>
                            <p:childTnLst>
                              <p:par>
                                <p:cTn id="31" presetID="1" presetClass="entr" presetSubtype="0" dur="1" fill="hold" nodeType="after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par>
                          <p:cTn id="37" fill="hold" nodeType="afterGroup">
                            <p:stCondLst>
                              <p:cond delay="1"/>
                            </p:stCondLst>
                            <p:childTnLst>
                              <p:par>
                                <p:cTn id="38" presetID="1" presetClass="entr" presetSubtype="0" dur="1" fill="hold" nodeType="afterEffect">
                                  <p:stCondLst>
                                    <p:cond delay="0"/>
                                  </p:stCondLst>
                                  <p:childTnLst>
                                    <p:set>
                                      <p:cBhvr>
                                        <p:cTn id="39" dur="1" fill="hold">
                                          <p:stCondLst>
                                            <p:cond delay="0"/>
                                          </p:stCondLst>
                                        </p:cTn>
                                        <p:tgtEl>
                                          <p:spTgt spid="18"/>
                                        </p:tgtEl>
                                        <p:attrNameLst>
                                          <p:attrName>style.visibility</p:attrName>
                                        </p:attrNameLst>
                                      </p:cBhvr>
                                      <p:to>
                                        <p:strVal val="visible"/>
                                      </p:to>
                                    </p:set>
                                  </p:childTnLst>
                                </p:cTn>
                              </p:par>
                            </p:childTnLst>
                          </p:cTn>
                        </p:par>
                        <p:par>
                          <p:cTn id="40" fill="hold" nodeType="afterGroup">
                            <p:stCondLst>
                              <p:cond delay="2"/>
                            </p:stCondLst>
                            <p:childTnLst>
                              <p:par>
                                <p:cTn id="41" presetID="1" presetClass="entr" presetSubtype="0" dur="1" fill="hold" nodeType="after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 presetClass="entr" presetSubtype="0" dur="1" fill="hold"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par>
                          <p:cTn id="47" fill="hold" nodeType="afterGroup">
                            <p:stCondLst>
                              <p:cond delay="1"/>
                            </p:stCondLst>
                            <p:childTnLst>
                              <p:par>
                                <p:cTn id="48" presetID="1" presetClass="entr" presetSubtype="0" dur="1" fill="hold" nodeType="afterEffect">
                                  <p:stCondLst>
                                    <p:cond delay="0"/>
                                  </p:stCondLst>
                                  <p:childTnLst>
                                    <p:set>
                                      <p:cBhvr>
                                        <p:cTn id="49" dur="1" fill="hold">
                                          <p:stCondLst>
                                            <p:cond delay="0"/>
                                          </p:stCondLst>
                                        </p:cTn>
                                        <p:tgtEl>
                                          <p:spTgt spid="21"/>
                                        </p:tgtEl>
                                        <p:attrNameLst>
                                          <p:attrName>style.visibility</p:attrName>
                                        </p:attrNameLst>
                                      </p:cBhvr>
                                      <p:to>
                                        <p:strVal val="visible"/>
                                      </p:to>
                                    </p:set>
                                  </p:childTnLst>
                                </p:cTn>
                              </p:par>
                            </p:childTnLst>
                          </p:cTn>
                        </p:par>
                        <p:par>
                          <p:cTn id="50" fill="hold" nodeType="afterGroup">
                            <p:stCondLst>
                              <p:cond delay="2"/>
                            </p:stCondLst>
                            <p:childTnLst>
                              <p:par>
                                <p:cTn id="51" presetID="1" presetClass="entr" presetSubtype="0" dur="1" fill="hold" nodeType="after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childTnLst>
                          </p:cTn>
                        </p:par>
                        <p:par>
                          <p:cTn id="53" fill="hold" nodeType="afterGroup">
                            <p:stCondLst>
                              <p:cond delay="3"/>
                            </p:stCondLst>
                            <p:childTnLst>
                              <p:par>
                                <p:cTn id="54" presetID="1" presetClass="entr" presetSubtype="0" dur="1" fill="hold" grpId="0" nodeType="afterEffect">
                                  <p:stCondLst>
                                    <p:cond delay="0"/>
                                  </p:stCondLst>
                                  <p:childTnLst>
                                    <p:set>
                                      <p:cBhvr>
                                        <p:cTn id="55"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 grpId="0"/>
      <p:bldP spid="3" grpId="0"/>
      <p:bldP spid="2" grpId="0"/>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0" y="558800"/>
            <a:ext cx="12098655" cy="3882390"/>
          </a:xfrm>
          <a:prstGeom prst="rect">
            <a:avLst/>
          </a:prstGeom>
          <a:solidFill>
            <a:schemeClr val="bg1"/>
          </a:solid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r>
              <a:rPr lang="zh-CN" altLang="en-US" sz="2800" b="1">
                <a:solidFill>
                  <a:schemeClr val="tx1"/>
                </a:solidFill>
                <a:latin typeface="黑体" panose="02010609060101010101" pitchFamily="49" charset="-122"/>
                <a:ea typeface="黑体" panose="02010609060101010101" pitchFamily="49" charset="-122"/>
              </a:rPr>
              <a:t>材料一 </a:t>
            </a:r>
            <a:r>
              <a:rPr lang="zh-CN" altLang="en-US" sz="2800" b="1">
                <a:solidFill>
                  <a:schemeClr val="tx1"/>
                </a:solidFill>
                <a:latin typeface="楷体" panose="02010609060101010101" charset="-122"/>
                <a:ea typeface="楷体" panose="02010609060101010101" charset="-122"/>
              </a:rPr>
              <a:t>新中国成立后,中国民主和法制建设一度有过长足的发展,但由于“左”的指导思想,民主法制建设的良好势头急转直下,最终酿成十年“文化大革命”的历史性悲剧……依法治国是发展社会主义市场经济的客观需要,是国家民主法治进步的重要标志,是建设中国特色社会主义文化的重要条件,是国家长治久安的重要保障。</a:t>
            </a:r>
            <a:endParaRPr lang="zh-CN" altLang="en-US" sz="2800" b="1">
              <a:solidFill>
                <a:schemeClr val="tx1"/>
              </a:solidFill>
              <a:latin typeface="楷体" panose="02010609060101010101" charset="-122"/>
              <a:ea typeface="楷体" panose="02010609060101010101" charset="-122"/>
            </a:endParaRPr>
          </a:p>
          <a:p>
            <a:pPr indent="0" fontAlgn="auto"/>
            <a:r>
              <a:rPr lang="zh-CN" altLang="en-US" sz="2800" b="1">
                <a:solidFill>
                  <a:schemeClr val="tx1"/>
                </a:solidFill>
                <a:latin typeface="黑体" panose="02010609060101010101" pitchFamily="49" charset="-122"/>
                <a:ea typeface="黑体" panose="02010609060101010101" pitchFamily="49" charset="-122"/>
              </a:rPr>
              <a:t>材料二 </a:t>
            </a:r>
            <a:r>
              <a:rPr lang="zh-CN" altLang="en-US" sz="2800" b="1">
                <a:solidFill>
                  <a:schemeClr val="tx1"/>
                </a:solidFill>
                <a:latin typeface="楷体" panose="02010609060101010101" charset="-122"/>
                <a:ea typeface="楷体" panose="02010609060101010101" charset="-122"/>
              </a:rPr>
              <a:t>改革开放以来,我国高度注重法制建设,已制定宪法和现行有效法律(截至2010年)共237件、行政法规690多件、地方性法规8600多件,保护改革开放和人民群众的基本利益。</a:t>
            </a:r>
            <a:endParaRPr lang="zh-CN" altLang="en-US" sz="2800" b="1">
              <a:solidFill>
                <a:schemeClr val="tx1"/>
              </a:solidFill>
              <a:latin typeface="楷体" panose="02010609060101010101" charset="-122"/>
              <a:ea typeface="楷体" panose="02010609060101010101" charset="-122"/>
            </a:endParaRPr>
          </a:p>
          <a:p>
            <a:pPr indent="0" fontAlgn="auto"/>
            <a:r>
              <a:rPr lang="zh-CN" altLang="en-US" sz="2800" b="1">
                <a:solidFill>
                  <a:schemeClr val="tx1"/>
                </a:solidFill>
                <a:latin typeface="楷体" panose="02010609060101010101" charset="-122"/>
                <a:ea typeface="楷体" panose="02010609060101010101" charset="-122"/>
              </a:rPr>
              <a:t> </a:t>
            </a:r>
            <a:r>
              <a:rPr lang="en-US" altLang="zh-CN" sz="2800" b="1">
                <a:solidFill>
                  <a:schemeClr val="tx1"/>
                </a:solidFill>
                <a:latin typeface="楷体" panose="02010609060101010101" charset="-122"/>
                <a:ea typeface="楷体" panose="02010609060101010101" charset="-122"/>
              </a:rPr>
              <a:t>             ----</a:t>
            </a:r>
            <a:r>
              <a:rPr lang="zh-CN" altLang="en-US" sz="2800" b="1">
                <a:latin typeface="楷体" panose="02010609060101010101" charset="-122"/>
                <a:ea typeface="楷体" panose="02010609060101010101" charset="-122"/>
              </a:rPr>
              <a:t>《中国特色社会主义法律体系发展历程的全景回顾》</a:t>
            </a:r>
            <a:endParaRPr lang="zh-CN" altLang="en-US" sz="2800" b="1">
              <a:latin typeface="楷体" panose="02010609060101010101" charset="-122"/>
              <a:ea typeface="楷体" panose="02010609060101010101" charset="-122"/>
            </a:endParaRPr>
          </a:p>
        </p:txBody>
      </p:sp>
      <p:sp>
        <p:nvSpPr>
          <p:cNvPr id="4" name="矩形 3"/>
          <p:cNvSpPr/>
          <p:nvPr>
            <p:custDataLst>
              <p:tags r:id="rId4"/>
            </p:custDataLst>
          </p:nvPr>
        </p:nvSpPr>
        <p:spPr>
          <a:xfrm>
            <a:off x="1270" y="4528185"/>
            <a:ext cx="12317730" cy="1383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(1)根据材料一，简析我国实行“依法治国”的原因（</a:t>
            </a: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rPr>
              <a:t>2</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分）。</a:t>
            </a:r>
            <a:endPar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a:p>
            <a:endPar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a:p>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(2)根据材料二，概括改革开放时期我国法律建设的基本特点（</a:t>
            </a:r>
            <a:r>
              <a:rPr lang="en-US" altLang="zh-CN" sz="2800" b="1">
                <a:solidFill>
                  <a:srgbClr val="0000FF"/>
                </a:solidFill>
                <a:latin typeface="黑体" panose="02010609060101010101" pitchFamily="49" charset="-122"/>
                <a:ea typeface="黑体" panose="02010609060101010101" pitchFamily="49" charset="-122"/>
                <a:cs typeface="黑体" panose="02010609060101010101" pitchFamily="49" charset="-122"/>
              </a:rPr>
              <a:t>3</a:t>
            </a:r>
            <a:r>
              <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rPr>
              <a:t>分）。</a:t>
            </a:r>
            <a:endParaRPr lang="zh-CN" altLang="en-US" sz="2800" b="1">
              <a:solidFill>
                <a:srgbClr val="0000FF"/>
              </a:solidFill>
              <a:latin typeface="黑体" panose="02010609060101010101" pitchFamily="49" charset="-122"/>
              <a:ea typeface="黑体" panose="02010609060101010101" pitchFamily="49" charset="-122"/>
              <a:cs typeface="黑体" panose="02010609060101010101" pitchFamily="49" charset="-122"/>
            </a:endParaRPr>
          </a:p>
        </p:txBody>
      </p:sp>
      <p:sp>
        <p:nvSpPr>
          <p:cNvPr id="5" name="矩形 4"/>
          <p:cNvSpPr/>
          <p:nvPr>
            <p:custDataLst>
              <p:tags r:id="rId5"/>
            </p:custDataLst>
          </p:nvPr>
        </p:nvSpPr>
        <p:spPr>
          <a:xfrm>
            <a:off x="170180" y="5801360"/>
            <a:ext cx="12021820"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C00000"/>
                </a:solidFill>
              </a:rPr>
              <a:t> </a:t>
            </a:r>
            <a:r>
              <a:rPr lang="zh-CN" altLang="en-US" sz="2800" b="1">
                <a:solidFill>
                  <a:srgbClr val="C00000"/>
                </a:solidFill>
                <a:latin typeface="黑体" panose="02010609060101010101" pitchFamily="49" charset="-122"/>
                <a:ea typeface="黑体" panose="02010609060101010101" pitchFamily="49" charset="-122"/>
              </a:rPr>
              <a:t>政府高度重视；基本形成以宪法为中心的法律体系；保护改革开放和人民群众的基本利益。</a:t>
            </a:r>
            <a:endParaRPr lang="zh-CN" altLang="en-US" sz="2800" b="1">
              <a:solidFill>
                <a:srgbClr val="C00000"/>
              </a:solidFill>
              <a:latin typeface="黑体" panose="02010609060101010101" pitchFamily="49" charset="-122"/>
              <a:ea typeface="黑体" panose="02010609060101010101" pitchFamily="49" charset="-122"/>
            </a:endParaRPr>
          </a:p>
        </p:txBody>
      </p:sp>
      <p:sp>
        <p:nvSpPr>
          <p:cNvPr id="7" name="矩形 6"/>
          <p:cNvSpPr/>
          <p:nvPr>
            <p:custDataLst>
              <p:tags r:id="rId6"/>
            </p:custDataLst>
          </p:nvPr>
        </p:nvSpPr>
        <p:spPr>
          <a:xfrm>
            <a:off x="-81915" y="4945380"/>
            <a:ext cx="1250315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C00000"/>
                </a:solidFill>
              </a:rPr>
              <a:t>对新中国历史经验进行深刻总结的结果；是发展社会主义市场经济的客观需要</a:t>
            </a:r>
            <a:endParaRPr lang="zh-CN" altLang="en-US" sz="2800" b="1">
              <a:solidFill>
                <a:srgbClr val="C00000"/>
              </a:solidFill>
            </a:endParaRPr>
          </a:p>
        </p:txBody>
      </p:sp>
      <p:sp>
        <p:nvSpPr>
          <p:cNvPr id="8" name="矩形 7"/>
          <p:cNvSpPr/>
          <p:nvPr>
            <p:custDataLst>
              <p:tags r:id="rId7"/>
            </p:custDataLst>
          </p:nvPr>
        </p:nvSpPr>
        <p:spPr>
          <a:xfrm>
            <a:off x="635" y="36830"/>
            <a:ext cx="11737340" cy="521970"/>
          </a:xfrm>
          <a:prstGeom prst="rect">
            <a:avLst/>
          </a:prstGeom>
          <a:solidFill>
            <a:srgbClr val="C000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黑体" panose="02010609060101010101" pitchFamily="49" charset="-122"/>
                <a:ea typeface="黑体" panose="02010609060101010101" pitchFamily="49" charset="-122"/>
              </a:rPr>
              <a:t>高考模拟：法治建设是社会自我完善的必由之路。阅读材料，回答问题：</a:t>
            </a:r>
            <a:endParaRPr lang="zh-CN" altLang="en-US" sz="2800" b="1">
              <a:solidFill>
                <a:schemeClr val="bg1"/>
              </a:solidFill>
              <a:latin typeface="黑体" panose="02010609060101010101" pitchFamily="49" charset="-122"/>
              <a:ea typeface="黑体" panose="02010609060101010101" pitchFamily="49"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https://d.book118.com/986050112120010040</a:t>
            </a:r>
          </a:p>
        </p:txBody>
      </p:sp>
    </p:spTree>
  </p:cSld>
  <p:clrMapOvr>
    <a:masterClrMapping/>
  </p:clrMapOvr>
  <p:transition/>
  <p:timing/>
</p:sld>
</file>

<file path=ppt/tags/tag1.xml><?xml version="1.0" encoding="utf-8"?>
<p:tagLst xmlns:p="http://schemas.openxmlformats.org/presentationml/2006/main">
  <p:tag name="AS_UNIQUEID" val="5478"/>
</p:tagLst>
</file>

<file path=ppt/tags/tag2.xml><?xml version="1.0" encoding="utf-8"?>
<p:tagLst xmlns:p="http://schemas.openxmlformats.org/presentationml/2006/main">
  <p:tag name="AS_UNIQUEID" val="5479"/>
</p:tagLst>
</file>

<file path=ppt/tags/tag3.xml><?xml version="1.0" encoding="utf-8"?>
<p:tagLst xmlns:p="http://schemas.openxmlformats.org/presentationml/2006/main">
  <p:tag name="AS_UNIQUEID" val="5480"/>
</p:tagLst>
</file>

<file path=ppt/tags/tag4.xml><?xml version="1.0" encoding="utf-8"?>
<p:tagLst xmlns:p="http://schemas.openxmlformats.org/presentationml/2006/main">
  <p:tag name="AS_UNIQUEID" val="5481"/>
</p:tagLst>
</file>

<file path=ppt/tags/tag5.xml><?xml version="1.0" encoding="utf-8"?>
<p:tagLst xmlns:p="http://schemas.openxmlformats.org/presentationml/2006/main">
  <p:tag name="AS_UNIQUEID" val="5482"/>
</p:tagLst>
</file>

<file path=ppt/tags/tag6.xml><?xml version="1.0" encoding="utf-8"?>
<p:tagLst xmlns:p="http://schemas.openxmlformats.org/presentationml/2006/main">
  <p:tag name="AS_UNIQUEID" val="5483"/>
</p:tagLst>
</file>

<file path=ppt/tags/tag7.xml><?xml version="1.0" encoding="utf-8"?>
<p:tagLst xmlns:p="http://schemas.openxmlformats.org/presentationml/2006/main">
  <p:tag name="AS_UNIQUEID" val="5484"/>
</p:tagLst>
</file>

<file path=ppt/tags/tag8.xml><?xml version="1.0" encoding="utf-8"?>
<p:tagLst xmlns:p="http://schemas.openxmlformats.org/presentationml/2006/main">
  <p:tag name="AS_UNIQUEID" val="5485"/>
</p:tagLst>
</file>

<file path=ppt/tags/tag9.xml><?xml version="1.0" encoding="utf-8"?>
<p:tagLst xmlns:p="http://schemas.openxmlformats.org/presentationml/2006/main">
  <p:tag name="AS_UNIQUEID" val="5486"/>
</p:tagLst>
</file>

<file path=ppt/tags/tag10.xml><?xml version="1.0" encoding="utf-8"?>
<p:tagLst xmlns:p="http://schemas.openxmlformats.org/presentationml/2006/main">
  <p:tag name="AS_UNIQUEID" val="5487"/>
</p:tagLst>
</file>

<file path=ppt/tags/tag11.xml><?xml version="1.0" encoding="utf-8"?>
<p:tagLst xmlns:p="http://schemas.openxmlformats.org/presentationml/2006/main">
  <p:tag name="AS_UNIQUEID" val="5488"/>
</p:tagLst>
</file>

<file path=ppt/tags/tag12.xml><?xml version="1.0" encoding="utf-8"?>
<p:tagLst xmlns:p="http://schemas.openxmlformats.org/presentationml/2006/main">
  <p:tag name="AS_UNIQUEID" val="5489"/>
</p:tagLst>
</file>

<file path=ppt/tags/tag13.xml><?xml version="1.0" encoding="utf-8"?>
<p:tagLst xmlns:p="http://schemas.openxmlformats.org/presentationml/2006/main">
  <p:tag name="AS_UNIQUEID" val="5490"/>
</p:tagLst>
</file>

<file path=ppt/tags/tag14.xml><?xml version="1.0" encoding="utf-8"?>
<p:tagLst xmlns:p="http://schemas.openxmlformats.org/presentationml/2006/main">
  <p:tag name="AS_UNIQUEID" val="5491"/>
</p:tagLst>
</file>

<file path=ppt/tags/tag15.xml><?xml version="1.0" encoding="utf-8"?>
<p:tagLst xmlns:p="http://schemas.openxmlformats.org/presentationml/2006/main">
  <p:tag name="AS_UNIQUEID" val="5492"/>
</p:tagLst>
</file>

<file path=ppt/tags/tag16.xml><?xml version="1.0" encoding="utf-8"?>
<p:tagLst xmlns:p="http://schemas.openxmlformats.org/presentationml/2006/main">
  <p:tag name="AS_UNIQUEID" val="5493"/>
</p:tagLst>
</file>

<file path=ppt/tags/tag17.xml><?xml version="1.0" encoding="utf-8"?>
<p:tagLst xmlns:p="http://schemas.openxmlformats.org/presentationml/2006/main">
  <p:tag name="AS_UNIQUEID" val="5494"/>
</p:tagLst>
</file>

<file path=ppt/tags/tag18.xml><?xml version="1.0" encoding="utf-8"?>
<p:tagLst xmlns:p="http://schemas.openxmlformats.org/presentationml/2006/main">
  <p:tag name="AS_UNIQUEID" val="5495"/>
</p:tagLst>
</file>

<file path=ppt/tags/tag19.xml><?xml version="1.0" encoding="utf-8"?>
<p:tagLst xmlns:p="http://schemas.openxmlformats.org/presentationml/2006/main">
  <p:tag name="AS_UNIQUEID" val="5496"/>
</p:tagLst>
</file>

<file path=ppt/tags/tag20.xml><?xml version="1.0" encoding="utf-8"?>
<p:tagLst xmlns:p="http://schemas.openxmlformats.org/presentationml/2006/main">
  <p:tag name="AS_UNIQUEID" val="5497"/>
</p:tagLst>
</file>

<file path=ppt/tags/tag21.xml><?xml version="1.0" encoding="utf-8"?>
<p:tagLst xmlns:p="http://schemas.openxmlformats.org/presentationml/2006/main">
  <p:tag name="AS_UNIQUEID" val="5498"/>
</p:tagLst>
</file>

<file path=ppt/tags/tag22.xml><?xml version="1.0" encoding="utf-8"?>
<p:tagLst xmlns:p="http://schemas.openxmlformats.org/presentationml/2006/main">
  <p:tag name="AS_UNIQUEID" val="5499"/>
</p:tagLst>
</file>

<file path=ppt/tags/tag23.xml><?xml version="1.0" encoding="utf-8"?>
<p:tagLst xmlns:p="http://schemas.openxmlformats.org/presentationml/2006/main">
  <p:tag name="AS_UNIQUEID" val="5500"/>
</p:tagLst>
</file>

<file path=ppt/tags/tag24.xml><?xml version="1.0" encoding="utf-8"?>
<p:tagLst xmlns:p="http://schemas.openxmlformats.org/presentationml/2006/main">
  <p:tag name="AS_UNIQUEID" val="5501"/>
</p:tagLst>
</file>

<file path=ppt/tags/tag25.xml><?xml version="1.0" encoding="utf-8"?>
<p:tagLst xmlns:p="http://schemas.openxmlformats.org/presentationml/2006/main">
  <p:tag name="AS_UNIQUEID" val="5502"/>
</p:tagLst>
</file>

<file path=ppt/tags/tag26.xml><?xml version="1.0" encoding="utf-8"?>
<p:tagLst xmlns:p="http://schemas.openxmlformats.org/presentationml/2006/main">
  <p:tag name="AS_UNIQUEID" val="5503"/>
</p:tagLst>
</file>

<file path=ppt/tags/tag27.xml><?xml version="1.0" encoding="utf-8"?>
<p:tagLst xmlns:p="http://schemas.openxmlformats.org/presentationml/2006/main">
  <p:tag name="AS_UNIQUEID" val="5504"/>
</p:tagLst>
</file>

<file path=ppt/tags/tag28.xml><?xml version="1.0" encoding="utf-8"?>
<p:tagLst xmlns:p="http://schemas.openxmlformats.org/presentationml/2006/main">
  <p:tag name="AS_UNIQUEID" val="5505"/>
</p:tagLst>
</file>

<file path=ppt/tags/tag29.xml><?xml version="1.0" encoding="utf-8"?>
<p:tagLst xmlns:p="http://schemas.openxmlformats.org/presentationml/2006/main">
  <p:tag name="AS_UNIQUEID" val="5506"/>
</p:tagLst>
</file>

<file path=ppt/tags/tag30.xml><?xml version="1.0" encoding="utf-8"?>
<p:tagLst xmlns:p="http://schemas.openxmlformats.org/presentationml/2006/main">
  <p:tag name="AS_UNIQUEID" val="5507"/>
</p:tagLst>
</file>

<file path=ppt/tags/tag31.xml><?xml version="1.0" encoding="utf-8"?>
<p:tagLst xmlns:p="http://schemas.openxmlformats.org/presentationml/2006/main">
  <p:tag name="AS_UNIQUEID" val="5508"/>
</p:tagLst>
</file>

<file path=ppt/tags/tag32.xml><?xml version="1.0" encoding="utf-8"?>
<p:tagLst xmlns:p="http://schemas.openxmlformats.org/presentationml/2006/main">
  <p:tag name="AS_UNIQUEID" val="5509"/>
</p:tagLst>
</file>

<file path=ppt/tags/tag33.xml><?xml version="1.0" encoding="utf-8"?>
<p:tagLst xmlns:p="http://schemas.openxmlformats.org/presentationml/2006/main">
  <p:tag name="AS_UNIQUEID" val="5510"/>
</p:tagLst>
</file>

<file path=ppt/tags/tag34.xml><?xml version="1.0" encoding="utf-8"?>
<p:tagLst xmlns:p="http://schemas.openxmlformats.org/presentationml/2006/main">
  <p:tag name="AS_UNIQUEID" val="5511"/>
</p:tagLst>
</file>

<file path=ppt/tags/tag35.xml><?xml version="1.0" encoding="utf-8"?>
<p:tagLst xmlns:p="http://schemas.openxmlformats.org/presentationml/2006/main">
  <p:tag name="AS_UNIQUEID" val="5512"/>
</p:tagLst>
</file>

<file path=ppt/tags/tag36.xml><?xml version="1.0" encoding="utf-8"?>
<p:tagLst xmlns:p="http://schemas.openxmlformats.org/presentationml/2006/main">
  <p:tag name="AS_UNIQUEID" val="5513"/>
</p:tagLst>
</file>

<file path=ppt/tags/tag37.xml><?xml version="1.0" encoding="utf-8"?>
<p:tagLst xmlns:p="http://schemas.openxmlformats.org/presentationml/2006/main">
  <p:tag name="AS_UNIQUEID" val="5514"/>
</p:tagLst>
</file>

<file path=ppt/tags/tag38.xml><?xml version="1.0" encoding="utf-8"?>
<p:tagLst xmlns:p="http://schemas.openxmlformats.org/presentationml/2006/main">
  <p:tag name="AS_UNIQUEID" val="5515"/>
</p:tagLst>
</file>

<file path=ppt/tags/tag39.xml><?xml version="1.0" encoding="utf-8"?>
<p:tagLst xmlns:p="http://schemas.openxmlformats.org/presentationml/2006/main">
  <p:tag name="AS_UNIQUEID" val="5516"/>
</p:tagLst>
</file>

<file path=ppt/tags/tag40.xml><?xml version="1.0" encoding="utf-8"?>
<p:tagLst xmlns:p="http://schemas.openxmlformats.org/presentationml/2006/main">
  <p:tag name="AS_UNIQUEID" val="5517"/>
</p:tagLst>
</file>

<file path=ppt/tags/tag41.xml><?xml version="1.0" encoding="utf-8"?>
<p:tagLst xmlns:p="http://schemas.openxmlformats.org/presentationml/2006/main">
  <p:tag name="AS_UNIQUEID" val="5518"/>
</p:tagLst>
</file>

<file path=ppt/tags/tag42.xml><?xml version="1.0" encoding="utf-8"?>
<p:tagLst xmlns:p="http://schemas.openxmlformats.org/presentationml/2006/main">
  <p:tag name="AS_UNIQUEID" val="5519"/>
</p:tagLst>
</file>

<file path=ppt/tags/tag43.xml><?xml version="1.0" encoding="utf-8"?>
<p:tagLst xmlns:p="http://schemas.openxmlformats.org/presentationml/2006/main">
  <p:tag name="AS_UNIQUEID" val="5520"/>
</p:tagLst>
</file>

<file path=ppt/tags/tag44.xml><?xml version="1.0" encoding="utf-8"?>
<p:tagLst xmlns:p="http://schemas.openxmlformats.org/presentationml/2006/main">
  <p:tag name="AS_UNIQUEID" val="5521"/>
</p:tagLst>
</file>

<file path=ppt/tags/tag45.xml><?xml version="1.0" encoding="utf-8"?>
<p:tagLst xmlns:p="http://schemas.openxmlformats.org/presentationml/2006/main">
  <p:tag name="AS_UNIQUEID" val="5522"/>
</p:tagLst>
</file>

<file path=ppt/tags/tag46.xml><?xml version="1.0" encoding="utf-8"?>
<p:tagLst xmlns:p="http://schemas.openxmlformats.org/presentationml/2006/main">
  <p:tag name="AS_UNIQUEID" val="5523"/>
</p:tagLst>
</file>

<file path=ppt/tags/tag47.xml><?xml version="1.0" encoding="utf-8"?>
<p:tagLst xmlns:p="http://schemas.openxmlformats.org/presentationml/2006/main">
  <p:tag name="AS_UNIQUEID" val="5524"/>
</p:tagLst>
</file>

<file path=ppt/tags/tag48.xml><?xml version="1.0" encoding="utf-8"?>
<p:tagLst xmlns:p="http://schemas.openxmlformats.org/presentationml/2006/main">
  <p:tag name="AS_UNIQUEID" val="5525"/>
</p:tagLst>
</file>

<file path=ppt/tags/tag49.xml><?xml version="1.0" encoding="utf-8"?>
<p:tagLst xmlns:p="http://schemas.openxmlformats.org/presentationml/2006/main">
  <p:tag name="AS_UNIQUEID" val="5526"/>
</p:tagLst>
</file>

<file path=ppt/tags/tag50.xml><?xml version="1.0" encoding="utf-8"?>
<p:tagLst xmlns:p="http://schemas.openxmlformats.org/presentationml/2006/main">
  <p:tag name="AS_UNIQUEID" val="5527"/>
</p:tagLst>
</file>

<file path=ppt/tags/tag51.xml><?xml version="1.0" encoding="utf-8"?>
<p:tagLst xmlns:p="http://schemas.openxmlformats.org/presentationml/2006/main">
  <p:tag name="AS_UNIQUEID" val="5528"/>
</p:tagLst>
</file>

<file path=ppt/tags/tag52.xml><?xml version="1.0" encoding="utf-8"?>
<p:tagLst xmlns:p="http://schemas.openxmlformats.org/presentationml/2006/main">
  <p:tag name="AS_UNIQUEID" val="5529"/>
</p:tagLst>
</file>

<file path=ppt/tags/tag53.xml><?xml version="1.0" encoding="utf-8"?>
<p:tagLst xmlns:p="http://schemas.openxmlformats.org/presentationml/2006/main">
  <p:tag name="AS_UNIQUEID" val="5530"/>
</p:tagLst>
</file>

<file path=ppt/tags/tag54.xml><?xml version="1.0" encoding="utf-8"?>
<p:tagLst xmlns:p="http://schemas.openxmlformats.org/presentationml/2006/main">
  <p:tag name="AS_UNIQUEID" val="5531"/>
</p:tagLst>
</file>

<file path=ppt/tags/tag55.xml><?xml version="1.0" encoding="utf-8"?>
<p:tagLst xmlns:p="http://schemas.openxmlformats.org/presentationml/2006/main">
  <p:tag name="AS_UNIQUEID" val="5532"/>
</p:tagLst>
</file>

<file path=ppt/tags/tag56.xml><?xml version="1.0" encoding="utf-8"?>
<p:tagLst xmlns:p="http://schemas.openxmlformats.org/presentationml/2006/main">
  <p:tag name="AS_UNIQUEID" val="5533"/>
</p:tagLst>
</file>

<file path=ppt/tags/tag57.xml><?xml version="1.0" encoding="utf-8"?>
<p:tagLst xmlns:p="http://schemas.openxmlformats.org/presentationml/2006/main">
  <p:tag name="AS_UNIQUEID" val="5534"/>
</p:tagLst>
</file>

<file path=ppt/tags/tag58.xml><?xml version="1.0" encoding="utf-8"?>
<p:tagLst xmlns:p="http://schemas.openxmlformats.org/presentationml/2006/main">
  <p:tag name="AS_UNIQUEID" val="5535"/>
</p:tagLst>
</file>

<file path=ppt/tags/tag59.xml><?xml version="1.0" encoding="utf-8"?>
<p:tagLst xmlns:p="http://schemas.openxmlformats.org/presentationml/2006/main">
  <p:tag name="AS_UNIQUEID" val="5536"/>
</p:tagLst>
</file>

<file path=ppt/tags/tag60.xml><?xml version="1.0" encoding="utf-8"?>
<p:tagLst xmlns:p="http://schemas.openxmlformats.org/presentationml/2006/main">
  <p:tag name="AS_UNIQUEID" val="5537"/>
</p:tagLst>
</file>

<file path=ppt/tags/tag61.xml><?xml version="1.0" encoding="utf-8"?>
<p:tagLst xmlns:p="http://schemas.openxmlformats.org/presentationml/2006/main">
  <p:tag name="AS_UNIQUEID" val="5538"/>
</p:tagLst>
</file>

<file path=ppt/tags/tag62.xml><?xml version="1.0" encoding="utf-8"?>
<p:tagLst xmlns:p="http://schemas.openxmlformats.org/presentationml/2006/main">
  <p:tag name="AS_UNIQUEID" val="5539"/>
</p:tagLst>
</file>

<file path=ppt/tags/tag63.xml><?xml version="1.0" encoding="utf-8"?>
<p:tagLst xmlns:p="http://schemas.openxmlformats.org/presentationml/2006/main">
  <p:tag name="AS_UNIQUEID" val="5540"/>
</p:tagLst>
</file>

<file path=ppt/tags/tag64.xml><?xml version="1.0" encoding="utf-8"?>
<p:tagLst xmlns:p="http://schemas.openxmlformats.org/presentationml/2006/main">
  <p:tag name="AS_UNIQUEID" val="5541"/>
</p:tagLst>
</file>

<file path=ppt/tags/tag65.xml><?xml version="1.0" encoding="utf-8"?>
<p:tagLst xmlns:p="http://schemas.openxmlformats.org/presentationml/2006/main">
  <p:tag name="AS_UNIQUEID" val="5542"/>
</p:tagLst>
</file>

<file path=ppt/tags/tag66.xml><?xml version="1.0" encoding="utf-8"?>
<p:tagLst xmlns:p="http://schemas.openxmlformats.org/presentationml/2006/main">
  <p:tag name="AS_UNIQUEID" val="5543"/>
</p:tagLst>
</file>

<file path=ppt/tags/tag67.xml><?xml version="1.0" encoding="utf-8"?>
<p:tagLst xmlns:p="http://schemas.openxmlformats.org/presentationml/2006/main">
  <p:tag name="AS_UNIQUEID" val="5544"/>
</p:tagLst>
</file>

<file path=ppt/tags/tag68.xml><?xml version="1.0" encoding="utf-8"?>
<p:tagLst xmlns:p="http://schemas.openxmlformats.org/presentationml/2006/main">
  <p:tag name="AS_UNIQUEID" val="5545"/>
</p:tagLst>
</file>

<file path=ppt/tags/tag69.xml><?xml version="1.0" encoding="utf-8"?>
<p:tagLst xmlns:p="http://schemas.openxmlformats.org/presentationml/2006/main">
  <p:tag name="AS_UNIQUEID" val="5546"/>
</p:tagLst>
</file>

<file path=ppt/tags/tag70.xml><?xml version="1.0" encoding="utf-8"?>
<p:tagLst xmlns:p="http://schemas.openxmlformats.org/presentationml/2006/main">
  <p:tag name="AS_UNIQUEID" val="5547"/>
</p:tagLst>
</file>

<file path=ppt/tags/tag71.xml><?xml version="1.0" encoding="utf-8"?>
<p:tagLst xmlns:p="http://schemas.openxmlformats.org/presentationml/2006/main">
  <p:tag name="AS_UNIQUEID" val="5548"/>
</p:tagLst>
</file>

<file path=ppt/tags/tag72.xml><?xml version="1.0" encoding="utf-8"?>
<p:tagLst xmlns:p="http://schemas.openxmlformats.org/presentationml/2006/main">
  <p:tag name="AS_UNIQUEID" val="5549"/>
</p:tagLst>
</file>

<file path=ppt/tags/tag73.xml><?xml version="1.0" encoding="utf-8"?>
<p:tagLst xmlns:p="http://schemas.openxmlformats.org/presentationml/2006/main">
  <p:tag name="AS_UNIQUEID" val="5550"/>
</p:tagLst>
</file>

<file path=ppt/tags/tag74.xml><?xml version="1.0" encoding="utf-8"?>
<p:tagLst xmlns:p="http://schemas.openxmlformats.org/presentationml/2006/main">
  <p:tag name="AS_UNIQUEID" val="5551"/>
</p:tagLst>
</file>

<file path=ppt/tags/tag75.xml><?xml version="1.0" encoding="utf-8"?>
<p:tagLst xmlns:p="http://schemas.openxmlformats.org/presentationml/2006/main">
  <p:tag name="AS_UNIQUEID" val="5552"/>
</p:tagLst>
</file>

<file path=ppt/tags/tag76.xml><?xml version="1.0" encoding="utf-8"?>
<p:tagLst xmlns:p="http://schemas.openxmlformats.org/presentationml/2006/main">
  <p:tag name="AS_UNIQUEID" val="5441"/>
</p:tagLst>
</file>

<file path=ppt/tags/tag77.xml><?xml version="1.0" encoding="utf-8"?>
<p:tagLst xmlns:p="http://schemas.openxmlformats.org/presentationml/2006/main">
  <p:tag name="AS_UNIQUEID" val="5191"/>
</p:tagLst>
</file>

<file path=ppt/tags/tag78.xml><?xml version="1.0" encoding="utf-8"?>
<p:tagLst xmlns:p="http://schemas.openxmlformats.org/presentationml/2006/main">
  <p:tag name="AS_UNIQUEID" val="5192"/>
</p:tagLst>
</file>

<file path=ppt/tags/tag79.xml><?xml version="1.0" encoding="utf-8"?>
<p:tagLst xmlns:p="http://schemas.openxmlformats.org/presentationml/2006/main">
  <p:tag name="AS_UNIQUEID" val="5193"/>
</p:tagLst>
</file>

<file path=ppt/tags/tag80.xml><?xml version="1.0" encoding="utf-8"?>
<p:tagLst xmlns:p="http://schemas.openxmlformats.org/presentationml/2006/main">
  <p:tag name="AS_UNIQUEID" val="5194"/>
</p:tagLst>
</file>

<file path=ppt/tags/tag81.xml><?xml version="1.0" encoding="utf-8"?>
<p:tagLst xmlns:p="http://schemas.openxmlformats.org/presentationml/2006/main">
  <p:tag name="AS_UNIQUEID" val="5195"/>
</p:tagLst>
</file>

<file path=ppt/tags/tag82.xml><?xml version="1.0" encoding="utf-8"?>
<p:tagLst xmlns:p="http://schemas.openxmlformats.org/presentationml/2006/main">
  <p:tag name="AS_UNIQUEID" val="5442"/>
</p:tagLst>
</file>

<file path=ppt/tags/tag83.xml><?xml version="1.0" encoding="utf-8"?>
<p:tagLst xmlns:p="http://schemas.openxmlformats.org/presentationml/2006/main">
  <p:tag name="AS_UNIQUEID" val="5197"/>
</p:tagLst>
</file>

<file path=ppt/tags/tag84.xml><?xml version="1.0" encoding="utf-8"?>
<p:tagLst xmlns:p="http://schemas.openxmlformats.org/presentationml/2006/main">
  <p:tag name="AS_UNIQUEID" val="5198"/>
</p:tagLst>
</file>

<file path=ppt/tags/tag85.xml><?xml version="1.0" encoding="utf-8"?>
<p:tagLst xmlns:p="http://schemas.openxmlformats.org/presentationml/2006/main">
  <p:tag name="AS_UNIQUEID" val="5199"/>
</p:tagLst>
</file>

<file path=ppt/tags/tag86.xml><?xml version="1.0" encoding="utf-8"?>
<p:tagLst xmlns:p="http://schemas.openxmlformats.org/presentationml/2006/main">
  <p:tag name="AS_UNIQUEID" val="5200"/>
</p:tagLst>
</file>

<file path=ppt/tags/tag87.xml><?xml version="1.0" encoding="utf-8"?>
<p:tagLst xmlns:p="http://schemas.openxmlformats.org/presentationml/2006/main">
  <p:tag name="AS_UNIQUEID" val="5201"/>
</p:tagLst>
</file>

<file path=ppt/tags/tag88.xml><?xml version="1.0" encoding="utf-8"?>
<p:tagLst xmlns:p="http://schemas.openxmlformats.org/presentationml/2006/main">
  <p:tag name="AS_UNIQUEID" val="5443"/>
</p:tagLst>
</file>

<file path=ppt/tags/tag89.xml><?xml version="1.0" encoding="utf-8"?>
<p:tagLst xmlns:p="http://schemas.openxmlformats.org/presentationml/2006/main">
  <p:tag name="AS_UNIQUEID" val="5203"/>
</p:tagLst>
</file>

<file path=ppt/tags/tag90.xml><?xml version="1.0" encoding="utf-8"?>
<p:tagLst xmlns:p="http://schemas.openxmlformats.org/presentationml/2006/main">
  <p:tag name="AS_UNIQUEID" val="5204"/>
</p:tagLst>
</file>

<file path=ppt/tags/tag91.xml><?xml version="1.0" encoding="utf-8"?>
<p:tagLst xmlns:p="http://schemas.openxmlformats.org/presentationml/2006/main">
  <p:tag name="AS_UNIQUEID" val="5205"/>
</p:tagLst>
</file>

<file path=ppt/tags/tag92.xml><?xml version="1.0" encoding="utf-8"?>
<p:tagLst xmlns:p="http://schemas.openxmlformats.org/presentationml/2006/main">
  <p:tag name="AS_UNIQUEID" val="5206"/>
</p:tagLst>
</file>

<file path=ppt/tags/tag93.xml><?xml version="1.0" encoding="utf-8"?>
<p:tagLst xmlns:p="http://schemas.openxmlformats.org/presentationml/2006/main">
  <p:tag name="AS_UNIQUEID" val="5207"/>
</p:tagLst>
</file>

<file path=ppt/tags/tag94.xml><?xml version="1.0" encoding="utf-8"?>
<p:tagLst xmlns:p="http://schemas.openxmlformats.org/presentationml/2006/main">
  <p:tag name="AS_UNIQUEID" val="5444"/>
</p:tagLst>
</file>

<file path=ppt/tags/tag95.xml><?xml version="1.0" encoding="utf-8"?>
<p:tagLst xmlns:p="http://schemas.openxmlformats.org/presentationml/2006/main">
  <p:tag name="AS_UNIQUEID" val="5209"/>
</p:tagLst>
</file>

<file path=ppt/tags/tag96.xml><?xml version="1.0" encoding="utf-8"?>
<p:tagLst xmlns:p="http://schemas.openxmlformats.org/presentationml/2006/main">
  <p:tag name="AS_UNIQUEID" val="5210"/>
</p:tagLst>
</file>

<file path=ppt/tags/tag97.xml><?xml version="1.0" encoding="utf-8"?>
<p:tagLst xmlns:p="http://schemas.openxmlformats.org/presentationml/2006/main">
  <p:tag name="AS_UNIQUEID" val="5211"/>
</p:tagLst>
</file>

<file path=ppt/tags/tag98.xml><?xml version="1.0" encoding="utf-8"?>
<p:tagLst xmlns:p="http://schemas.openxmlformats.org/presentationml/2006/main">
  <p:tag name="AS_UNIQUEID" val="5212"/>
</p:tagLst>
</file>

<file path=ppt/tags/tag99.xml><?xml version="1.0" encoding="utf-8"?>
<p:tagLst xmlns:p="http://schemas.openxmlformats.org/presentationml/2006/main">
  <p:tag name="AS_UNIQUEID" val="5213"/>
</p:tagLst>
</file>

<file path=ppt/tags/tag100.xml><?xml version="1.0" encoding="utf-8"?>
<p:tagLst xmlns:p="http://schemas.openxmlformats.org/presentationml/2006/main">
  <p:tag name="AS_UNIQUEID" val="5214"/>
</p:tagLst>
</file>

<file path=ppt/tags/tag101.xml><?xml version="1.0" encoding="utf-8"?>
<p:tagLst xmlns:p="http://schemas.openxmlformats.org/presentationml/2006/main">
  <p:tag name="AS_UNIQUEID" val="5445"/>
</p:tagLst>
</file>

<file path=ppt/tags/tag102.xml><?xml version="1.0" encoding="utf-8"?>
<p:tagLst xmlns:p="http://schemas.openxmlformats.org/presentationml/2006/main">
  <p:tag name="AS_UNIQUEID" val="5216"/>
</p:tagLst>
</file>

<file path=ppt/tags/tag103.xml><?xml version="1.0" encoding="utf-8"?>
<p:tagLst xmlns:p="http://schemas.openxmlformats.org/presentationml/2006/main">
  <p:tag name="AS_UNIQUEID" val="5217"/>
</p:tagLst>
</file>

<file path=ppt/tags/tag104.xml><?xml version="1.0" encoding="utf-8"?>
<p:tagLst xmlns:p="http://schemas.openxmlformats.org/presentationml/2006/main">
  <p:tag name="AS_UNIQUEID" val="5218"/>
</p:tagLst>
</file>

<file path=ppt/tags/tag105.xml><?xml version="1.0" encoding="utf-8"?>
<p:tagLst xmlns:p="http://schemas.openxmlformats.org/presentationml/2006/main">
  <p:tag name="AS_UNIQUEID" val="5219"/>
</p:tagLst>
</file>

<file path=ppt/tags/tag106.xml><?xml version="1.0" encoding="utf-8"?>
<p:tagLst xmlns:p="http://schemas.openxmlformats.org/presentationml/2006/main">
  <p:tag name="AS_UNIQUEID" val="5220"/>
</p:tagLst>
</file>

<file path=ppt/tags/tag107.xml><?xml version="1.0" encoding="utf-8"?>
<p:tagLst xmlns:p="http://schemas.openxmlformats.org/presentationml/2006/main">
  <p:tag name="AS_UNIQUEID" val="5221"/>
</p:tagLst>
</file>

<file path=ppt/tags/tag108.xml><?xml version="1.0" encoding="utf-8"?>
<p:tagLst xmlns:p="http://schemas.openxmlformats.org/presentationml/2006/main">
  <p:tag name="AS_UNIQUEID" val="5222"/>
</p:tagLst>
</file>

<file path=ppt/tags/tag109.xml><?xml version="1.0" encoding="utf-8"?>
<p:tagLst xmlns:p="http://schemas.openxmlformats.org/presentationml/2006/main">
  <p:tag name="AS_UNIQUEID" val="5223"/>
</p:tagLst>
</file>

<file path=ppt/tags/tag110.xml><?xml version="1.0" encoding="utf-8"?>
<p:tagLst xmlns:p="http://schemas.openxmlformats.org/presentationml/2006/main">
  <p:tag name="AS_UNIQUEID" val="5446"/>
</p:tagLst>
</file>

<file path=ppt/tags/tag111.xml><?xml version="1.0" encoding="utf-8"?>
<p:tagLst xmlns:p="http://schemas.openxmlformats.org/presentationml/2006/main">
  <p:tag name="AS_UNIQUEID" val="5225"/>
</p:tagLst>
</file>

<file path=ppt/tags/tag112.xml><?xml version="1.0" encoding="utf-8"?>
<p:tagLst xmlns:p="http://schemas.openxmlformats.org/presentationml/2006/main">
  <p:tag name="AS_UNIQUEID" val="5226"/>
</p:tagLst>
</file>

<file path=ppt/tags/tag113.xml><?xml version="1.0" encoding="utf-8"?>
<p:tagLst xmlns:p="http://schemas.openxmlformats.org/presentationml/2006/main">
  <p:tag name="AS_UNIQUEID" val="5227"/>
</p:tagLst>
</file>

<file path=ppt/tags/tag114.xml><?xml version="1.0" encoding="utf-8"?>
<p:tagLst xmlns:p="http://schemas.openxmlformats.org/presentationml/2006/main">
  <p:tag name="AS_UNIQUEID" val="5228"/>
</p:tagLst>
</file>

<file path=ppt/tags/tag115.xml><?xml version="1.0" encoding="utf-8"?>
<p:tagLst xmlns:p="http://schemas.openxmlformats.org/presentationml/2006/main">
  <p:tag name="AS_UNIQUEID" val="5447"/>
</p:tagLst>
</file>

<file path=ppt/tags/tag116.xml><?xml version="1.0" encoding="utf-8"?>
<p:tagLst xmlns:p="http://schemas.openxmlformats.org/presentationml/2006/main">
  <p:tag name="AS_UNIQUEID" val="5230"/>
</p:tagLst>
</file>

<file path=ppt/tags/tag117.xml><?xml version="1.0" encoding="utf-8"?>
<p:tagLst xmlns:p="http://schemas.openxmlformats.org/presentationml/2006/main">
  <p:tag name="AS_UNIQUEID" val="5231"/>
</p:tagLst>
</file>

<file path=ppt/tags/tag118.xml><?xml version="1.0" encoding="utf-8"?>
<p:tagLst xmlns:p="http://schemas.openxmlformats.org/presentationml/2006/main">
  <p:tag name="AS_UNIQUEID" val="5232"/>
</p:tagLst>
</file>

<file path=ppt/tags/tag119.xml><?xml version="1.0" encoding="utf-8"?>
<p:tagLst xmlns:p="http://schemas.openxmlformats.org/presentationml/2006/main">
  <p:tag name="AS_UNIQUEID" val="5448"/>
</p:tagLst>
</file>

<file path=ppt/tags/tag120.xml><?xml version="1.0" encoding="utf-8"?>
<p:tagLst xmlns:p="http://schemas.openxmlformats.org/presentationml/2006/main">
  <p:tag name="AS_UNIQUEID" val="5234"/>
</p:tagLst>
</file>

<file path=ppt/tags/tag121.xml><?xml version="1.0" encoding="utf-8"?>
<p:tagLst xmlns:p="http://schemas.openxmlformats.org/presentationml/2006/main">
  <p:tag name="AS_UNIQUEID" val="5235"/>
</p:tagLst>
</file>

<file path=ppt/tags/tag122.xml><?xml version="1.0" encoding="utf-8"?>
<p:tagLst xmlns:p="http://schemas.openxmlformats.org/presentationml/2006/main">
  <p:tag name="AS_UNIQUEID" val="5236"/>
</p:tagLst>
</file>

<file path=ppt/tags/tag123.xml><?xml version="1.0" encoding="utf-8"?>
<p:tagLst xmlns:p="http://schemas.openxmlformats.org/presentationml/2006/main">
  <p:tag name="AS_UNIQUEID" val="5237"/>
</p:tagLst>
</file>

<file path=ppt/tags/tag124.xml><?xml version="1.0" encoding="utf-8"?>
<p:tagLst xmlns:p="http://schemas.openxmlformats.org/presentationml/2006/main">
  <p:tag name="AS_UNIQUEID" val="5238"/>
</p:tagLst>
</file>

<file path=ppt/tags/tag125.xml><?xml version="1.0" encoding="utf-8"?>
<p:tagLst xmlns:p="http://schemas.openxmlformats.org/presentationml/2006/main">
  <p:tag name="AS_UNIQUEID" val="5239"/>
</p:tagLst>
</file>

<file path=ppt/tags/tag126.xml><?xml version="1.0" encoding="utf-8"?>
<p:tagLst xmlns:p="http://schemas.openxmlformats.org/presentationml/2006/main">
  <p:tag name="AS_UNIQUEID" val="5449"/>
</p:tagLst>
</file>

<file path=ppt/tags/tag127.xml><?xml version="1.0" encoding="utf-8"?>
<p:tagLst xmlns:p="http://schemas.openxmlformats.org/presentationml/2006/main">
  <p:tag name="AS_UNIQUEID" val="5241"/>
</p:tagLst>
</file>

<file path=ppt/tags/tag128.xml><?xml version="1.0" encoding="utf-8"?>
<p:tagLst xmlns:p="http://schemas.openxmlformats.org/presentationml/2006/main">
  <p:tag name="AS_UNIQUEID" val="5242"/>
</p:tagLst>
</file>

<file path=ppt/tags/tag129.xml><?xml version="1.0" encoding="utf-8"?>
<p:tagLst xmlns:p="http://schemas.openxmlformats.org/presentationml/2006/main">
  <p:tag name="AS_UNIQUEID" val="5243"/>
</p:tagLst>
</file>

<file path=ppt/tags/tag130.xml><?xml version="1.0" encoding="utf-8"?>
<p:tagLst xmlns:p="http://schemas.openxmlformats.org/presentationml/2006/main">
  <p:tag name="AS_UNIQUEID" val="5244"/>
</p:tagLst>
</file>

<file path=ppt/tags/tag131.xml><?xml version="1.0" encoding="utf-8"?>
<p:tagLst xmlns:p="http://schemas.openxmlformats.org/presentationml/2006/main">
  <p:tag name="AS_UNIQUEID" val="5245"/>
</p:tagLst>
</file>

<file path=ppt/tags/tag132.xml><?xml version="1.0" encoding="utf-8"?>
<p:tagLst xmlns:p="http://schemas.openxmlformats.org/presentationml/2006/main">
  <p:tag name="AS_UNIQUEID" val="5246"/>
</p:tagLst>
</file>

<file path=ppt/tags/tag133.xml><?xml version="1.0" encoding="utf-8"?>
<p:tagLst xmlns:p="http://schemas.openxmlformats.org/presentationml/2006/main">
  <p:tag name="AS_UNIQUEID" val="5450"/>
</p:tagLst>
</file>

<file path=ppt/tags/tag134.xml><?xml version="1.0" encoding="utf-8"?>
<p:tagLst xmlns:p="http://schemas.openxmlformats.org/presentationml/2006/main">
  <p:tag name="AS_UNIQUEID" val="5248"/>
</p:tagLst>
</file>

<file path=ppt/tags/tag135.xml><?xml version="1.0" encoding="utf-8"?>
<p:tagLst xmlns:p="http://schemas.openxmlformats.org/presentationml/2006/main">
  <p:tag name="AS_UNIQUEID" val="5249"/>
</p:tagLst>
</file>

<file path=ppt/tags/tag136.xml><?xml version="1.0" encoding="utf-8"?>
<p:tagLst xmlns:p="http://schemas.openxmlformats.org/presentationml/2006/main">
  <p:tag name="AS_UNIQUEID" val="5250"/>
</p:tagLst>
</file>

<file path=ppt/tags/tag137.xml><?xml version="1.0" encoding="utf-8"?>
<p:tagLst xmlns:p="http://schemas.openxmlformats.org/presentationml/2006/main">
  <p:tag name="AS_UNIQUEID" val="5251"/>
</p:tagLst>
</file>

<file path=ppt/tags/tag138.xml><?xml version="1.0" encoding="utf-8"?>
<p:tagLst xmlns:p="http://schemas.openxmlformats.org/presentationml/2006/main">
  <p:tag name="AS_UNIQUEID" val="5252"/>
</p:tagLst>
</file>

<file path=ppt/tags/tag139.xml><?xml version="1.0" encoding="utf-8"?>
<p:tagLst xmlns:p="http://schemas.openxmlformats.org/presentationml/2006/main">
  <p:tag name="AS_UNIQUEID" val="5451"/>
</p:tagLst>
</file>

<file path=ppt/tags/tag140.xml><?xml version="1.0" encoding="utf-8"?>
<p:tagLst xmlns:p="http://schemas.openxmlformats.org/presentationml/2006/main">
  <p:tag name="AS_UNIQUEID" val="5254"/>
</p:tagLst>
</file>

<file path=ppt/tags/tag141.xml><?xml version="1.0" encoding="utf-8"?>
<p:tagLst xmlns:p="http://schemas.openxmlformats.org/presentationml/2006/main">
  <p:tag name="AS_UNIQUEID" val="5255"/>
</p:tagLst>
</file>

<file path=ppt/tags/tag142.xml><?xml version="1.0" encoding="utf-8"?>
<p:tagLst xmlns:p="http://schemas.openxmlformats.org/presentationml/2006/main">
  <p:tag name="AS_UNIQUEID" val="5256"/>
</p:tagLst>
</file>

<file path=ppt/tags/tag143.xml><?xml version="1.0" encoding="utf-8"?>
<p:tagLst xmlns:p="http://schemas.openxmlformats.org/presentationml/2006/main">
  <p:tag name="AS_UNIQUEID" val="5257"/>
</p:tagLst>
</file>

<file path=ppt/tags/tag144.xml><?xml version="1.0" encoding="utf-8"?>
<p:tagLst xmlns:p="http://schemas.openxmlformats.org/presentationml/2006/main">
  <p:tag name="AS_UNIQUEID" val="5258"/>
</p:tagLst>
</file>

<file path=ppt/tags/tag145.xml><?xml version="1.0" encoding="utf-8"?>
<p:tagLst xmlns:p="http://schemas.openxmlformats.org/presentationml/2006/main">
  <p:tag name="AS_UNIQUEID" val="5452"/>
</p:tagLst>
</file>

<file path=ppt/tags/tag146.xml><?xml version="1.0" encoding="utf-8"?>
<p:tagLst xmlns:p="http://schemas.openxmlformats.org/presentationml/2006/main">
  <p:tag name="AS_UNIQUEID" val="5453"/>
</p:tagLst>
</file>

<file path=ppt/tags/tag147.xml><?xml version="1.0" encoding="utf-8"?>
<p:tagLst xmlns:p="http://schemas.openxmlformats.org/presentationml/2006/main">
  <p:tag name="AS_UNIQUEID" val="5454"/>
</p:tagLst>
</file>

<file path=ppt/tags/tag148.xml><?xml version="1.0" encoding="utf-8"?>
<p:tagLst xmlns:p="http://schemas.openxmlformats.org/presentationml/2006/main">
  <p:tag name="AS_UNIQUEID" val="5455"/>
</p:tagLst>
</file>

<file path=ppt/tags/tag149.xml><?xml version="1.0" encoding="utf-8"?>
<p:tagLst xmlns:p="http://schemas.openxmlformats.org/presentationml/2006/main">
  <p:tag name="AS_UNIQUEID" val="717"/>
</p:tagLst>
</file>

<file path=ppt/tags/tag150.xml><?xml version="1.0" encoding="utf-8"?>
<p:tagLst xmlns:p="http://schemas.openxmlformats.org/presentationml/2006/main">
  <p:tag name="AS_UNIQUEID" val="5456"/>
</p:tagLst>
</file>

<file path=ppt/tags/tag151.xml><?xml version="1.0" encoding="utf-8"?>
<p:tagLst xmlns:p="http://schemas.openxmlformats.org/presentationml/2006/main">
  <p:tag name="AS_UNIQUEID" val="5264"/>
</p:tagLst>
</file>

<file path=ppt/tags/tag152.xml><?xml version="1.0" encoding="utf-8"?>
<p:tagLst xmlns:p="http://schemas.openxmlformats.org/presentationml/2006/main">
  <p:tag name="AS_UNIQUEID" val="5265"/>
</p:tagLst>
</file>

<file path=ppt/tags/tag153.xml><?xml version="1.0" encoding="utf-8"?>
<p:tagLst xmlns:p="http://schemas.openxmlformats.org/presentationml/2006/main">
  <p:tag name="AS_UNIQUEID" val="5266"/>
</p:tagLst>
</file>

<file path=ppt/tags/tag154.xml><?xml version="1.0" encoding="utf-8"?>
<p:tagLst xmlns:p="http://schemas.openxmlformats.org/presentationml/2006/main">
  <p:tag name="AS_UNIQUEID" val="5267"/>
</p:tagLst>
</file>

<file path=ppt/tags/tag155.xml><?xml version="1.0" encoding="utf-8"?>
<p:tagLst xmlns:p="http://schemas.openxmlformats.org/presentationml/2006/main">
  <p:tag name="AS_UNIQUEID" val="5268"/>
</p:tagLst>
</file>

<file path=ppt/tags/tag156.xml><?xml version="1.0" encoding="utf-8"?>
<p:tagLst xmlns:p="http://schemas.openxmlformats.org/presentationml/2006/main">
  <p:tag name="AS_UNIQUEID" val="5269"/>
</p:tagLst>
</file>

<file path=ppt/tags/tag157.xml><?xml version="1.0" encoding="utf-8"?>
<p:tagLst xmlns:p="http://schemas.openxmlformats.org/presentationml/2006/main">
  <p:tag name="AS_UNIQUEID" val="5457"/>
</p:tagLst>
</file>

<file path=ppt/tags/tag158.xml><?xml version="1.0" encoding="utf-8"?>
<p:tagLst xmlns:p="http://schemas.openxmlformats.org/presentationml/2006/main">
  <p:tag name="AS_UNIQUEID" val="5458"/>
</p:tagLst>
</file>

<file path=ppt/tags/tag159.xml><?xml version="1.0" encoding="utf-8"?>
<p:tagLst xmlns:p="http://schemas.openxmlformats.org/presentationml/2006/main">
  <p:tag name="AS_UNIQUEID" val="5459"/>
</p:tagLst>
</file>

<file path=ppt/tags/tag160.xml><?xml version="1.0" encoding="utf-8"?>
<p:tagLst xmlns:p="http://schemas.openxmlformats.org/presentationml/2006/main">
  <p:tag name="AS_UNIQUEID" val="317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AS_UNIQUEID" val="317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AS_UNIQUEID" val="317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AS_UNIQUEID" val="318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AS_UNIQUEID" val="318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AS_UNIQUEID" val="5460"/>
</p:tagLst>
</file>

<file path=ppt/tags/tag166.xml><?xml version="1.0" encoding="utf-8"?>
<p:tagLst xmlns:p="http://schemas.openxmlformats.org/presentationml/2006/main">
  <p:tag name="AS_UNIQUEID" val="5274"/>
</p:tagLst>
</file>

<file path=ppt/tags/tag167.xml><?xml version="1.0" encoding="utf-8"?>
<p:tagLst xmlns:p="http://schemas.openxmlformats.org/presentationml/2006/main">
  <p:tag name="AS_UNIQUEID" val="5275"/>
</p:tagLst>
</file>

<file path=ppt/tags/tag168.xml><?xml version="1.0" encoding="utf-8"?>
<p:tagLst xmlns:p="http://schemas.openxmlformats.org/presentationml/2006/main">
  <p:tag name="AS_UNIQUEID" val="5276"/>
</p:tagLst>
</file>

<file path=ppt/tags/tag169.xml><?xml version="1.0" encoding="utf-8"?>
<p:tagLst xmlns:p="http://schemas.openxmlformats.org/presentationml/2006/main">
  <p:tag name="AS_UNIQUEID" val="5277"/>
</p:tagLst>
</file>

<file path=ppt/tags/tag170.xml><?xml version="1.0" encoding="utf-8"?>
<p:tagLst xmlns:p="http://schemas.openxmlformats.org/presentationml/2006/main">
  <p:tag name="AS_UNIQUEID" val="5278"/>
</p:tagLst>
</file>

<file path=ppt/tags/tag171.xml><?xml version="1.0" encoding="utf-8"?>
<p:tagLst xmlns:p="http://schemas.openxmlformats.org/presentationml/2006/main">
  <p:tag name="AS_UNIQUEID" val="5279"/>
</p:tagLst>
</file>

<file path=ppt/tags/tag172.xml><?xml version="1.0" encoding="utf-8"?>
<p:tagLst xmlns:p="http://schemas.openxmlformats.org/presentationml/2006/main">
  <p:tag name="AS_UNIQUEID" val="5466"/>
</p:tagLst>
</file>

<file path=ppt/tags/tag173.xml><?xml version="1.0" encoding="utf-8"?>
<p:tagLst xmlns:p="http://schemas.openxmlformats.org/presentationml/2006/main">
  <p:tag name="AS_UNIQUEID" val="5281"/>
</p:tagLst>
</file>

<file path=ppt/tags/tag174.xml><?xml version="1.0" encoding="utf-8"?>
<p:tagLst xmlns:p="http://schemas.openxmlformats.org/presentationml/2006/main">
  <p:tag name="AS_UNIQUEID" val="5282"/>
</p:tagLst>
</file>

<file path=ppt/tags/tag175.xml><?xml version="1.0" encoding="utf-8"?>
<p:tagLst xmlns:p="http://schemas.openxmlformats.org/presentationml/2006/main">
  <p:tag name="AS_UNIQUEID" val="5283"/>
</p:tagLst>
</file>

<file path=ppt/tags/tag176.xml><?xml version="1.0" encoding="utf-8"?>
<p:tagLst xmlns:p="http://schemas.openxmlformats.org/presentationml/2006/main">
  <p:tag name="AS_UNIQUEID" val="5284"/>
</p:tagLst>
</file>

<file path=ppt/tags/tag177.xml><?xml version="1.0" encoding="utf-8"?>
<p:tagLst xmlns:p="http://schemas.openxmlformats.org/presentationml/2006/main">
  <p:tag name="AS_UNIQUEID" val="5285"/>
</p:tagLst>
</file>

<file path=ppt/tags/tag178.xml><?xml version="1.0" encoding="utf-8"?>
<p:tagLst xmlns:p="http://schemas.openxmlformats.org/presentationml/2006/main">
  <p:tag name="AS_UNIQUEID" val="5286"/>
</p:tagLst>
</file>

<file path=ppt/tags/tag179.xml><?xml version="1.0" encoding="utf-8"?>
<p:tagLst xmlns:p="http://schemas.openxmlformats.org/presentationml/2006/main">
  <p:tag name="AS_UNIQUEID" val="5461"/>
</p:tagLst>
</file>

<file path=ppt/tags/tag180.xml><?xml version="1.0" encoding="utf-8"?>
<p:tagLst xmlns:p="http://schemas.openxmlformats.org/presentationml/2006/main">
  <p:tag name="AS_UNIQUEID" val="1084"/>
</p:tagLst>
</file>

<file path=ppt/tags/tag181.xml><?xml version="1.0" encoding="utf-8"?>
<p:tagLst xmlns:p="http://schemas.openxmlformats.org/presentationml/2006/main">
  <p:tag name="AS_UNIQUEID" val="1085"/>
</p:tagLst>
</file>

<file path=ppt/tags/tag182.xml><?xml version="1.0" encoding="utf-8"?>
<p:tagLst xmlns:p="http://schemas.openxmlformats.org/presentationml/2006/main">
  <p:tag name="AS_UNIQUEID" val="1086"/>
</p:tagLst>
</file>

<file path=ppt/tags/tag183.xml><?xml version="1.0" encoding="utf-8"?>
<p:tagLst xmlns:p="http://schemas.openxmlformats.org/presentationml/2006/main">
  <p:tag name="AS_UNIQUEID" val="1087"/>
</p:tagLst>
</file>

<file path=ppt/tags/tag184.xml><?xml version="1.0" encoding="utf-8"?>
<p:tagLst xmlns:p="http://schemas.openxmlformats.org/presentationml/2006/main">
  <p:tag name="AS_UNIQUEID" val="1088"/>
</p:tagLst>
</file>

<file path=ppt/tags/tag185.xml><?xml version="1.0" encoding="utf-8"?>
<p:tagLst xmlns:p="http://schemas.openxmlformats.org/presentationml/2006/main">
  <p:tag name="AS_UNIQUEID" val="1089"/>
</p:tagLst>
</file>

<file path=ppt/tags/tag186.xml><?xml version="1.0" encoding="utf-8"?>
<p:tagLst xmlns:p="http://schemas.openxmlformats.org/presentationml/2006/main">
  <p:tag name="AS_UNIQUEID" val="1090"/>
</p:tagLst>
</file>

<file path=ppt/tags/tag187.xml><?xml version="1.0" encoding="utf-8"?>
<p:tagLst xmlns:p="http://schemas.openxmlformats.org/presentationml/2006/main">
  <p:tag name="AS_UNIQUEID" val="1091"/>
</p:tagLst>
</file>

<file path=ppt/tags/tag188.xml><?xml version="1.0" encoding="utf-8"?>
<p:tagLst xmlns:p="http://schemas.openxmlformats.org/presentationml/2006/main">
  <p:tag name="AS_UNIQUEID" val="1092"/>
</p:tagLst>
</file>

<file path=ppt/tags/tag189.xml><?xml version="1.0" encoding="utf-8"?>
<p:tagLst xmlns:p="http://schemas.openxmlformats.org/presentationml/2006/main">
  <p:tag name="AS_UNIQUEID" val="1093"/>
</p:tagLst>
</file>

<file path=ppt/tags/tag190.xml><?xml version="1.0" encoding="utf-8"?>
<p:tagLst xmlns:p="http://schemas.openxmlformats.org/presentationml/2006/main">
  <p:tag name="AS_UNIQUEID" val="1094"/>
</p:tagLst>
</file>

<file path=ppt/tags/tag191.xml><?xml version="1.0" encoding="utf-8"?>
<p:tagLst xmlns:p="http://schemas.openxmlformats.org/presentationml/2006/main">
  <p:tag name="AS_UNIQUEID" val="1095"/>
</p:tagLst>
</file>

<file path=ppt/tags/tag192.xml><?xml version="1.0" encoding="utf-8"?>
<p:tagLst xmlns:p="http://schemas.openxmlformats.org/presentationml/2006/main">
  <p:tag name="AS_UNIQUEID" val="1096"/>
</p:tagLst>
</file>

<file path=ppt/tags/tag193.xml><?xml version="1.0" encoding="utf-8"?>
<p:tagLst xmlns:p="http://schemas.openxmlformats.org/presentationml/2006/main">
  <p:tag name="AS_UNIQUEID" val="1097"/>
</p:tagLst>
</file>

<file path=ppt/tags/tag194.xml><?xml version="1.0" encoding="utf-8"?>
<p:tagLst xmlns:p="http://schemas.openxmlformats.org/presentationml/2006/main">
  <p:tag name="AS_UNIQUEID" val="1098"/>
</p:tagLst>
</file>

<file path=ppt/tags/tag195.xml><?xml version="1.0" encoding="utf-8"?>
<p:tagLst xmlns:p="http://schemas.openxmlformats.org/presentationml/2006/main">
  <p:tag name="AS_UNIQUEID" val="1099"/>
</p:tagLst>
</file>

<file path=ppt/tags/tag196.xml><?xml version="1.0" encoding="utf-8"?>
<p:tagLst xmlns:p="http://schemas.openxmlformats.org/presentationml/2006/main">
  <p:tag name="AS_UNIQUEID" val="1100"/>
</p:tagLst>
</file>

<file path=ppt/tags/tag197.xml><?xml version="1.0" encoding="utf-8"?>
<p:tagLst xmlns:p="http://schemas.openxmlformats.org/presentationml/2006/main">
  <p:tag name="AS_UNIQUEID" val="1101"/>
</p:tagLst>
</file>

<file path=ppt/tags/tag198.xml><?xml version="1.0" encoding="utf-8"?>
<p:tagLst xmlns:p="http://schemas.openxmlformats.org/presentationml/2006/main">
  <p:tag name="AS_UNIQUEID" val="1102"/>
</p:tagLst>
</file>

<file path=ppt/tags/tag199.xml><?xml version="1.0" encoding="utf-8"?>
<p:tagLst xmlns:p="http://schemas.openxmlformats.org/presentationml/2006/main">
  <p:tag name="AS_UNIQUEID" val="1103"/>
</p:tagLst>
</file>

<file path=ppt/tags/tag200.xml><?xml version="1.0" encoding="utf-8"?>
<p:tagLst xmlns:p="http://schemas.openxmlformats.org/presentationml/2006/main">
  <p:tag name="AS_UNIQUEID" val="1104"/>
</p:tagLst>
</file>

<file path=ppt/tags/tag201.xml><?xml version="1.0" encoding="utf-8"?>
<p:tagLst xmlns:p="http://schemas.openxmlformats.org/presentationml/2006/main">
  <p:tag name="AS_UNIQUEID" val="1105"/>
</p:tagLst>
</file>

<file path=ppt/tags/tag202.xml><?xml version="1.0" encoding="utf-8"?>
<p:tagLst xmlns:p="http://schemas.openxmlformats.org/presentationml/2006/main">
  <p:tag name="AS_UNIQUEID" val="1106"/>
</p:tagLst>
</file>

<file path=ppt/tags/tag203.xml><?xml version="1.0" encoding="utf-8"?>
<p:tagLst xmlns:p="http://schemas.openxmlformats.org/presentationml/2006/main">
  <p:tag name="AS_UNIQUEID" val="1107"/>
</p:tagLst>
</file>

<file path=ppt/tags/tag204.xml><?xml version="1.0" encoding="utf-8"?>
<p:tagLst xmlns:p="http://schemas.openxmlformats.org/presentationml/2006/main">
  <p:tag name="AS_UNIQUEID" val="1108"/>
</p:tagLst>
</file>

<file path=ppt/tags/tag205.xml><?xml version="1.0" encoding="utf-8"?>
<p:tagLst xmlns:p="http://schemas.openxmlformats.org/presentationml/2006/main">
  <p:tag name="AS_UNIQUEID" val="1109"/>
</p:tagLst>
</file>

<file path=ppt/tags/tag206.xml><?xml version="1.0" encoding="utf-8"?>
<p:tagLst xmlns:p="http://schemas.openxmlformats.org/presentationml/2006/main">
  <p:tag name="AS_UNIQUEID" val="1110"/>
</p:tagLst>
</file>

<file path=ppt/tags/tag207.xml><?xml version="1.0" encoding="utf-8"?>
<p:tagLst xmlns:p="http://schemas.openxmlformats.org/presentationml/2006/main">
  <p:tag name="AS_UNIQUEID" val="1111"/>
</p:tagLst>
</file>

<file path=ppt/tags/tag208.xml><?xml version="1.0" encoding="utf-8"?>
<p:tagLst xmlns:p="http://schemas.openxmlformats.org/presentationml/2006/main">
  <p:tag name="AS_UNIQUEID" val="1112"/>
</p:tagLst>
</file>

<file path=ppt/tags/tag209.xml><?xml version="1.0" encoding="utf-8"?>
<p:tagLst xmlns:p="http://schemas.openxmlformats.org/presentationml/2006/main">
  <p:tag name="AS_UNIQUEID" val="1113"/>
</p:tagLst>
</file>

<file path=ppt/tags/tag210.xml><?xml version="1.0" encoding="utf-8"?>
<p:tagLst xmlns:p="http://schemas.openxmlformats.org/presentationml/2006/main">
  <p:tag name="AS_UNIQUEID" val="1114"/>
</p:tagLst>
</file>

<file path=ppt/tags/tag211.xml><?xml version="1.0" encoding="utf-8"?>
<p:tagLst xmlns:p="http://schemas.openxmlformats.org/presentationml/2006/main">
  <p:tag name="AS_UNIQUEID" val="1115"/>
</p:tagLst>
</file>

<file path=ppt/tags/tag212.xml><?xml version="1.0" encoding="utf-8"?>
<p:tagLst xmlns:p="http://schemas.openxmlformats.org/presentationml/2006/main">
  <p:tag name="AS_UNIQUEID" val="1116"/>
</p:tagLst>
</file>

<file path=ppt/tags/tag213.xml><?xml version="1.0" encoding="utf-8"?>
<p:tagLst xmlns:p="http://schemas.openxmlformats.org/presentationml/2006/main">
  <p:tag name="AS_UNIQUEID" val="1117"/>
</p:tagLst>
</file>

<file path=ppt/tags/tag214.xml><?xml version="1.0" encoding="utf-8"?>
<p:tagLst xmlns:p="http://schemas.openxmlformats.org/presentationml/2006/main">
  <p:tag name="AS_UNIQUEID" val="1118"/>
</p:tagLst>
</file>

<file path=ppt/tags/tag215.xml><?xml version="1.0" encoding="utf-8"?>
<p:tagLst xmlns:p="http://schemas.openxmlformats.org/presentationml/2006/main">
  <p:tag name="AS_UNIQUEID" val="1119"/>
</p:tagLst>
</file>

<file path=ppt/tags/tag216.xml><?xml version="1.0" encoding="utf-8"?>
<p:tagLst xmlns:p="http://schemas.openxmlformats.org/presentationml/2006/main">
  <p:tag name="AS_UNIQUEID" val="1120"/>
</p:tagLst>
</file>

<file path=ppt/tags/tag217.xml><?xml version="1.0" encoding="utf-8"?>
<p:tagLst xmlns:p="http://schemas.openxmlformats.org/presentationml/2006/main">
  <p:tag name="AS_UNIQUEID" val="1121"/>
</p:tagLst>
</file>

<file path=ppt/tags/tag218.xml><?xml version="1.0" encoding="utf-8"?>
<p:tagLst xmlns:p="http://schemas.openxmlformats.org/presentationml/2006/main">
  <p:tag name="AS_UNIQUEID" val="1122"/>
</p:tagLst>
</file>

<file path=ppt/tags/tag219.xml><?xml version="1.0" encoding="utf-8"?>
<p:tagLst xmlns:p="http://schemas.openxmlformats.org/presentationml/2006/main">
  <p:tag name="AS_UNIQUEID" val="1123"/>
</p:tagLst>
</file>

<file path=ppt/tags/tag220.xml><?xml version="1.0" encoding="utf-8"?>
<p:tagLst xmlns:p="http://schemas.openxmlformats.org/presentationml/2006/main">
  <p:tag name="AS_UNIQUEID" val="1124"/>
</p:tagLst>
</file>

<file path=ppt/tags/tag221.xml><?xml version="1.0" encoding="utf-8"?>
<p:tagLst xmlns:p="http://schemas.openxmlformats.org/presentationml/2006/main">
  <p:tag name="AS_UNIQUEID" val="1125"/>
</p:tagLst>
</file>

<file path=ppt/tags/tag222.xml><?xml version="1.0" encoding="utf-8"?>
<p:tagLst xmlns:p="http://schemas.openxmlformats.org/presentationml/2006/main">
  <p:tag name="AS_UNIQUEID" val="1126"/>
</p:tagLst>
</file>

<file path=ppt/tags/tag223.xml><?xml version="1.0" encoding="utf-8"?>
<p:tagLst xmlns:p="http://schemas.openxmlformats.org/presentationml/2006/main">
  <p:tag name="AS_UNIQUEID" val="5288"/>
  <p:tag name="KSO_WM_BEAUTIFY_FLAG" val=""/>
  <p:tag name="KSO_WM_SCREEN_THEME_FLAG" val="79576TMtnCbqahELRXbzATnACPQQh22Mk/0Coc16AqJi7x+LCWDYtsJF+eI1BHcqqzgm+p9vlTc6UNy/0O9Nqza9UqtwZJyqnyrhUNCRyyc="/>
</p:tagLst>
</file>

<file path=ppt/tags/tag224.xml><?xml version="1.0" encoding="utf-8"?>
<p:tagLst xmlns:p="http://schemas.openxmlformats.org/presentationml/2006/main">
  <p:tag name="AS_UNIQUEID" val="5289"/>
  <p:tag name="KSO_WM_BEAUTIFY_FLAG" val=""/>
  <p:tag name="KSO_WM_SCREEN_THEME_FLAG" val="79576TMtnCbqahELRXbzATnACPQQh22Mk/0Coc16AqJi7x+LCWDYtsJF+eI1BHcqqzgm+p9vlTc6UNy/0O9Nqza9UqtwZJyqnyrhUNCRyyc="/>
</p:tagLst>
</file>

<file path=ppt/tags/tag225.xml><?xml version="1.0" encoding="utf-8"?>
<p:tagLst xmlns:p="http://schemas.openxmlformats.org/presentationml/2006/main">
  <p:tag name="AS_UNIQUEID" val="5290"/>
  <p:tag name="KSO_WM_BEAUTIFY_FLAG" val=""/>
</p:tagLst>
</file>

<file path=ppt/tags/tag226.xml><?xml version="1.0" encoding="utf-8"?>
<p:tagLst xmlns:p="http://schemas.openxmlformats.org/presentationml/2006/main">
  <p:tag name="KSO_WM_SPECIAL_SOURCE" val="bdnull"/>
</p:tagLst>
</file>

<file path=ppt/tags/tag227.xml><?xml version="1.0" encoding="utf-8"?>
<p:tagLst xmlns:p="http://schemas.openxmlformats.org/presentationml/2006/main">
  <p:tag name="AS_UNIQUEID" val="5462"/>
</p:tagLst>
</file>

<file path=ppt/tags/tag228.xml><?xml version="1.0" encoding="utf-8"?>
<p:tagLst xmlns:p="http://schemas.openxmlformats.org/presentationml/2006/main">
  <p:tag name="AS_UNIQUEID" val="1955"/>
  <p:tag name="KSO_WM_UNIT_PLACING_PICTURE_USER_VIEWPORT" val="{&quot;height&quot;:1640,&quot;width&quot;:3472}"/>
</p:tagLst>
</file>

<file path=ppt/tags/tag229.xml><?xml version="1.0" encoding="utf-8"?>
<p:tagLst xmlns:p="http://schemas.openxmlformats.org/presentationml/2006/main">
  <p:tag name="AS_UNIQUEID" val="1956"/>
</p:tagLst>
</file>

<file path=ppt/tags/tag230.xml><?xml version="1.0" encoding="utf-8"?>
<p:tagLst xmlns:p="http://schemas.openxmlformats.org/presentationml/2006/main">
  <p:tag name="AS_UNIQUEID" val="1957"/>
</p:tagLst>
</file>

<file path=ppt/tags/tag231.xml><?xml version="1.0" encoding="utf-8"?>
<p:tagLst xmlns:p="http://schemas.openxmlformats.org/presentationml/2006/main">
  <p:tag name="AS_UNIQUEID" val="1958"/>
</p:tagLst>
</file>

<file path=ppt/tags/tag232.xml><?xml version="1.0" encoding="utf-8"?>
<p:tagLst xmlns:p="http://schemas.openxmlformats.org/presentationml/2006/main">
  <p:tag name="AS_UNIQUEID" val="1964"/>
</p:tagLst>
</file>

<file path=ppt/tags/tag233.xml><?xml version="1.0" encoding="utf-8"?>
<p:tagLst xmlns:p="http://schemas.openxmlformats.org/presentationml/2006/main">
  <p:tag name="AS_UNIQUEID" val="1965"/>
</p:tagLst>
</file>

<file path=ppt/tags/tag234.xml><?xml version="1.0" encoding="utf-8"?>
<p:tagLst xmlns:p="http://schemas.openxmlformats.org/presentationml/2006/main">
  <p:tag name="AS_UNIQUEID" val="4241"/>
</p:tagLst>
</file>

<file path=ppt/tags/tag235.xml><?xml version="1.0" encoding="utf-8"?>
<p:tagLst xmlns:p="http://schemas.openxmlformats.org/presentationml/2006/main">
  <p:tag name="AS_UNIQUEID" val="5292"/>
  <p:tag name="TABLE_ENDDRAG_ORIGIN_RECT" val="817*413"/>
  <p:tag name="TABLE_ENDDRAG_RECT" val="0*4*817*413"/>
</p:tagLst>
</file>

<file path=ppt/tags/tag236.xml><?xml version="1.0" encoding="utf-8"?>
<p:tagLst xmlns:p="http://schemas.openxmlformats.org/presentationml/2006/main">
  <p:tag name="KSO_WM_BEAUTIFY_FLAG" val="#wm#"/>
  <p:tag name="KSO_WM_TEMPLATE_CATEGORY" val="custom"/>
  <p:tag name="KSO_WM_TEMPLATE_INDEX" val="20205081"/>
</p:tagLst>
</file>

<file path=ppt/tags/tag237.xml><?xml version="1.0" encoding="utf-8"?>
<p:tagLst xmlns:p="http://schemas.openxmlformats.org/presentationml/2006/main">
  <p:tag name="AS_UNIQUEID" val="5463"/>
</p:tagLst>
</file>

<file path=ppt/tags/tag238.xml><?xml version="1.0" encoding="utf-8"?>
<p:tagLst xmlns:p="http://schemas.openxmlformats.org/presentationml/2006/main">
  <p:tag name="AS_UNIQUEID" val="5294"/>
</p:tagLst>
</file>

<file path=ppt/tags/tag239.xml><?xml version="1.0" encoding="utf-8"?>
<p:tagLst xmlns:p="http://schemas.openxmlformats.org/presentationml/2006/main">
  <p:tag name="AS_UNIQUEID" val="5295"/>
</p:tagLst>
</file>

<file path=ppt/tags/tag240.xml><?xml version="1.0" encoding="utf-8"?>
<p:tagLst xmlns:p="http://schemas.openxmlformats.org/presentationml/2006/main">
  <p:tag name="AS_UNIQUEID" val="5296"/>
</p:tagLst>
</file>

<file path=ppt/tags/tag241.xml><?xml version="1.0" encoding="utf-8"?>
<p:tagLst xmlns:p="http://schemas.openxmlformats.org/presentationml/2006/main">
  <p:tag name="AS_UNIQUEID" val="5297"/>
</p:tagLst>
</file>

<file path=ppt/tags/tag242.xml><?xml version="1.0" encoding="utf-8"?>
<p:tagLst xmlns:p="http://schemas.openxmlformats.org/presentationml/2006/main">
  <p:tag name="AS_UNIQUEID" val="5298"/>
</p:tagLst>
</file>

<file path=ppt/tags/tag243.xml><?xml version="1.0" encoding="utf-8"?>
<p:tagLst xmlns:p="http://schemas.openxmlformats.org/presentationml/2006/main">
  <p:tag name="AS_UNIQUEID" val="2677"/>
</p:tagLst>
</file>

<file path=ppt/tags/tag244.xml><?xml version="1.0" encoding="utf-8"?>
<p:tagLst xmlns:p="http://schemas.openxmlformats.org/presentationml/2006/main">
  <p:tag name="AS_UNIQUEID" val="3158"/>
</p:tagLst>
</file>

<file path=ppt/tags/tag245.xml><?xml version="1.0" encoding="utf-8"?>
<p:tagLst xmlns:p="http://schemas.openxmlformats.org/presentationml/2006/main">
  <p:tag name="AS_UNIQUEID" val="3159"/>
</p:tagLst>
</file>

<file path=ppt/tags/tag246.xml><?xml version="1.0" encoding="utf-8"?>
<p:tagLst xmlns:p="http://schemas.openxmlformats.org/presentationml/2006/main">
  <p:tag name="AS_UNIQUEID" val="3173"/>
</p:tagLst>
</file>

<file path=ppt/tags/tag247.xml><?xml version="1.0" encoding="utf-8"?>
<p:tagLst xmlns:p="http://schemas.openxmlformats.org/presentationml/2006/main">
  <p:tag name="AS_UNIQUEID" val="3174"/>
</p:tagLst>
</file>

<file path=ppt/tags/tag248.xml><?xml version="1.0" encoding="utf-8"?>
<p:tagLst xmlns:p="http://schemas.openxmlformats.org/presentationml/2006/main">
  <p:tag name="AS_UNIQUEID" val="3186"/>
</p:tagLst>
</file>

<file path=ppt/tags/tag249.xml><?xml version="1.0" encoding="utf-8"?>
<p:tagLst xmlns:p="http://schemas.openxmlformats.org/presentationml/2006/main">
  <p:tag name="AS_UNIQUEID" val="3581"/>
  <p:tag name="KSO_WM_BEAUTIFY_FLAG" val=""/>
</p:tagLst>
</file>

<file path=ppt/tags/tag250.xml><?xml version="1.0" encoding="utf-8"?>
<p:tagLst xmlns:p="http://schemas.openxmlformats.org/presentationml/2006/main">
  <p:tag name="AS_UNIQUEID" val="1990"/>
  <p:tag name="KSO_WM_BEAUTIFY_FLAG" val=""/>
</p:tagLst>
</file>

<file path=ppt/tags/tag251.xml><?xml version="1.0" encoding="utf-8"?>
<p:tagLst xmlns:p="http://schemas.openxmlformats.org/presentationml/2006/main">
  <p:tag name="AS_UNIQUEID" val="3173"/>
  <p:tag name="KSO_WM_BEAUTIFY_FLAG" val=""/>
</p:tagLst>
</file>

<file path=ppt/tags/tag252.xml><?xml version="1.0" encoding="utf-8"?>
<p:tagLst xmlns:p="http://schemas.openxmlformats.org/presentationml/2006/main">
  <p:tag name="KSO_WM_SPECIAL_SOURCE" val="bdnull"/>
</p:tagLst>
</file>

<file path=ppt/tags/tag253.xml><?xml version="1.0" encoding="utf-8"?>
<p:tagLst xmlns:p="http://schemas.openxmlformats.org/presentationml/2006/main">
  <p:tag name="AS_UNIQUEID" val="5464"/>
</p:tagLst>
</file>

<file path=ppt/tags/tag254.xml><?xml version="1.0" encoding="utf-8"?>
<p:tagLst xmlns:p="http://schemas.openxmlformats.org/presentationml/2006/main">
  <p:tag name="AS_UNIQUEID" val="5300"/>
</p:tagLst>
</file>

<file path=ppt/tags/tag255.xml><?xml version="1.0" encoding="utf-8"?>
<p:tagLst xmlns:p="http://schemas.openxmlformats.org/presentationml/2006/main">
  <p:tag name="AS_UNIQUEID" val="5301"/>
</p:tagLst>
</file>

<file path=ppt/tags/tag256.xml><?xml version="1.0" encoding="utf-8"?>
<p:tagLst xmlns:p="http://schemas.openxmlformats.org/presentationml/2006/main">
  <p:tag name="AS_UNIQUEID" val="5465"/>
</p:tagLst>
</file>

<file path=ppt/tags/tag257.xml><?xml version="1.0" encoding="utf-8"?>
<p:tagLst xmlns:p="http://schemas.openxmlformats.org/presentationml/2006/main">
  <p:tag name="AS_UNIQUEID" val="5303"/>
</p:tagLst>
</file>

<file path=ppt/tags/tag258.xml><?xml version="1.0" encoding="utf-8"?>
<p:tagLst xmlns:p="http://schemas.openxmlformats.org/presentationml/2006/main">
  <p:tag name="AS_UNIQUEID" val="5304"/>
</p:tagLst>
</file>

<file path=ppt/tags/tag259.xml><?xml version="1.0" encoding="utf-8"?>
<p:tagLst xmlns:p="http://schemas.openxmlformats.org/presentationml/2006/main">
  <p:tag name="AS_UNIQUEID" val="5305"/>
</p:tagLst>
</file>

<file path=ppt/tags/tag260.xml><?xml version="1.0" encoding="utf-8"?>
<p:tagLst xmlns:p="http://schemas.openxmlformats.org/presentationml/2006/main">
  <p:tag name="AS_UNIQUEID" val="5306"/>
</p:tagLst>
</file>

<file path=ppt/tags/tag261.xml><?xml version="1.0" encoding="utf-8"?>
<p:tagLst xmlns:p="http://schemas.openxmlformats.org/presentationml/2006/main">
  <p:tag name="AS_UNIQUEID" val="3206"/>
</p:tagLst>
</file>

<file path=ppt/tags/tag262.xml><?xml version="1.0" encoding="utf-8"?>
<p:tagLst xmlns:p="http://schemas.openxmlformats.org/presentationml/2006/main">
  <p:tag name="AS_UNIQUEID" val="3208"/>
</p:tagLst>
</file>

<file path=ppt/tags/tag263.xml><?xml version="1.0" encoding="utf-8"?>
<p:tagLst xmlns:p="http://schemas.openxmlformats.org/presentationml/2006/main">
  <p:tag name="AS_UNIQUEID" val="3211"/>
</p:tagLst>
</file>

<file path=ppt/tags/tag264.xml><?xml version="1.0" encoding="utf-8"?>
<p:tagLst xmlns:p="http://schemas.openxmlformats.org/presentationml/2006/main">
  <p:tag name="AS_UNIQUEID" val="3209"/>
</p:tagLst>
</file>

<file path=ppt/tags/tag265.xml><?xml version="1.0" encoding="utf-8"?>
<p:tagLst xmlns:p="http://schemas.openxmlformats.org/presentationml/2006/main">
  <p:tag name="AS_UNIQUEID" val="3210"/>
</p:tagLst>
</file>

<file path=ppt/tags/tag266.xml><?xml version="1.0" encoding="utf-8"?>
<p:tagLst xmlns:p="http://schemas.openxmlformats.org/presentationml/2006/main">
  <p:tag name="AS_UNIQUEID" val="3213"/>
</p:tagLst>
</file>

<file path=ppt/tags/tag267.xml><?xml version="1.0" encoding="utf-8"?>
<p:tagLst xmlns:p="http://schemas.openxmlformats.org/presentationml/2006/main">
  <p:tag name="AS_UNIQUEID" val="3215"/>
</p:tagLst>
</file>

<file path=ppt/tags/tag268.xml><?xml version="1.0" encoding="utf-8"?>
<p:tagLst xmlns:p="http://schemas.openxmlformats.org/presentationml/2006/main">
  <p:tag name="AS_UNIQUEID" val="3237"/>
</p:tagLst>
</file>

<file path=ppt/tags/tag269.xml><?xml version="1.0" encoding="utf-8"?>
<p:tagLst xmlns:p="http://schemas.openxmlformats.org/presentationml/2006/main">
  <p:tag name="AS_UNIQUEID" val="3232"/>
</p:tagLst>
</file>

<file path=ppt/tags/tag270.xml><?xml version="1.0" encoding="utf-8"?>
<p:tagLst xmlns:p="http://schemas.openxmlformats.org/presentationml/2006/main">
  <p:tag name="AS_UNIQUEID" val="3237"/>
  <p:tag name="KSO_WM_BEAUTIFY_FLAG" val=""/>
</p:tagLst>
</file>

<file path=ppt/tags/tag271.xml><?xml version="1.0" encoding="utf-8"?>
<p:tagLst xmlns:p="http://schemas.openxmlformats.org/presentationml/2006/main">
  <p:tag name="AS_UNIQUEID" val="3237"/>
  <p:tag name="KSO_WM_BEAUTIFY_FLAG" val=""/>
</p:tagLst>
</file>

<file path=ppt/tags/tag272.xml><?xml version="1.0" encoding="utf-8"?>
<p:tagLst xmlns:p="http://schemas.openxmlformats.org/presentationml/2006/main">
  <p:tag name="AS_UNIQUEID" val="3237"/>
  <p:tag name="KSO_WM_BEAUTIFY_FLAG" val=""/>
</p:tagLst>
</file>

<file path=ppt/tags/tag273.xml><?xml version="1.0" encoding="utf-8"?>
<p:tagLst xmlns:p="http://schemas.openxmlformats.org/presentationml/2006/main">
  <p:tag name="AS_UNIQUEID" val="3237"/>
  <p:tag name="KSO_WM_BEAUTIFY_FLAG" val=""/>
</p:tagLst>
</file>

<file path=ppt/tags/tag274.xml><?xml version="1.0" encoding="utf-8"?>
<p:tagLst xmlns:p="http://schemas.openxmlformats.org/presentationml/2006/main">
  <p:tag name="AS_UNIQUEID" val="5108"/>
  <p:tag name="KSO_WM_BEAUTIFY_FLAG" val=""/>
</p:tagLst>
</file>

<file path=ppt/tags/tag275.xml><?xml version="1.0" encoding="utf-8"?>
<p:tagLst xmlns:p="http://schemas.openxmlformats.org/presentationml/2006/main">
  <p:tag name="KSO_WM_SPECIAL_SOURCE" val="bdnull"/>
</p:tagLst>
</file>

<file path=ppt/tags/tag276.xml><?xml version="1.0" encoding="utf-8"?>
<p:tagLst xmlns:p="http://schemas.openxmlformats.org/presentationml/2006/main">
  <p:tag name="AS_UNIQUEID" val="5467"/>
</p:tagLst>
</file>

<file path=ppt/tags/tag277.xml><?xml version="1.0" encoding="utf-8"?>
<p:tagLst xmlns:p="http://schemas.openxmlformats.org/presentationml/2006/main">
  <p:tag name="AS_UNIQUEID" val="5308"/>
</p:tagLst>
</file>

<file path=ppt/tags/tag278.xml><?xml version="1.0" encoding="utf-8"?>
<p:tagLst xmlns:p="http://schemas.openxmlformats.org/presentationml/2006/main">
  <p:tag name="AS_UNIQUEID" val="5309"/>
</p:tagLst>
</file>

<file path=ppt/tags/tag279.xml><?xml version="1.0" encoding="utf-8"?>
<p:tagLst xmlns:p="http://schemas.openxmlformats.org/presentationml/2006/main">
  <p:tag name="AS_UNIQUEID" val="5310"/>
</p:tagLst>
</file>

<file path=ppt/tags/tag280.xml><?xml version="1.0" encoding="utf-8"?>
<p:tagLst xmlns:p="http://schemas.openxmlformats.org/presentationml/2006/main">
  <p:tag name="AS_UNIQUEID" val="5311"/>
</p:tagLst>
</file>

<file path=ppt/tags/tag281.xml><?xml version="1.0" encoding="utf-8"?>
<p:tagLst xmlns:p="http://schemas.openxmlformats.org/presentationml/2006/main">
  <p:tag name="KSO_WM_SPECIAL_SOURCE" val="bdnull"/>
</p:tagLst>
</file>

<file path=ppt/tags/tag282.xml><?xml version="1.0" encoding="utf-8"?>
<p:tagLst xmlns:p="http://schemas.openxmlformats.org/presentationml/2006/main">
  <p:tag name="AS_UNIQUEID" val="5468"/>
</p:tagLst>
</file>

<file path=ppt/tags/tag283.xml><?xml version="1.0" encoding="utf-8"?>
<p:tagLst xmlns:p="http://schemas.openxmlformats.org/presentationml/2006/main">
  <p:tag name="AS_UNIQUEID" val="5313"/>
</p:tagLst>
</file>

<file path=ppt/tags/tag284.xml><?xml version="1.0" encoding="utf-8"?>
<p:tagLst xmlns:p="http://schemas.openxmlformats.org/presentationml/2006/main">
  <p:tag name="AS_UNIQUEID" val="5314"/>
</p:tagLst>
</file>

<file path=ppt/tags/tag285.xml><?xml version="1.0" encoding="utf-8"?>
<p:tagLst xmlns:p="http://schemas.openxmlformats.org/presentationml/2006/main">
  <p:tag name="AS_UNIQUEID" val="5315"/>
</p:tagLst>
</file>

<file path=ppt/tags/tag286.xml><?xml version="1.0" encoding="utf-8"?>
<p:tagLst xmlns:p="http://schemas.openxmlformats.org/presentationml/2006/main">
  <p:tag name="AS_UNIQUEID" val="5316"/>
</p:tagLst>
</file>

<file path=ppt/tags/tag287.xml><?xml version="1.0" encoding="utf-8"?>
<p:tagLst xmlns:p="http://schemas.openxmlformats.org/presentationml/2006/main">
  <p:tag name="AS_UNIQUEID" val="1645"/>
  <p:tag name="KSO_WM_BEAUTIFY_FLAG" val=""/>
</p:tagLst>
</file>

<file path=ppt/tags/tag288.xml><?xml version="1.0" encoding="utf-8"?>
<p:tagLst xmlns:p="http://schemas.openxmlformats.org/presentationml/2006/main">
  <p:tag name="KSO_WM_SPECIAL_SOURCE" val="bdnull"/>
</p:tagLst>
</file>

<file path=ppt/tags/tag289.xml><?xml version="1.0" encoding="utf-8"?>
<p:tagLst xmlns:p="http://schemas.openxmlformats.org/presentationml/2006/main">
  <p:tag name="AS_UNIQUEID" val="5469"/>
</p:tagLst>
</file>

<file path=ppt/tags/tag290.xml><?xml version="1.0" encoding="utf-8"?>
<p:tagLst xmlns:p="http://schemas.openxmlformats.org/presentationml/2006/main">
  <p:tag name="AS_UNIQUEID" val="5318"/>
</p:tagLst>
</file>

<file path=ppt/tags/tag291.xml><?xml version="1.0" encoding="utf-8"?>
<p:tagLst xmlns:p="http://schemas.openxmlformats.org/presentationml/2006/main">
  <p:tag name="AS_UNIQUEID" val="5319"/>
</p:tagLst>
</file>

<file path=ppt/tags/tag292.xml><?xml version="1.0" encoding="utf-8"?>
<p:tagLst xmlns:p="http://schemas.openxmlformats.org/presentationml/2006/main">
  <p:tag name="AS_UNIQUEID" val="5320"/>
</p:tagLst>
</file>

<file path=ppt/tags/tag293.xml><?xml version="1.0" encoding="utf-8"?>
<p:tagLst xmlns:p="http://schemas.openxmlformats.org/presentationml/2006/main">
  <p:tag name="AS_UNIQUEID" val="3278"/>
</p:tagLst>
</file>

<file path=ppt/tags/tag294.xml><?xml version="1.0" encoding="utf-8"?>
<p:tagLst xmlns:p="http://schemas.openxmlformats.org/presentationml/2006/main">
  <p:tag name="AS_UNIQUEID" val="3279"/>
</p:tagLst>
</file>

<file path=ppt/tags/tag295.xml><?xml version="1.0" encoding="utf-8"?>
<p:tagLst xmlns:p="http://schemas.openxmlformats.org/presentationml/2006/main">
  <p:tag name="AS_UNIQUEID" val="3280"/>
</p:tagLst>
</file>

<file path=ppt/tags/tag296.xml><?xml version="1.0" encoding="utf-8"?>
<p:tagLst xmlns:p="http://schemas.openxmlformats.org/presentationml/2006/main">
  <p:tag name="AS_UNIQUEID" val="3281"/>
</p:tagLst>
</file>

<file path=ppt/tags/tag297.xml><?xml version="1.0" encoding="utf-8"?>
<p:tagLst xmlns:p="http://schemas.openxmlformats.org/presentationml/2006/main">
  <p:tag name="AS_UNIQUEID" val="3282"/>
</p:tagLst>
</file>

<file path=ppt/tags/tag298.xml><?xml version="1.0" encoding="utf-8"?>
<p:tagLst xmlns:p="http://schemas.openxmlformats.org/presentationml/2006/main">
  <p:tag name="AS_UNIQUEID" val="578"/>
  <p:tag name="KSO_WM_BEAUTIFY_FLAG" val=""/>
</p:tagLst>
</file>

<file path=ppt/tags/tag299.xml><?xml version="1.0" encoding="utf-8"?>
<p:tagLst xmlns:p="http://schemas.openxmlformats.org/presentationml/2006/main">
  <p:tag name="AS_UNIQUEID" val="579"/>
  <p:tag name="KSO_WM_BEAUTIFY_FLAG" val=""/>
</p:tagLst>
</file>

<file path=ppt/tags/tag300.xml><?xml version="1.0" encoding="utf-8"?>
<p:tagLst xmlns:p="http://schemas.openxmlformats.org/presentationml/2006/main">
  <p:tag name="AS_UNIQUEID" val="581"/>
  <p:tag name="KSO_WM_BEAUTIFY_FLAG" val=""/>
</p:tagLst>
</file>

<file path=ppt/tags/tag301.xml><?xml version="1.0" encoding="utf-8"?>
<p:tagLst xmlns:p="http://schemas.openxmlformats.org/presentationml/2006/main">
  <p:tag name="AS_UNIQUEID" val="583"/>
  <p:tag name="KSO_WM_BEAUTIFY_FLAG" val=""/>
</p:tagLst>
</file>

<file path=ppt/tags/tag302.xml><?xml version="1.0" encoding="utf-8"?>
<p:tagLst xmlns:p="http://schemas.openxmlformats.org/presentationml/2006/main">
  <p:tag name="AS_UNIQUEID" val="4245"/>
  <p:tag name="KSO_WM_BEAUTIFY_FLAG" val=""/>
</p:tagLst>
</file>

<file path=ppt/tags/tag303.xml><?xml version="1.0" encoding="utf-8"?>
<p:tagLst xmlns:p="http://schemas.openxmlformats.org/presentationml/2006/main">
  <p:tag name="AS_UNIQUEID" val="4246"/>
  <p:tag name="KSO_WM_BEAUTIFY_FLAG" val=""/>
</p:tagLst>
</file>

<file path=ppt/tags/tag304.xml><?xml version="1.0" encoding="utf-8"?>
<p:tagLst xmlns:p="http://schemas.openxmlformats.org/presentationml/2006/main">
  <p:tag name="AS_UNIQUEID" val="583"/>
  <p:tag name="KSO_WM_BEAUTIFY_FLAG" val=""/>
</p:tagLst>
</file>

<file path=ppt/tags/tag305.xml><?xml version="1.0" encoding="utf-8"?>
<p:tagLst xmlns:p="http://schemas.openxmlformats.org/presentationml/2006/main">
  <p:tag name="AS_UNIQUEID" val="4247"/>
  <p:tag name="KSO_WM_BEAUTIFY_FLAG" val=""/>
</p:tagLst>
</file>

<file path=ppt/tags/tag306.xml><?xml version="1.0" encoding="utf-8"?>
<p:tagLst xmlns:p="http://schemas.openxmlformats.org/presentationml/2006/main">
  <p:tag name="AS_UNIQUEID" val="4244"/>
  <p:tag name="KSO_WM_BEAUTIFY_FLAG" val=""/>
</p:tagLst>
</file>

<file path=ppt/tags/tag307.xml><?xml version="1.0" encoding="utf-8"?>
<p:tagLst xmlns:p="http://schemas.openxmlformats.org/presentationml/2006/main">
  <p:tag name="AS_UNIQUEID" val="4248"/>
  <p:tag name="KSO_WM_BEAUTIFY_FLAG" val=""/>
</p:tagLst>
</file>

<file path=ppt/tags/tag308.xml><?xml version="1.0" encoding="utf-8"?>
<p:tagLst xmlns:p="http://schemas.openxmlformats.org/presentationml/2006/main">
  <p:tag name="KSO_WM_SPECIAL_SOURCE" val="bdnull"/>
</p:tagLst>
</file>

<file path=ppt/tags/tag309.xml><?xml version="1.0" encoding="utf-8"?>
<p:tagLst xmlns:p="http://schemas.openxmlformats.org/presentationml/2006/main">
  <p:tag name="AS_UNIQUEID" val="5470"/>
</p:tagLst>
</file>

<file path=ppt/tags/tag310.xml><?xml version="1.0" encoding="utf-8"?>
<p:tagLst xmlns:p="http://schemas.openxmlformats.org/presentationml/2006/main">
  <p:tag name="AS_UNIQUEID" val="5188"/>
</p:tagLst>
</file>

<file path=ppt/tags/tag311.xml><?xml version="1.0" encoding="utf-8"?>
<p:tagLst xmlns:p="http://schemas.openxmlformats.org/presentationml/2006/main">
  <p:tag name="AS_UNIQUEID" val="5189"/>
</p:tagLst>
</file>

<file path=ppt/tags/tag312.xml><?xml version="1.0" encoding="utf-8"?>
<p:tagLst xmlns:p="http://schemas.openxmlformats.org/presentationml/2006/main">
  <p:tag name="AS_UNIQUEID" val="5471"/>
</p:tagLst>
</file>

<file path=ppt/tags/tag313.xml><?xml version="1.0" encoding="utf-8"?>
<p:tagLst xmlns:p="http://schemas.openxmlformats.org/presentationml/2006/main">
  <p:tag name="AS_UNIQUEID" val="5189"/>
</p:tagLst>
</file>

<file path=ppt/tags/tag314.xml><?xml version="1.0" encoding="utf-8"?>
<p:tagLst xmlns:p="http://schemas.openxmlformats.org/presentationml/2006/main">
  <p:tag name="AS_UNIQUEID" val="5323"/>
  <p:tag name="TABLE_ENDDRAG_ORIGIN_RECT" val="945*127"/>
  <p:tag name="TABLE_ENDDRAG_RECT" val="6*43*945*127"/>
</p:tagLst>
</file>

<file path=ppt/tags/tag315.xml><?xml version="1.0" encoding="utf-8"?>
<p:tagLst xmlns:p="http://schemas.openxmlformats.org/presentationml/2006/main">
  <p:tag name="AS_UNIQUEID" val="5472"/>
</p:tagLst>
</file>

<file path=ppt/tags/tag316.xml><?xml version="1.0" encoding="utf-8"?>
<p:tagLst xmlns:p="http://schemas.openxmlformats.org/presentationml/2006/main">
  <p:tag name="AS_UNIQUEID" val="974"/>
</p:tagLst>
</file>

<file path=ppt/tags/tag317.xml><?xml version="1.0" encoding="utf-8"?>
<p:tagLst xmlns:p="http://schemas.openxmlformats.org/presentationml/2006/main">
  <p:tag name="AS_UNIQUEID" val="975"/>
</p:tagLst>
</file>

<file path=ppt/tags/tag318.xml><?xml version="1.0" encoding="utf-8"?>
<p:tagLst xmlns:p="http://schemas.openxmlformats.org/presentationml/2006/main">
  <p:tag name="AS_UNIQUEID" val="5473"/>
</p:tagLst>
</file>

<file path=ppt/tags/tag319.xml><?xml version="1.0" encoding="utf-8"?>
<p:tagLst xmlns:p="http://schemas.openxmlformats.org/presentationml/2006/main">
  <p:tag name="AS_UNIQUEID" val="978"/>
</p:tagLst>
</file>

<file path=ppt/tags/tag320.xml><?xml version="1.0" encoding="utf-8"?>
<p:tagLst xmlns:p="http://schemas.openxmlformats.org/presentationml/2006/main">
  <p:tag name="AS_UNIQUEID" val="979"/>
</p:tagLst>
</file>

<file path=ppt/tags/tag321.xml><?xml version="1.0" encoding="utf-8"?>
<p:tagLst xmlns:p="http://schemas.openxmlformats.org/presentationml/2006/main">
  <p:tag name="AS_UNIQUEID" val="980"/>
</p:tagLst>
</file>

<file path=ppt/tags/tag322.xml><?xml version="1.0" encoding="utf-8"?>
<p:tagLst xmlns:p="http://schemas.openxmlformats.org/presentationml/2006/main">
  <p:tag name="AS_UNIQUEID" val="981"/>
</p:tagLst>
</file>

<file path=ppt/tags/tag323.xml><?xml version="1.0" encoding="utf-8"?>
<p:tagLst xmlns:p="http://schemas.openxmlformats.org/presentationml/2006/main">
  <p:tag name="AS_UNIQUEID" val="982"/>
</p:tagLst>
</file>

<file path=ppt/tags/tag324.xml><?xml version="1.0" encoding="utf-8"?>
<p:tagLst xmlns:p="http://schemas.openxmlformats.org/presentationml/2006/main">
  <p:tag name="AS_UNIQUEID" val="983"/>
</p:tagLst>
</file>

<file path=ppt/tags/tag325.xml><?xml version="1.0" encoding="utf-8"?>
<p:tagLst xmlns:p="http://schemas.openxmlformats.org/presentationml/2006/main">
  <p:tag name="AS_UNIQUEID" val="984"/>
</p:tagLst>
</file>

<file path=ppt/tags/tag326.xml><?xml version="1.0" encoding="utf-8"?>
<p:tagLst xmlns:p="http://schemas.openxmlformats.org/presentationml/2006/main">
  <p:tag name="AS_UNIQUEID" val="4307"/>
</p:tagLst>
</file>

<file path=ppt/tags/tag327.xml><?xml version="1.0" encoding="utf-8"?>
<p:tagLst xmlns:p="http://schemas.openxmlformats.org/presentationml/2006/main">
  <p:tag name="AS_UNIQUEID" val="3919"/>
  <p:tag name="KSO_WM_UNIT_TABLE_BEAUTIFY" val="smartTable{22255fb0-75fc-4c3a-8b4a-ee2c8dced836}"/>
  <p:tag name="TABLE_ENDDRAG_ORIGIN_RECT" val="960*365"/>
  <p:tag name="TABLE_ENDDRAG_RECT" val="0*46*960*365"/>
</p:tagLst>
</file>

<file path=ppt/tags/tag328.xml><?xml version="1.0" encoding="utf-8"?>
<p:tagLst xmlns:p="http://schemas.openxmlformats.org/presentationml/2006/main">
  <p:tag name="AS_UNIQUEID" val="5474"/>
</p:tagLst>
</file>

<file path=ppt/tags/tag329.xml><?xml version="1.0" encoding="utf-8"?>
<p:tagLst xmlns:p="http://schemas.openxmlformats.org/presentationml/2006/main">
  <p:tag name="AS_UNIQUEID" val="1686"/>
  <p:tag name="KSO_WM_UNIT_TABLE_BEAUTIFY" val="smartTable{25d2685c-4b86-4543-8a1d-79673f239fa6}"/>
  <p:tag name="TABLE_ENDDRAG_ORIGIN_RECT" val="954*493"/>
  <p:tag name="TABLE_ENDDRAG_RECT" val="2*47*954*493"/>
</p:tagLst>
</file>

<file path=ppt/tags/tag330.xml><?xml version="1.0" encoding="utf-8"?>
<p:tagLst xmlns:p="http://schemas.openxmlformats.org/presentationml/2006/main">
  <p:tag name="AS_UNIQUEID" val="1687"/>
</p:tagLst>
</file>

<file path=ppt/tags/tag331.xml><?xml version="1.0" encoding="utf-8"?>
<p:tagLst xmlns:p="http://schemas.openxmlformats.org/presentationml/2006/main">
  <p:tag name="AS_UNIQUEID" val="1688"/>
</p:tagLst>
</file>

<file path=ppt/tags/tag332.xml><?xml version="1.0" encoding="utf-8"?>
<p:tagLst xmlns:p="http://schemas.openxmlformats.org/presentationml/2006/main">
  <p:tag name="AS_UNIQUEID" val="1689"/>
</p:tagLst>
</file>

<file path=ppt/tags/tag333.xml><?xml version="1.0" encoding="utf-8"?>
<p:tagLst xmlns:p="http://schemas.openxmlformats.org/presentationml/2006/main">
  <p:tag name="AS_UNIQUEID" val="1690"/>
</p:tagLst>
</file>

<file path=ppt/tags/tag334.xml><?xml version="1.0" encoding="utf-8"?>
<p:tagLst xmlns:p="http://schemas.openxmlformats.org/presentationml/2006/main">
  <p:tag name="AS_UNIQUEID" val="1691"/>
</p:tagLst>
</file>

<file path=ppt/tags/tag335.xml><?xml version="1.0" encoding="utf-8"?>
<p:tagLst xmlns:p="http://schemas.openxmlformats.org/presentationml/2006/main">
  <p:tag name="AS_UNIQUEID" val="1692"/>
</p:tagLst>
</file>

<file path=ppt/tags/tag336.xml><?xml version="1.0" encoding="utf-8"?>
<p:tagLst xmlns:p="http://schemas.openxmlformats.org/presentationml/2006/main">
  <p:tag name="AS_UNIQUEID" val="1693"/>
</p:tagLst>
</file>

<file path=ppt/tags/tag337.xml><?xml version="1.0" encoding="utf-8"?>
<p:tagLst xmlns:p="http://schemas.openxmlformats.org/presentationml/2006/main">
  <p:tag name="AS_UNIQUEID" val="1694"/>
</p:tagLst>
</file>

<file path=ppt/tags/tag338.xml><?xml version="1.0" encoding="utf-8"?>
<p:tagLst xmlns:p="http://schemas.openxmlformats.org/presentationml/2006/main">
  <p:tag name="AS_UNIQUEID" val="1695"/>
</p:tagLst>
</file>

<file path=ppt/tags/tag339.xml><?xml version="1.0" encoding="utf-8"?>
<p:tagLst xmlns:p="http://schemas.openxmlformats.org/presentationml/2006/main">
  <p:tag name="AS_UNIQUEID" val="1696"/>
</p:tagLst>
</file>

<file path=ppt/tags/tag340.xml><?xml version="1.0" encoding="utf-8"?>
<p:tagLst xmlns:p="http://schemas.openxmlformats.org/presentationml/2006/main">
  <p:tag name="AS_UNIQUEID" val="1697"/>
</p:tagLst>
</file>

<file path=ppt/tags/tag341.xml><?xml version="1.0" encoding="utf-8"?>
<p:tagLst xmlns:p="http://schemas.openxmlformats.org/presentationml/2006/main">
  <p:tag name="AS_UNIQUEID" val="1698"/>
</p:tagLst>
</file>

<file path=ppt/tags/tag342.xml><?xml version="1.0" encoding="utf-8"?>
<p:tagLst xmlns:p="http://schemas.openxmlformats.org/presentationml/2006/main">
  <p:tag name="AS_UNIQUEID" val="1699"/>
</p:tagLst>
</file>

<file path=ppt/tags/tag343.xml><?xml version="1.0" encoding="utf-8"?>
<p:tagLst xmlns:p="http://schemas.openxmlformats.org/presentationml/2006/main">
  <p:tag name="AS_UNIQUEID" val="1700"/>
</p:tagLst>
</file>

<file path=ppt/tags/tag344.xml><?xml version="1.0" encoding="utf-8"?>
<p:tagLst xmlns:p="http://schemas.openxmlformats.org/presentationml/2006/main">
  <p:tag name="AS_UNIQUEID" val="1701"/>
</p:tagLst>
</file>

<file path=ppt/tags/tag345.xml><?xml version="1.0" encoding="utf-8"?>
<p:tagLst xmlns:p="http://schemas.openxmlformats.org/presentationml/2006/main">
  <p:tag name="AS_UNIQUEID" val="1702"/>
</p:tagLst>
</file>

<file path=ppt/tags/tag346.xml><?xml version="1.0" encoding="utf-8"?>
<p:tagLst xmlns:p="http://schemas.openxmlformats.org/presentationml/2006/main">
  <p:tag name="AS_UNIQUEID" val="1703"/>
</p:tagLst>
</file>

<file path=ppt/tags/tag347.xml><?xml version="1.0" encoding="utf-8"?>
<p:tagLst xmlns:p="http://schemas.openxmlformats.org/presentationml/2006/main">
  <p:tag name="AS_UNIQUEID" val="5475"/>
</p:tagLst>
</file>

<file path=ppt/tags/tag348.xml><?xml version="1.0" encoding="utf-8"?>
<p:tagLst xmlns:p="http://schemas.openxmlformats.org/presentationml/2006/main">
  <p:tag name="AS_UNIQUEID" val="5328"/>
</p:tagLst>
</file>

<file path=ppt/tags/tag349.xml><?xml version="1.0" encoding="utf-8"?>
<p:tagLst xmlns:p="http://schemas.openxmlformats.org/presentationml/2006/main">
  <p:tag name="AS_UNIQUEID" val="5329"/>
  <p:tag name="KSO_WM_BEAUTIFY_FLAG" val="#wm#"/>
  <p:tag name="KSO_WM_DIAGRAM_GROUP_CODE" val="m1-1"/>
  <p:tag name="KSO_WM_TAG_VERSION" val="1.0"/>
  <p:tag name="KSO_WM_TEMPLATE_CATEGORY" val="diagram"/>
  <p:tag name="KSO_WM_TEMPLATE_INDEX" val="160330"/>
  <p:tag name="KSO_WM_UNIT_CLEAR" val="1"/>
  <p:tag name="KSO_WM_UNIT_COMPATIBLE" val="0"/>
  <p:tag name="KSO_WM_UNIT_DIAGRAM_SCHEMECOLOR_ID" val="5"/>
  <p:tag name="KSO_WM_UNIT_HIGHLIGHT" val="0"/>
  <p:tag name="KSO_WM_UNIT_ID" val="diagram160330_4*m_h_a*1_1_1"/>
  <p:tag name="KSO_WM_UNIT_INDEX" val="1_1_1"/>
  <p:tag name="KSO_WM_UNIT_LAYERLEVEL" val="1_1_1"/>
  <p:tag name="KSO_WM_UNIT_PRESET_TEXT_INDEX" val="3"/>
  <p:tag name="KSO_WM_UNIT_PRESET_TEXT_LEN" val="12"/>
  <p:tag name="KSO_WM_UNIT_TEXT_FILL_FORE_SCHEMECOLOR_INDEX" val="5"/>
  <p:tag name="KSO_WM_UNIT_TEXT_FILL_TYPE" val="1"/>
  <p:tag name="KSO_WM_UNIT_TYPE" val="m_h_a"/>
  <p:tag name="KSO_WM_UNIT_USESOURCEFORMAT_APPLY" val="1"/>
  <p:tag name="KSO_WM_UNIT_VALUE" val="26"/>
</p:tagLst>
</file>

<file path=ppt/tags/tag350.xml><?xml version="1.0" encoding="utf-8"?>
<p:tagLst xmlns:p="http://schemas.openxmlformats.org/presentationml/2006/main">
  <p:tag name="AS_UNIQUEID" val="5330"/>
</p:tagLst>
</file>

<file path=ppt/tags/tag351.xml><?xml version="1.0" encoding="utf-8"?>
<p:tagLst xmlns:p="http://schemas.openxmlformats.org/presentationml/2006/main">
  <p:tag name="AS_UNIQUEID" val="5331"/>
</p:tagLst>
</file>

<file path=ppt/tags/tag352.xml><?xml version="1.0" encoding="utf-8"?>
<p:tagLst xmlns:p="http://schemas.openxmlformats.org/presentationml/2006/main">
  <p:tag name="AS_UNIQUEID" val="5332"/>
</p:tagLst>
</file>

<file path=ppt/tags/tag353.xml><?xml version="1.0" encoding="utf-8"?>
<p:tagLst xmlns:p="http://schemas.openxmlformats.org/presentationml/2006/main">
  <p:tag name="AS_UNIQUEID" val="5333"/>
</p:tagLst>
</file>

<file path=ppt/tags/tag354.xml><?xml version="1.0" encoding="utf-8"?>
<p:tagLst xmlns:p="http://schemas.openxmlformats.org/presentationml/2006/main">
  <p:tag name="AS_UNIQUEID" val="5334"/>
</p:tagLst>
</file>

<file path=ppt/tags/tag355.xml><?xml version="1.0" encoding="utf-8"?>
<p:tagLst xmlns:p="http://schemas.openxmlformats.org/presentationml/2006/main">
  <p:tag name="AS_UNIQUEID" val="5335"/>
  <p:tag name="KSO_WM_BEAUTIFY_FLAG" val="#wm#"/>
  <p:tag name="KSO_WM_DIAGRAM_GROUP_CODE" val="m1-1"/>
  <p:tag name="KSO_WM_TAG_VERSION" val="1.0"/>
  <p:tag name="KSO_WM_TEMPLATE_CATEGORY" val="diagram"/>
  <p:tag name="KSO_WM_TEMPLATE_INDEX" val="160330"/>
  <p:tag name="KSO_WM_UNIT_CLEAR" val="1"/>
  <p:tag name="KSO_WM_UNIT_COMPATIBLE" val="0"/>
  <p:tag name="KSO_WM_UNIT_DIAGRAM_SCHEMECOLOR_ID" val="5"/>
  <p:tag name="KSO_WM_UNIT_HIGHLIGHT" val="0"/>
  <p:tag name="KSO_WM_UNIT_ID" val="diagram160330_4*m_h_a*1_2_1"/>
  <p:tag name="KSO_WM_UNIT_INDEX" val="1_2_1"/>
  <p:tag name="KSO_WM_UNIT_LAYERLEVEL" val="1_1_1"/>
  <p:tag name="KSO_WM_UNIT_PRESET_TEXT_INDEX" val="3"/>
  <p:tag name="KSO_WM_UNIT_PRESET_TEXT_LEN" val="12"/>
  <p:tag name="KSO_WM_UNIT_TEXT_FILL_FORE_SCHEMECOLOR_INDEX" val="6"/>
  <p:tag name="KSO_WM_UNIT_TEXT_FILL_TYPE" val="1"/>
  <p:tag name="KSO_WM_UNIT_TYPE" val="m_h_a"/>
  <p:tag name="KSO_WM_UNIT_USESOURCEFORMAT_APPLY" val="1"/>
  <p:tag name="KSO_WM_UNIT_VALUE" val="26"/>
</p:tagLst>
</file>

<file path=ppt/tags/tag356.xml><?xml version="1.0" encoding="utf-8"?>
<p:tagLst xmlns:p="http://schemas.openxmlformats.org/presentationml/2006/main">
  <p:tag name="AS_UNIQUEID" val="5336"/>
  <p:tag name="KSO_WM_BEAUTIFY_FLAG" val="#wm#"/>
  <p:tag name="KSO_WM_DIAGRAM_GROUP_CODE" val="m1-1"/>
  <p:tag name="KSO_WM_TAG_VERSION" val="1.0"/>
  <p:tag name="KSO_WM_TEMPLATE_CATEGORY" val="diagram"/>
  <p:tag name="KSO_WM_TEMPLATE_INDEX" val="160330"/>
  <p:tag name="KSO_WM_UNIT_CLEAR" val="1"/>
  <p:tag name="KSO_WM_UNIT_COMPATIBLE" val="0"/>
  <p:tag name="KSO_WM_UNIT_DIAGRAM_SCHEMECOLOR_ID" val="5"/>
  <p:tag name="KSO_WM_UNIT_HIGHLIGHT" val="0"/>
  <p:tag name="KSO_WM_UNIT_ID" val="diagram160330_4*m_h_a*1_4_1"/>
  <p:tag name="KSO_WM_UNIT_INDEX" val="1_4_1"/>
  <p:tag name="KSO_WM_UNIT_LAYERLEVEL" val="1_1_1"/>
  <p:tag name="KSO_WM_UNIT_PRESET_TEXT_INDEX" val="3"/>
  <p:tag name="KSO_WM_UNIT_PRESET_TEXT_LEN" val="12"/>
  <p:tag name="KSO_WM_UNIT_TEXT_FILL_FORE_SCHEMECOLOR_INDEX" val="8"/>
  <p:tag name="KSO_WM_UNIT_TEXT_FILL_TYPE" val="1"/>
  <p:tag name="KSO_WM_UNIT_TYPE" val="m_h_a"/>
  <p:tag name="KSO_WM_UNIT_USESOURCEFORMAT_APPLY" val="1"/>
  <p:tag name="KSO_WM_UNIT_VALUE" val="26"/>
</p:tagLst>
</file>

<file path=ppt/tags/tag357.xml><?xml version="1.0" encoding="utf-8"?>
<p:tagLst xmlns:p="http://schemas.openxmlformats.org/presentationml/2006/main">
  <p:tag name="AS_UNIQUEID" val="5337"/>
  <p:tag name="KSO_WM_BEAUTIFY_FLAG" val="#wm#"/>
  <p:tag name="KSO_WM_DIAGRAM_GROUP_CODE" val="m1-1"/>
  <p:tag name="KSO_WM_TAG_VERSION" val="1.0"/>
  <p:tag name="KSO_WM_TEMPLATE_CATEGORY" val="diagram"/>
  <p:tag name="KSO_WM_TEMPLATE_INDEX" val="160330"/>
  <p:tag name="KSO_WM_UNIT_CLEAR" val="1"/>
  <p:tag name="KSO_WM_UNIT_COMPATIBLE" val="0"/>
  <p:tag name="KSO_WM_UNIT_DIAGRAM_SCHEMECOLOR_ID" val="5"/>
  <p:tag name="KSO_WM_UNIT_HIGHLIGHT" val="0"/>
  <p:tag name="KSO_WM_UNIT_ID" val="diagram160330_4*m_h_a*1_3_1"/>
  <p:tag name="KSO_WM_UNIT_INDEX" val="1_3_1"/>
  <p:tag name="KSO_WM_UNIT_LAYERLEVEL" val="1_1_1"/>
  <p:tag name="KSO_WM_UNIT_PRESET_TEXT_INDEX" val="3"/>
  <p:tag name="KSO_WM_UNIT_PRESET_TEXT_LEN" val="12"/>
  <p:tag name="KSO_WM_UNIT_TEXT_FILL_FORE_SCHEMECOLOR_INDEX" val="7"/>
  <p:tag name="KSO_WM_UNIT_TEXT_FILL_TYPE" val="1"/>
  <p:tag name="KSO_WM_UNIT_TYPE" val="m_h_a"/>
  <p:tag name="KSO_WM_UNIT_USESOURCEFORMAT_APPLY" val="1"/>
  <p:tag name="KSO_WM_UNIT_VALUE" val="26"/>
</p:tagLst>
</file>

<file path=ppt/tags/tag358.xml><?xml version="1.0" encoding="utf-8"?>
<p:tagLst xmlns:p="http://schemas.openxmlformats.org/presentationml/2006/main">
  <p:tag name="AS_UNIQUEID" val="5338"/>
</p:tagLst>
</file>

<file path=ppt/tags/tag359.xml><?xml version="1.0" encoding="utf-8"?>
<p:tagLst xmlns:p="http://schemas.openxmlformats.org/presentationml/2006/main">
  <p:tag name="AS_UNIQUEID" val="5339"/>
</p:tagLst>
</file>

<file path=ppt/tags/tag360.xml><?xml version="1.0" encoding="utf-8"?>
<p:tagLst xmlns:p="http://schemas.openxmlformats.org/presentationml/2006/main">
  <p:tag name="AS_UNIQUEID" val="5340"/>
</p:tagLst>
</file>

<file path=ppt/tags/tag361.xml><?xml version="1.0" encoding="utf-8"?>
<p:tagLst xmlns:p="http://schemas.openxmlformats.org/presentationml/2006/main">
  <p:tag name="AS_UNIQUEID" val="5341"/>
  <p:tag name="KSO_WM_BEAUTIFY_FLAG" val="#wm#"/>
  <p:tag name="KSO_WM_DIAGRAM_GROUP_CODE" val="m1-1"/>
  <p:tag name="KSO_WM_TAG_VERSION" val="1.0"/>
  <p:tag name="KSO_WM_TEMPLATE_CATEGORY" val="diagram"/>
  <p:tag name="KSO_WM_TEMPLATE_INDEX" val="160330"/>
  <p:tag name="KSO_WM_UNIT_CLEAR" val="1"/>
  <p:tag name="KSO_WM_UNIT_COMPATIBLE" val="0"/>
  <p:tag name="KSO_WM_UNIT_DIAGRAM_SCHEMECOLOR_ID" val="5"/>
  <p:tag name="KSO_WM_UNIT_HIGHLIGHT" val="0"/>
  <p:tag name="KSO_WM_UNIT_ID" val="diagram160330_4*m_h_a*1_4_1"/>
  <p:tag name="KSO_WM_UNIT_INDEX" val="1_4_1"/>
  <p:tag name="KSO_WM_UNIT_LAYERLEVEL" val="1_1_1"/>
  <p:tag name="KSO_WM_UNIT_PRESET_TEXT_INDEX" val="3"/>
  <p:tag name="KSO_WM_UNIT_PRESET_TEXT_LEN" val="12"/>
  <p:tag name="KSO_WM_UNIT_TEXT_FILL_FORE_SCHEMECOLOR_INDEX" val="8"/>
  <p:tag name="KSO_WM_UNIT_TEXT_FILL_TYPE" val="1"/>
  <p:tag name="KSO_WM_UNIT_TYPE" val="m_h_a"/>
  <p:tag name="KSO_WM_UNIT_USESOURCEFORMAT_APPLY" val="1"/>
  <p:tag name="KSO_WM_UNIT_VALUE" val="26"/>
</p:tagLst>
</file>

<file path=ppt/tags/tag362.xml><?xml version="1.0" encoding="utf-8"?>
<p:tagLst xmlns:p="http://schemas.openxmlformats.org/presentationml/2006/main">
  <p:tag name="AS_UNIQUEID" val="5342"/>
</p:tagLst>
</file>

<file path=ppt/tags/tag363.xml><?xml version="1.0" encoding="utf-8"?>
<p:tagLst xmlns:p="http://schemas.openxmlformats.org/presentationml/2006/main">
  <p:tag name="AS_UNIQUEID" val="5476"/>
</p:tagLst>
</file>

<file path=ppt/tags/tag364.xml><?xml version="1.0" encoding="utf-8"?>
<p:tagLst xmlns:p="http://schemas.openxmlformats.org/presentationml/2006/main">
  <p:tag name="AS_UNIQUEID" val="3284"/>
</p:tagLst>
</file>

<file path=ppt/tags/tag365.xml><?xml version="1.0" encoding="utf-8"?>
<p:tagLst xmlns:p="http://schemas.openxmlformats.org/presentationml/2006/main">
  <p:tag name="AS_UNIQUEID" val="3285"/>
</p:tagLst>
</file>

<file path=ppt/tags/tag366.xml><?xml version="1.0" encoding="utf-8"?>
<p:tagLst xmlns:p="http://schemas.openxmlformats.org/presentationml/2006/main">
  <p:tag name="AS_UNIQUEID" val="3286"/>
</p:tagLst>
</file>

<file path=ppt/tags/tag367.xml><?xml version="1.0" encoding="utf-8"?>
<p:tagLst xmlns:p="http://schemas.openxmlformats.org/presentationml/2006/main">
  <p:tag name="AS_UNIQUEID" val="3287"/>
</p:tagLst>
</file>

<file path=ppt/tags/tag368.xml><?xml version="1.0" encoding="utf-8"?>
<p:tagLst xmlns:p="http://schemas.openxmlformats.org/presentationml/2006/main">
  <p:tag name="AS_UNIQUEID" val="3288"/>
</p:tagLst>
</file>

<file path=ppt/tags/tag369.xml><?xml version="1.0" encoding="utf-8"?>
<p:tagLst xmlns:p="http://schemas.openxmlformats.org/presentationml/2006/main">
  <p:tag name="AS_UNIQUEID" val="3289"/>
</p:tagLst>
</file>

<file path=ppt/tags/tag370.xml><?xml version="1.0" encoding="utf-8"?>
<p:tagLst xmlns:p="http://schemas.openxmlformats.org/presentationml/2006/main">
  <p:tag name="AS_UNIQUEID" val="3290"/>
</p:tagLst>
</file>

<file path=ppt/tags/tag371.xml><?xml version="1.0" encoding="utf-8"?>
<p:tagLst xmlns:p="http://schemas.openxmlformats.org/presentationml/2006/main">
  <p:tag name="AS_UNIQUEID" val="3291"/>
</p:tagLst>
</file>

<file path=ppt/tags/tag372.xml><?xml version="1.0" encoding="utf-8"?>
<p:tagLst xmlns:p="http://schemas.openxmlformats.org/presentationml/2006/main">
  <p:tag name="AS_UNIQUEID" val="3292"/>
</p:tagLst>
</file>

<file path=ppt/tags/tag373.xml><?xml version="1.0" encoding="utf-8"?>
<p:tagLst xmlns:p="http://schemas.openxmlformats.org/presentationml/2006/main">
  <p:tag name="AS_UNIQUEID" val="3293"/>
</p:tagLst>
</file>

<file path=ppt/tags/tag374.xml><?xml version="1.0" encoding="utf-8"?>
<p:tagLst xmlns:p="http://schemas.openxmlformats.org/presentationml/2006/main">
  <p:tag name="AS_UNIQUEID" val="3294"/>
</p:tagLst>
</file>

<file path=ppt/tags/tag375.xml><?xml version="1.0" encoding="utf-8"?>
<p:tagLst xmlns:p="http://schemas.openxmlformats.org/presentationml/2006/main">
  <p:tag name="AS_UNIQUEID" val="3295"/>
</p:tagLst>
</file>

<file path=ppt/tags/tag376.xml><?xml version="1.0" encoding="utf-8"?>
<p:tagLst xmlns:p="http://schemas.openxmlformats.org/presentationml/2006/main">
  <p:tag name="AS_UNIQUEID" val="3296"/>
</p:tagLst>
</file>

<file path=ppt/tags/tag377.xml><?xml version="1.0" encoding="utf-8"?>
<p:tagLst xmlns:p="http://schemas.openxmlformats.org/presentationml/2006/main">
  <p:tag name="AS_UNIQUEID" val="3297"/>
</p:tagLst>
</file>

<file path=ppt/tags/tag378.xml><?xml version="1.0" encoding="utf-8"?>
<p:tagLst xmlns:p="http://schemas.openxmlformats.org/presentationml/2006/main">
  <p:tag name="AS_UNIQUEID" val="3298"/>
</p:tagLst>
</file>

<file path=ppt/tags/tag379.xml><?xml version="1.0" encoding="utf-8"?>
<p:tagLst xmlns:p="http://schemas.openxmlformats.org/presentationml/2006/main">
  <p:tag name="AS_UNIQUEID" val="3299"/>
</p:tagLst>
</file>

<file path=ppt/tags/tag380.xml><?xml version="1.0" encoding="utf-8"?>
<p:tagLst xmlns:p="http://schemas.openxmlformats.org/presentationml/2006/main">
  <p:tag name="AS_UNIQUEID" val="3300"/>
</p:tagLst>
</file>

<file path=ppt/tags/tag381.xml><?xml version="1.0" encoding="utf-8"?>
<p:tagLst xmlns:p="http://schemas.openxmlformats.org/presentationml/2006/main">
  <p:tag name="AS_UNIQUEID" val="3301"/>
</p:tagLst>
</file>

<file path=ppt/tags/tag382.xml><?xml version="1.0" encoding="utf-8"?>
<p:tagLst xmlns:p="http://schemas.openxmlformats.org/presentationml/2006/main">
  <p:tag name="AS_UNIQUEID" val="3302"/>
</p:tagLst>
</file>

<file path=ppt/tags/tag383.xml><?xml version="1.0" encoding="utf-8"?>
<p:tagLst xmlns:p="http://schemas.openxmlformats.org/presentationml/2006/main">
  <p:tag name="KSO_WM_SCREEN_THEME_FLAG" val="fTPnb+vzlPToHJ8qPt8nv9lLZgYpTiDNq+m9NvA+ZEGRICrpL3GUgBye6qW/B0cp4qP8/GIIY/kfTbE8J+V418Jvp1xBnA6OVySpyLZkrg4="/>
  <p:tag name="KSO_WM_SPECIAL_SOURCE" val="bdnull"/>
</p:tagLst>
</file>

<file path=ppt/tags/tag384.xml><?xml version="1.0" encoding="utf-8"?>
<p:tagLst xmlns:p="http://schemas.openxmlformats.org/presentationml/2006/main">
  <p:tag name="AS_UNIQUEID" val="5477"/>
</p:tagLst>
</file>

<file path=ppt/tags/tag385.xml><?xml version="1.0" encoding="utf-8"?>
<p:tagLst xmlns:p="http://schemas.openxmlformats.org/presentationml/2006/main">
  <p:tag name="AS_UNIQUEID" val="3455"/>
</p:tagLst>
</file>

<file path=ppt/tags/tag386.xml><?xml version="1.0" encoding="utf-8"?>
<p:tagLst xmlns:p="http://schemas.openxmlformats.org/presentationml/2006/main">
  <p:tag name="AS_UNIQUEID" val="3456"/>
</p:tagLst>
</file>

<file path=ppt/tags/tag387.xml><?xml version="1.0" encoding="utf-8"?>
<p:tagLst xmlns:p="http://schemas.openxmlformats.org/presentationml/2006/main">
  <p:tag name="AS_UNIQUEID" val="3457"/>
</p:tagLst>
</file>

<file path=ppt/tags/tag388.xml><?xml version="1.0" encoding="utf-8"?>
<p:tagLst xmlns:p="http://schemas.openxmlformats.org/presentationml/2006/main">
  <p:tag name="AS_UNIQUEID" val="3458"/>
</p:tagLst>
</file>

<file path=ppt/tags/tag389.xml><?xml version="1.0" encoding="utf-8"?>
<p:tagLst xmlns:p="http://schemas.openxmlformats.org/presentationml/2006/main">
  <p:tag name="AS_UNIQUEID" val="3459"/>
</p:tagLst>
</file>

<file path=ppt/tags/tag390.xml><?xml version="1.0" encoding="utf-8"?>
<p:tagLst xmlns:p="http://schemas.openxmlformats.org/presentationml/2006/main">
  <p:tag name="AS_UNIQUEID" val="5553"/>
</p:tagLst>
</file>

<file path=ppt/tags/tag391.xml><?xml version="1.0" encoding="utf-8"?>
<p:tagLst xmlns:p="http://schemas.openxmlformats.org/presentationml/2006/main">
  <p:tag name="AS_UNIQUEID" val="5554"/>
</p:tagLst>
</file>

<file path=ppt/tags/tag39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231</Paragraphs>
  <Slides>15</Slides>
  <Notes>2</Notes>
  <TotalTime>1</TotalTime>
  <HiddenSlides>1</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15</vt:i4>
      </vt:variant>
    </vt:vector>
  </HeadingPairs>
  <TitlesOfParts>
    <vt:vector baseType="lpstr" size="28">
      <vt:lpstr>Arial</vt:lpstr>
      <vt:lpstr>Calibri</vt:lpstr>
      <vt:lpstr>等线 Light</vt:lpstr>
      <vt:lpstr>等线</vt:lpstr>
      <vt:lpstr>宋体</vt:lpstr>
      <vt:lpstr>微软雅黑</vt:lpstr>
      <vt:lpstr>楷体</vt:lpstr>
      <vt:lpstr>黑体</vt:lpstr>
      <vt:lpstr>方正宋刻本秀楷简体</vt:lpstr>
      <vt:lpstr>Agency FB</vt:lpstr>
      <vt:lpstr>华文楷体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当代中国法治建设的历程</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2024-09-06T21:50:35.673</cp:lastPrinted>
  <dcterms:created xsi:type="dcterms:W3CDTF">2024-09-06T13:50:35Z</dcterms:created>
  <dcterms:modified xsi:type="dcterms:W3CDTF">2024-09-06T13:50:38Z</dcterms:modified>
</cp:coreProperties>
</file>