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79AEB-53F7-45DC-9BEE-9E1B7FF5D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E5566-5CE9-433C-A08D-713719AA1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33A596-C065-4C71-8E14-F22D41FFC4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0AA68-23DE-41D6-888F-4F7D81AB4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D0011B-0691-4948-80D3-CD9152C77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8DE2DA-A9A8-4A90-AF56-D10D48DBE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ABD14-E151-4FC9-8BCA-A4FDFA58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590F9-1CAD-4B1B-B0F4-B7628DD08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97DB19-6421-4F13-8728-B1EA1272A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C25AF6-6C64-40C0-9CCD-D0ED06210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44C560-1886-42C2-8D65-B280C356B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6104033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产程管理培训课件生产流程中的资源与能力规划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能力规划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资源与能力整合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实践案例与经验分享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提高医护人员对产程管理的认识和技能水平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降低孕产妇和新生儿的死亡率，提高母婴安全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促进医院产科服务质量的提升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821867" y="3896294"/>
            <a:ext cx="2573020" cy="2567940"/>
          </a:xfrm>
          <a:custGeom>
            <a:rect l="l" t="t" r="r" b="b"/>
            <a:pathLst>
              <a:path w="110" h="110">
                <a:moveTo>
                  <a:pt x="56" y="0"/>
                </a:moveTo>
                <a:cubicBezTo>
                  <a:pt x="71" y="0"/>
                  <a:pt x="85" y="6"/>
                  <a:pt x="95" y="16"/>
                </a:cubicBezTo>
                <a:cubicBezTo>
                  <a:pt x="105" y="26"/>
                  <a:pt x="111" y="40"/>
                  <a:pt x="111" y="55"/>
                </a:cubicBezTo>
                <a:cubicBezTo>
                  <a:pt x="111" y="71"/>
                  <a:pt x="105" y="84"/>
                  <a:pt x="95" y="94"/>
                </a:cubicBezTo>
                <a:cubicBezTo>
                  <a:pt x="85" y="104"/>
                  <a:pt x="71" y="111"/>
                  <a:pt x="56" y="111"/>
                </a:cubicBezTo>
                <a:cubicBezTo>
                  <a:pt x="40" y="111"/>
                  <a:pt x="27" y="104"/>
                  <a:pt x="16" y="94"/>
                </a:cubicBezTo>
                <a:cubicBezTo>
                  <a:pt x="6" y="84"/>
                  <a:pt x="0" y="71"/>
                  <a:pt x="0" y="55"/>
                </a:cubicBezTo>
                <a:cubicBezTo>
                  <a:pt x="0" y="40"/>
                  <a:pt x="6" y="26"/>
                  <a:pt x="16" y="16"/>
                </a:cubicBezTo>
                <a:cubicBezTo>
                  <a:pt x="27" y="6"/>
                  <a:pt x="40" y="0"/>
                  <a:pt x="56" y="0"/>
                </a:cubicBezTo>
                <a:close/>
                <a:moveTo>
                  <a:pt x="51" y="100"/>
                </a:moveTo>
                <a:cubicBezTo>
                  <a:pt x="51" y="87"/>
                  <a:pt x="51" y="87"/>
                  <a:pt x="51" y="87"/>
                </a:cubicBezTo>
                <a:cubicBezTo>
                  <a:pt x="47" y="87"/>
                  <a:pt x="42" y="86"/>
                  <a:pt x="38" y="85"/>
                </a:cubicBezTo>
                <a:cubicBezTo>
                  <a:pt x="39" y="87"/>
                  <a:pt x="40" y="88"/>
                  <a:pt x="40" y="89"/>
                </a:cubicBezTo>
                <a:cubicBezTo>
                  <a:pt x="43" y="94"/>
                  <a:pt x="47" y="98"/>
                  <a:pt x="51" y="100"/>
                </a:cubicBezTo>
                <a:close/>
                <a:moveTo>
                  <a:pt x="51" y="77"/>
                </a:moveTo>
                <a:cubicBezTo>
                  <a:pt x="51" y="60"/>
                  <a:pt x="51" y="60"/>
                  <a:pt x="51" y="60"/>
                </a:cubicBezTo>
                <a:cubicBezTo>
                  <a:pt x="33" y="60"/>
                  <a:pt x="33" y="60"/>
                  <a:pt x="33" y="60"/>
                </a:cubicBezTo>
                <a:cubicBezTo>
                  <a:pt x="33" y="65"/>
                  <a:pt x="34" y="70"/>
                  <a:pt x="35" y="75"/>
                </a:cubicBezTo>
                <a:cubicBezTo>
                  <a:pt x="40" y="76"/>
                  <a:pt x="45" y="77"/>
                  <a:pt x="51" y="77"/>
                </a:cubicBezTo>
                <a:close/>
                <a:moveTo>
                  <a:pt x="51" y="50"/>
                </a:moveTo>
                <a:cubicBezTo>
                  <a:pt x="51" y="33"/>
                  <a:pt x="51" y="33"/>
                  <a:pt x="51" y="33"/>
                </a:cubicBezTo>
                <a:cubicBezTo>
                  <a:pt x="45" y="34"/>
                  <a:pt x="40" y="34"/>
                  <a:pt x="35" y="36"/>
                </a:cubicBezTo>
                <a:cubicBezTo>
                  <a:pt x="34" y="40"/>
                  <a:pt x="33" y="45"/>
                  <a:pt x="33" y="50"/>
                </a:cubicBezTo>
                <a:cubicBezTo>
                  <a:pt x="51" y="50"/>
                  <a:pt x="51" y="50"/>
                  <a:pt x="51" y="50"/>
                </a:cubicBezTo>
                <a:close/>
                <a:moveTo>
                  <a:pt x="51" y="24"/>
                </a:moveTo>
                <a:cubicBezTo>
                  <a:pt x="51" y="10"/>
                  <a:pt x="51" y="10"/>
                  <a:pt x="51" y="10"/>
                </a:cubicBezTo>
                <a:cubicBezTo>
                  <a:pt x="47" y="12"/>
                  <a:pt x="43" y="16"/>
                  <a:pt x="40" y="22"/>
                </a:cubicBezTo>
                <a:cubicBezTo>
                  <a:pt x="40" y="23"/>
                  <a:pt x="39" y="24"/>
                  <a:pt x="38" y="25"/>
                </a:cubicBezTo>
                <a:cubicBezTo>
                  <a:pt x="42" y="24"/>
                  <a:pt x="47" y="24"/>
                  <a:pt x="51" y="24"/>
                </a:cubicBezTo>
                <a:close/>
                <a:moveTo>
                  <a:pt x="61" y="10"/>
                </a:moveTo>
                <a:cubicBezTo>
                  <a:pt x="61" y="24"/>
                  <a:pt x="61" y="24"/>
                  <a:pt x="61" y="24"/>
                </a:cubicBezTo>
                <a:cubicBezTo>
                  <a:pt x="65" y="24"/>
                  <a:pt x="69" y="24"/>
                  <a:pt x="73" y="25"/>
                </a:cubicBezTo>
                <a:cubicBezTo>
                  <a:pt x="72" y="24"/>
                  <a:pt x="72" y="23"/>
                  <a:pt x="71" y="22"/>
                </a:cubicBezTo>
                <a:cubicBezTo>
                  <a:pt x="68" y="16"/>
                  <a:pt x="65" y="12"/>
                  <a:pt x="61" y="10"/>
                </a:cubicBezTo>
                <a:close/>
                <a:moveTo>
                  <a:pt x="61" y="33"/>
                </a:moveTo>
                <a:cubicBezTo>
                  <a:pt x="61" y="50"/>
                  <a:pt x="61" y="50"/>
                  <a:pt x="61" y="50"/>
                </a:cubicBezTo>
                <a:cubicBezTo>
                  <a:pt x="79" y="50"/>
                  <a:pt x="79" y="50"/>
                  <a:pt x="79" y="50"/>
                </a:cubicBezTo>
                <a:cubicBezTo>
                  <a:pt x="78" y="45"/>
                  <a:pt x="78" y="40"/>
                  <a:pt x="77" y="36"/>
                </a:cubicBezTo>
                <a:cubicBezTo>
                  <a:pt x="72" y="34"/>
                  <a:pt x="66" y="34"/>
                  <a:pt x="61" y="33"/>
                </a:cubicBezTo>
                <a:close/>
                <a:moveTo>
                  <a:pt x="61" y="60"/>
                </a:moveTo>
                <a:cubicBezTo>
                  <a:pt x="61" y="77"/>
                  <a:pt x="61" y="77"/>
                  <a:pt x="61" y="77"/>
                </a:cubicBezTo>
                <a:cubicBezTo>
                  <a:pt x="66" y="77"/>
                  <a:pt x="72" y="76"/>
                  <a:pt x="77" y="75"/>
                </a:cubicBezTo>
                <a:cubicBezTo>
                  <a:pt x="78" y="70"/>
                  <a:pt x="78" y="65"/>
                  <a:pt x="79" y="60"/>
                </a:cubicBezTo>
                <a:cubicBezTo>
                  <a:pt x="61" y="60"/>
                  <a:pt x="61" y="60"/>
                  <a:pt x="61" y="60"/>
                </a:cubicBezTo>
                <a:close/>
                <a:moveTo>
                  <a:pt x="61" y="87"/>
                </a:moveTo>
                <a:cubicBezTo>
                  <a:pt x="61" y="100"/>
                  <a:pt x="61" y="100"/>
                  <a:pt x="61" y="100"/>
                </a:cubicBezTo>
                <a:cubicBezTo>
                  <a:pt x="65" y="98"/>
                  <a:pt x="68" y="94"/>
                  <a:pt x="71" y="89"/>
                </a:cubicBezTo>
                <a:cubicBezTo>
                  <a:pt x="72" y="88"/>
                  <a:pt x="72" y="87"/>
                  <a:pt x="73" y="85"/>
                </a:cubicBezTo>
                <a:cubicBezTo>
                  <a:pt x="69" y="86"/>
                  <a:pt x="65" y="87"/>
                  <a:pt x="61" y="87"/>
                </a:cubicBezTo>
                <a:close/>
                <a:moveTo>
                  <a:pt x="11" y="50"/>
                </a:moveTo>
                <a:cubicBezTo>
                  <a:pt x="23" y="50"/>
                  <a:pt x="23" y="50"/>
                  <a:pt x="23" y="50"/>
                </a:cubicBezTo>
                <a:cubicBezTo>
                  <a:pt x="23" y="47"/>
                  <a:pt x="24" y="43"/>
                  <a:pt x="24" y="39"/>
                </a:cubicBezTo>
                <a:cubicBezTo>
                  <a:pt x="24" y="40"/>
                  <a:pt x="23" y="40"/>
                  <a:pt x="22" y="40"/>
                </a:cubicBezTo>
                <a:cubicBezTo>
                  <a:pt x="17" y="43"/>
                  <a:pt x="13" y="47"/>
                  <a:pt x="11" y="50"/>
                </a:cubicBezTo>
                <a:close/>
                <a:moveTo>
                  <a:pt x="88" y="50"/>
                </a:moveTo>
                <a:cubicBezTo>
                  <a:pt x="100" y="50"/>
                  <a:pt x="100" y="50"/>
                  <a:pt x="100" y="50"/>
                </a:cubicBezTo>
                <a:cubicBezTo>
                  <a:pt x="99" y="47"/>
                  <a:pt x="95" y="43"/>
                  <a:pt x="89" y="40"/>
                </a:cubicBezTo>
                <a:cubicBezTo>
                  <a:pt x="89" y="40"/>
                  <a:pt x="88" y="40"/>
                  <a:pt x="87" y="39"/>
                </a:cubicBezTo>
                <a:cubicBezTo>
                  <a:pt x="88" y="43"/>
                  <a:pt x="88" y="47"/>
                  <a:pt x="88" y="50"/>
                </a:cubicBezTo>
                <a:close/>
                <a:moveTo>
                  <a:pt x="100" y="60"/>
                </a:moveTo>
                <a:cubicBezTo>
                  <a:pt x="88" y="60"/>
                  <a:pt x="88" y="60"/>
                  <a:pt x="88" y="60"/>
                </a:cubicBezTo>
                <a:cubicBezTo>
                  <a:pt x="88" y="64"/>
                  <a:pt x="88" y="67"/>
                  <a:pt x="87" y="71"/>
                </a:cubicBezTo>
                <a:cubicBezTo>
                  <a:pt x="88" y="71"/>
                  <a:pt x="89" y="70"/>
                  <a:pt x="89" y="70"/>
                </a:cubicBezTo>
                <a:cubicBezTo>
                  <a:pt x="95" y="67"/>
                  <a:pt x="99" y="64"/>
                  <a:pt x="100" y="60"/>
                </a:cubicBezTo>
                <a:close/>
                <a:moveTo>
                  <a:pt x="23" y="60"/>
                </a:moveTo>
                <a:cubicBezTo>
                  <a:pt x="11" y="60"/>
                  <a:pt x="11" y="60"/>
                  <a:pt x="11" y="60"/>
                </a:cubicBezTo>
                <a:cubicBezTo>
                  <a:pt x="13" y="64"/>
                  <a:pt x="17" y="67"/>
                  <a:pt x="22" y="70"/>
                </a:cubicBezTo>
                <a:cubicBezTo>
                  <a:pt x="23" y="70"/>
                  <a:pt x="24" y="71"/>
                  <a:pt x="24" y="71"/>
                </a:cubicBezTo>
                <a:cubicBezTo>
                  <a:pt x="24" y="67"/>
                  <a:pt x="23" y="64"/>
                  <a:pt x="23" y="60"/>
                </a:cubicBezTo>
                <a:close/>
                <a:moveTo>
                  <a:pt x="96" y="77"/>
                </a:moveTo>
                <a:cubicBezTo>
                  <a:pt x="95" y="78"/>
                  <a:pt x="95" y="78"/>
                  <a:pt x="94" y="78"/>
                </a:cubicBezTo>
                <a:cubicBezTo>
                  <a:pt x="91" y="80"/>
                  <a:pt x="88" y="81"/>
                  <a:pt x="84" y="82"/>
                </a:cubicBezTo>
                <a:cubicBezTo>
                  <a:pt x="83" y="86"/>
                  <a:pt x="81" y="90"/>
                  <a:pt x="80" y="93"/>
                </a:cubicBezTo>
                <a:cubicBezTo>
                  <a:pt x="79" y="94"/>
                  <a:pt x="79" y="94"/>
                  <a:pt x="79" y="95"/>
                </a:cubicBezTo>
                <a:cubicBezTo>
                  <a:pt x="82" y="93"/>
                  <a:pt x="85" y="90"/>
                  <a:pt x="88" y="88"/>
                </a:cubicBezTo>
                <a:cubicBezTo>
                  <a:pt x="91" y="85"/>
                  <a:pt x="94" y="81"/>
                  <a:pt x="96" y="77"/>
                </a:cubicBezTo>
                <a:close/>
                <a:moveTo>
                  <a:pt x="27" y="82"/>
                </a:moveTo>
                <a:cubicBezTo>
                  <a:pt x="24" y="81"/>
                  <a:pt x="20" y="80"/>
                  <a:pt x="18" y="78"/>
                </a:cubicBezTo>
                <a:cubicBezTo>
                  <a:pt x="17" y="78"/>
                  <a:pt x="16" y="78"/>
                  <a:pt x="15" y="77"/>
                </a:cubicBezTo>
                <a:cubicBezTo>
                  <a:pt x="18" y="81"/>
                  <a:pt x="20" y="85"/>
                  <a:pt x="23" y="88"/>
                </a:cubicBezTo>
                <a:cubicBezTo>
                  <a:pt x="26" y="90"/>
                  <a:pt x="29" y="93"/>
                  <a:pt x="33" y="95"/>
                </a:cubicBezTo>
                <a:cubicBezTo>
                  <a:pt x="32" y="94"/>
                  <a:pt x="32" y="94"/>
                  <a:pt x="32" y="93"/>
                </a:cubicBezTo>
                <a:cubicBezTo>
                  <a:pt x="30" y="90"/>
                  <a:pt x="28" y="86"/>
                  <a:pt x="27" y="82"/>
                </a:cubicBezTo>
                <a:close/>
                <a:moveTo>
                  <a:pt x="15" y="33"/>
                </a:moveTo>
                <a:cubicBezTo>
                  <a:pt x="16" y="33"/>
                  <a:pt x="17" y="32"/>
                  <a:pt x="18" y="32"/>
                </a:cubicBezTo>
                <a:cubicBezTo>
                  <a:pt x="20" y="30"/>
                  <a:pt x="24" y="29"/>
                  <a:pt x="27" y="28"/>
                </a:cubicBezTo>
                <a:cubicBezTo>
                  <a:pt x="28" y="24"/>
                  <a:pt x="30" y="20"/>
                  <a:pt x="32" y="17"/>
                </a:cubicBezTo>
                <a:cubicBezTo>
                  <a:pt x="32" y="17"/>
                  <a:pt x="32" y="16"/>
                  <a:pt x="33" y="16"/>
                </a:cubicBezTo>
                <a:cubicBezTo>
                  <a:pt x="29" y="18"/>
                  <a:pt x="26" y="20"/>
                  <a:pt x="23" y="23"/>
                </a:cubicBezTo>
                <a:cubicBezTo>
                  <a:pt x="20" y="26"/>
                  <a:pt x="18" y="29"/>
                  <a:pt x="15" y="33"/>
                </a:cubicBezTo>
                <a:close/>
                <a:moveTo>
                  <a:pt x="84" y="28"/>
                </a:moveTo>
                <a:cubicBezTo>
                  <a:pt x="88" y="29"/>
                  <a:pt x="91" y="30"/>
                  <a:pt x="94" y="32"/>
                </a:cubicBezTo>
                <a:cubicBezTo>
                  <a:pt x="95" y="32"/>
                  <a:pt x="95" y="33"/>
                  <a:pt x="96" y="33"/>
                </a:cubicBezTo>
                <a:cubicBezTo>
                  <a:pt x="94" y="29"/>
                  <a:pt x="91" y="26"/>
                  <a:pt x="88" y="23"/>
                </a:cubicBezTo>
                <a:cubicBezTo>
                  <a:pt x="85" y="20"/>
                  <a:pt x="82" y="18"/>
                  <a:pt x="79" y="16"/>
                </a:cubicBezTo>
                <a:cubicBezTo>
                  <a:pt x="79" y="16"/>
                  <a:pt x="79" y="17"/>
                  <a:pt x="80" y="17"/>
                </a:cubicBezTo>
                <a:cubicBezTo>
                  <a:pt x="81" y="20"/>
                  <a:pt x="83" y="24"/>
                  <a:pt x="84" y="28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4362496" y="5185660"/>
            <a:ext cx="90872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6118543" y="5185660"/>
            <a:ext cx="1756048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 flipV="1">
            <a:off x="6101402" y="3472461"/>
            <a:ext cx="0" cy="654844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H="1" flipV="1">
            <a:off x="4912508" y="3912538"/>
            <a:ext cx="494998" cy="36308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V="1">
            <a:off x="6740069" y="3998248"/>
            <a:ext cx="501771" cy="242369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31601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820875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4450" y="226884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192587" y="2921071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339" y="4638125"/>
            <a:ext cx="1067456" cy="1084278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8325" y="4638125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掌握产程中的心理护理和沟通技巧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1766" y="2377910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学习产程中各种异常情况的识别和处理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07262" y="1101076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掌握产程管理的基本理论和知识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445647" y="244625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了解产程中的镇痛和麻醉管理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10378" y="4554638"/>
            <a:ext cx="2602230" cy="11677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ct val="0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培养医护人员团队协作和应急处理能力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培训内容和目标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5654863" y="251761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272801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901089" y="3169840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32403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077553" y="4886894"/>
            <a:ext cx="907027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生产流程概述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生产流程是指将原材料、人力、设备、资金等生产要素组织起来，通过一系列有序、协调的操作和加工，最终生产出符合市场需求的产品或服务的全过程。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生产流程是企业运营的核心环节，直接影响产品质量、生产效率、成本控制等方面，对于提高企业竞争力和盈利能力具有重要意义。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06" r="23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生产流程的定义和重要性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生产流程包括原材料采购、生产计划制定、生产加工、质量检验、产品包装、物流配送等环节。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主要环节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在生产流程中，涉及的角色包括生产管理人员、技术人员、操作人员、质检人员、物流人员等。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生产流程的主要环节和角色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生产流程中的关键资源包括原材料、生产设备、技术、资金等。这些资源的获取、配置和管理直接影响生产流程的顺畅和效率。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关键资源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生产流程中的关键能力包括生产能力、技术能力、质量管理能力、物流管理能力等。这些能力的建设和提升是优化生产流程、提高生产效率和质量的关键。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关键能力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生产流程中的关键资源和能力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资源规划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确定产程管理培训所需的人员数量、结构和素质要求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分析现有人力资源状况，找出与需求之间的差距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制定人力资源招聘、选拔、培训和激励计划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建立产程管理培训人员绩效考核和激励机制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分析产程管理培训所需的教材、讲义、案例等物料资源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确定物料资源的采购、存储和配送方式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制定物料资源预算和成本控制计划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确保物料资源的及时供应和质量保障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物料资源规划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确定产程管理培训所需的教室、教学设备、模拟产房等设施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制定设备资源的采购、租赁、维护和更新计划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分析现有设备资源状况，找出与需求之间的差距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确保设备资源的合理配置和高效利用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设备资源规划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0800000">
            <a:off x="5310197" y="3360"/>
            <a:ext cx="6881803" cy="1578837"/>
          </a:xfrm>
          <a:prstGeom prst="rtTriangl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865044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分析产程管理培训所需的资金投入，包括人力、物料、设备等方面的费用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9105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寻求多元化的资金来源，如政府拨款、企业赞助、学员缴费等</a:t>
            </a:r>
          </a:p>
        </p:txBody>
      </p:sp>
      <p:sp>
        <p:nvSpPr>
          <p:cNvPr id="5" name="AutoShape 5"/>
          <p:cNvSpPr/>
          <p:nvPr/>
        </p:nvSpPr>
        <p:spPr>
          <a:xfrm>
            <a:off x="726223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90284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6654250" y="1413187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制定资金预算和成本控制计划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6515429" y="1564498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633797" y="2538726"/>
            <a:ext cx="48474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确保资金的及时到位和合理使用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6494977" y="2690037"/>
            <a:ext cx="138821" cy="13882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4389" b="4389"/>
          <a:stretch>
            <a:fillRect/>
          </a:stretch>
        </p:blipFill>
        <p:spPr>
          <a:xfrm>
            <a:off x="454963" y="3801273"/>
            <a:ext cx="3547872" cy="2267712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26031" b="26031"/>
          <a:stretch>
            <a:fillRect/>
          </a:stretch>
        </p:blipFill>
        <p:spPr>
          <a:xfrm>
            <a:off x="4281896" y="3801273"/>
            <a:ext cx="3547872" cy="2267712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18041" b="18041"/>
          <a:stretch>
            <a:fillRect/>
          </a:stretch>
        </p:blipFill>
        <p:spPr>
          <a:xfrm>
            <a:off x="8108829" y="3801273"/>
            <a:ext cx="3547872" cy="2267712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资金资源规划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https://d.book118.com/986104033050010044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2024-09-12T14:15:25.059</cp:lastPrinted>
  <dcterms:created xsi:type="dcterms:W3CDTF">2024-09-12T06:15:25Z</dcterms:created>
  <dcterms:modified xsi:type="dcterms:W3CDTF">2024-09-12T06:15:27Z</dcterms:modified>
</cp:coreProperties>
</file>