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56FBA3-AA3E-4C07-8279-D59C32AFB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24D6E6-FB10-4781-A9F0-7DF11D81F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FD1C76-A277-4071-97E5-C466043AC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F8C9E9-EBE3-40CD-8929-FE2EE2987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068156-0FBC-467B-B665-AD8747BD3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01F46C-E5E6-4446-AEF3-B9352ABCA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DD453A-3CB5-4957-A259-E49BFA01C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9F7A69-4740-416D-921D-9FB193D77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88CC12-1C58-416D-B11B-8495EB60E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30663A-8406-4455-9F26-E108A09BA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543C6B-D25F-4F29-A50F-F710C801B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610505305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肝癌中晚期护理措施PPT\n## 1.肝癌中晚期的概述及诊断\n### 1.1肝癌中晚期的定义与分类\n### 1.2肝癌中晚期的发病原因及危险因素\n### 1.3肝癌中晚期的诊断方法与标准\n## 2.肝癌中晚期的治疗及护理原则\n### 2.1肝癌中晚期的治疗方式选择\n### 2.2肝癌中晚期的护理原则与方法\n### 2.3肝癌中晚期的心理护理与支持\n## 3.肝癌中晚期的疼痛护理\n### 3.1肝癌中晚期疼痛的原因及特点\n### 3.2肝癌中晚期疼痛的评估与分级\n### 3.3肝癌中晚期疼痛的护理措施与药物治疗\n## 4.肝癌中晚期的营养支持与护理\n### 4.1肝癌中晚期患者的营养状况评估\n### 4.2肝癌中晚期患者的营养支持策略\n### 4.3肝癌中晚期患者的营养护理与教育\n## 5.肝癌中晚期的并发症预防与护理\n### 5.1肝癌中晚期常见并发症的预防\n### 5.2肝癌中晚期并发症的早期发现与识别\n### 5.3肝癌中晚期并发症的护理措施与治疗\n## 6.肝癌中晚期的康复护理与生活指导\n### 6.1肝癌中晚期患者的康复护理计划\n### 6.2肝癌中晚期患者的生活指导与建议\n### 6.3肝癌中晚期患者的随访与健康管理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肝癌中晚期护理措施PPT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n-lt"/>
              </a:rPr>
              <a:t>CREATE TOGETHER</a:t>
            </a:r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2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43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肝癌中晚期的概述及诊断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肝癌中晚期的定义与分类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肝癌中晚期定义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肝癌发展到一定阶段，肿瘤较大或侵犯周围组织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存在转移或复发风险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患者的生存率和生活质量受到严重影响</a:t>
                </a:r>
                <a:endParaRPr/>
              </a:p>
            </p:txBody>
          </p:sp>
          <p:pic>
            <p:nvPicPr>
              <p:cNvPr id="2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肝癌分类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根据病理类型分类：肝细胞癌、胆管癌等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根据肿瘤大小分类：小肝癌、中肝癌、大肝癌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根据肿瘤分期分类：Ⅰ期、Ⅱ期、Ⅲ期、Ⅳ期</a:t>
                </a:r>
                <a:endParaRPr/>
              </a:p>
            </p:txBody>
          </p:sp>
          <p:pic>
            <p:nvPicPr>
              <p:cNvPr id="2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肝癌中晚期的发病原因</a:t>
                </a:r>
                <a:endParaRPr/>
              </a:p>
            </p:txBody>
          </p:sp>
          <p:sp>
            <p:nvSpPr>
              <p:cNvPr id="24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乙型肝炎病毒感染：HBV是肝癌的主要病因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丙型肝炎病毒感染：HCV也可能导致肝癌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酒精性肝病：长期大量饮酒会增加肝癌风险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非酒精性脂肪性肝病：肥胖、糖尿病等代谢综合症患者易患肝癌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遗传因素：家族史中有肝癌患者的人更容易患肝癌</a:t>
                </a:r>
                <a:endParaRPr/>
              </a:p>
            </p:txBody>
          </p:sp>
          <p:sp>
            <p:nvSpPr>
              <p:cNvPr id="24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肝癌中晚期的危险因素</a:t>
                </a:r>
                <a:endParaRPr/>
              </a:p>
            </p:txBody>
          </p:sp>
          <p:sp>
            <p:nvSpPr>
              <p:cNvPr id="24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年龄：40岁以上人群肝癌发病率较高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性别：男性发病率高于女性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合并其他肝病：肝硬化、脂肪肝等患者肝癌风险增加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生活习惯：吸烟、饮酒等不良生活习惯</a:t>
                </a:r>
                <a:endParaRPr/>
              </a:p>
            </p:txBody>
          </p:sp>
          <p:sp>
            <p:nvSpPr>
              <p:cNvPr id="24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肝癌中晚期的发病原因及危险因素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肝癌中晚期的诊断方法</a:t>
                </a:r>
                <a:endParaRPr/>
              </a:p>
            </p:txBody>
          </p:sp>
          <p:sp>
            <p:nvSpPr>
              <p:cNvPr id="25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影像学检查：B超、CT、MRI等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实验室检查：血清肿瘤标志物（AFP、CEA等）、肝功能检查等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病理检查：穿刺活检、手术切除活检等</a:t>
                </a:r>
                <a:endParaRPr/>
              </a:p>
            </p:txBody>
          </p:sp>
          <p:sp>
            <p:nvSpPr>
              <p:cNvPr id="25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肝癌中晚期的诊断标准</a:t>
                </a:r>
                <a:endParaRPr/>
              </a:p>
            </p:txBody>
          </p:sp>
          <p:sp>
            <p:nvSpPr>
              <p:cNvPr id="26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根据肿瘤大小、侵犯范围、是否有转移等因素进行判断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参考世界卫生组织（WHO）肝癌分期标准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结合患者的具体症状、体征和检查结果进行综合诊断</a:t>
                </a:r>
                <a:endParaRPr/>
              </a:p>
            </p:txBody>
          </p:sp>
          <p:sp>
            <p:nvSpPr>
              <p:cNvPr id="26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肝癌中晚期的诊断方法与标准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2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73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肝癌中晚期的治疗及护理原则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肝癌中晚期的治疗方式选择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5" y="1262089"/>
            <a:ext cx="10790199" cy="5528606"/>
            <a:chOff x="660395" y="1262089"/>
            <a:chExt cx="10790199" cy="5528606"/>
          </a:xfrm>
        </p:grpSpPr>
        <p:grpSp>
          <p:nvGrpSpPr>
            <p:cNvPr id="277" name="Group 19"/>
            <p:cNvGrpSpPr/>
            <p:nvPr/>
          </p:nvGrpSpPr>
          <p:grpSpPr>
            <a:xfrm>
              <a:off x="660395" y="1262089"/>
              <a:ext cx="10790199" cy="1044000"/>
              <a:chOff x="660395" y="1262089"/>
              <a:chExt cx="10790199" cy="1044000"/>
            </a:xfrm>
          </p:grpSpPr>
          <p:sp>
            <p:nvSpPr>
              <p:cNvPr id="278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9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2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手术治疗：对于部分患者，手术切除肿瘤或肝移植是有效的治疗方式</a:t>
                </a:r>
                <a:endParaRPr/>
              </a:p>
            </p:txBody>
          </p:sp>
          <p:cxnSp>
            <p:nvCxnSpPr>
              <p:cNvPr id="281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82" name="Group 18"/>
            <p:cNvGrpSpPr/>
            <p:nvPr/>
          </p:nvGrpSpPr>
          <p:grpSpPr>
            <a:xfrm>
              <a:off x="660395" y="2380713"/>
              <a:ext cx="10790199" cy="1052575"/>
              <a:chOff x="660395" y="2380713"/>
              <a:chExt cx="10790199" cy="1052575"/>
            </a:xfrm>
          </p:grpSpPr>
          <p:sp>
            <p:nvSpPr>
              <p:cNvPr id="283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4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85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化疗：对于不能手术或手术后复发的患者，化疗是一种辅助治疗手段</a:t>
                </a:r>
                <a:endParaRPr/>
              </a:p>
            </p:txBody>
          </p:sp>
        </p:grpSp>
        <p:grpSp>
          <p:nvGrpSpPr>
            <p:cNvPr id="287" name="Group 17"/>
            <p:cNvGrpSpPr/>
            <p:nvPr/>
          </p:nvGrpSpPr>
          <p:grpSpPr>
            <a:xfrm>
              <a:off x="660395" y="3499337"/>
              <a:ext cx="10790199" cy="1044000"/>
              <a:chOff x="660395" y="3499337"/>
              <a:chExt cx="10790199" cy="1044000"/>
            </a:xfrm>
          </p:grpSpPr>
          <p:sp>
            <p:nvSpPr>
              <p:cNvPr id="288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90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放疗：对于部分患者，放疗可以控制肿瘤生长和缓解症状</a:t>
                </a:r>
                <a:endParaRPr/>
              </a:p>
            </p:txBody>
          </p:sp>
        </p:grpSp>
        <p:grpSp>
          <p:nvGrpSpPr>
            <p:cNvPr id="292" name="Group 16"/>
            <p:cNvGrpSpPr/>
            <p:nvPr/>
          </p:nvGrpSpPr>
          <p:grpSpPr>
            <a:xfrm>
              <a:off x="660395" y="4617961"/>
              <a:ext cx="10790199" cy="1047757"/>
              <a:chOff x="660395" y="4617961"/>
              <a:chExt cx="10790199" cy="1047757"/>
            </a:xfrm>
          </p:grpSpPr>
          <p:sp>
            <p:nvSpPr>
              <p:cNvPr id="293" name="Tencent"/>
              <p:cNvSpPr/>
              <p:nvPr/>
            </p:nvSpPr>
            <p:spPr>
              <a:xfrm>
                <a:off x="660395" y="4617961"/>
                <a:ext cx="10790199" cy="1044000"/>
              </a:xfrm>
              <a:prstGeom prst="rect">
                <a:avLst/>
              </a:prstGeom>
              <a:solidFill>
                <a:schemeClr val="accent4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/>
              <p:cNvSpPr txBox="1"/>
              <p:nvPr/>
            </p:nvSpPr>
            <p:spPr>
              <a:xfrm>
                <a:off x="815342" y="4641943"/>
                <a:ext cx="787395" cy="1020018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95" name="直线连接符 51"/>
              <p:cNvCxnSpPr/>
              <p:nvPr/>
            </p:nvCxnSpPr>
            <p:spPr>
              <a:xfrm>
                <a:off x="660395" y="4617961"/>
                <a:ext cx="10790199" cy="0"/>
              </a:xfrm>
              <a:prstGeom prst="line">
                <a:avLst/>
              </a:prstGeom>
              <a:ln w="38100">
                <a:solidFill>
                  <a:schemeClr val="accent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1" y="4641944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靶向治疗：针对肝癌的靶向药物可以抑制肿瘤生长和扩散</a:t>
                </a:r>
                <a:endParaRPr/>
              </a:p>
            </p:txBody>
          </p:sp>
        </p:grpSp>
        <p:grpSp>
          <p:nvGrpSpPr>
            <p:cNvPr id="297" name="Group 15"/>
            <p:cNvGrpSpPr/>
            <p:nvPr/>
          </p:nvGrpSpPr>
          <p:grpSpPr>
            <a:xfrm>
              <a:off x="660395" y="5736583"/>
              <a:ext cx="10790199" cy="1054112"/>
              <a:chOff x="660395" y="5736583"/>
              <a:chExt cx="10790199" cy="1054112"/>
            </a:xfrm>
          </p:grpSpPr>
          <p:sp>
            <p:nvSpPr>
              <p:cNvPr id="298" name="Tencent"/>
              <p:cNvSpPr/>
              <p:nvPr/>
            </p:nvSpPr>
            <p:spPr>
              <a:xfrm>
                <a:off x="660395" y="5736583"/>
                <a:ext cx="10790199" cy="1044000"/>
              </a:xfrm>
              <a:prstGeom prst="rect">
                <a:avLst/>
              </a:prstGeom>
              <a:solidFill>
                <a:schemeClr val="accent5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9" name="Tencent"/>
              <p:cNvSpPr txBox="1"/>
              <p:nvPr/>
            </p:nvSpPr>
            <p:spPr>
              <a:xfrm>
                <a:off x="815341" y="5766921"/>
                <a:ext cx="787395" cy="101366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5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05</a:t>
                </a:r>
                <a:endParaRPr lang="en-GB" sz="4000">
                  <a:solidFill>
                    <a:schemeClr val="accent5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300" name="直线连接符 8"/>
              <p:cNvCxnSpPr/>
              <p:nvPr/>
            </p:nvCxnSpPr>
            <p:spPr>
              <a:xfrm>
                <a:off x="660395" y="5736583"/>
                <a:ext cx="10790199" cy="0"/>
              </a:xfrm>
              <a:prstGeom prst="line">
                <a:avLst/>
              </a:prstGeom>
              <a:ln w="38100">
                <a:solidFill>
                  <a:schemeClr val="accent5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0" y="5766921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中医药治疗：中医药在调理身体、减轻症状和提高生活质量方面有一定效果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护理原则</a:t>
                </a:r>
                <a:endParaRPr/>
              </a:p>
            </p:txBody>
          </p:sp>
          <p:sp>
            <p:nvSpPr>
              <p:cNvPr id="30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个体化护理：根据患者的具体情况制定护理计划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全过程护理：从患者入院到出院，全程关注患者的病情变化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综合护理：药物治疗、心理护理、营养支持等多方面干预</a:t>
                </a:r>
                <a:endParaRPr/>
              </a:p>
            </p:txBody>
          </p:sp>
          <p:sp>
            <p:nvSpPr>
              <p:cNvPr id="30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护理方法</a:t>
                </a:r>
                <a:endParaRPr/>
              </a:p>
            </p:txBody>
          </p:sp>
          <p:sp>
            <p:nvSpPr>
              <p:cNvPr id="31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观察病情：定期检查患者的肝功能、肿瘤标志物等指标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疼痛护理：根据患者的疼痛程度给予相应的止痛措施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营养支持：根据患者的营养状况制定合理的饮食计划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心理护理：与患者建立良好的沟通，关注其心理状态，提供心理支持</a:t>
                </a:r>
                <a:endParaRPr/>
              </a:p>
            </p:txBody>
          </p:sp>
          <p:sp>
            <p:nvSpPr>
              <p:cNvPr id="31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肝癌中晚期的护理原则与方法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肝癌中晚期的心理护理与支持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2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2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心理护理的重要性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肝癌中晚期患者心理压力大，容易出现焦虑、抑郁等心理问题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心理问题会影响患者的治疗效果和生活质量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心理护理有助于提高患者的心理适应能力和生活质量</a:t>
                </a:r>
                <a:endParaRPr/>
              </a:p>
            </p:txBody>
          </p:sp>
          <p:pic>
            <p:nvPicPr>
              <p:cNvPr id="3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2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心理护理措施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与患者建立良好的沟通，了解其心理需求和顾虑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提供心理支持，如心理咨询、心理疏导等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鼓励患者参加社会活动，增加与他人的交流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家庭和社会的支持，如家人的关心、朋友的陪伴等</a:t>
                </a:r>
                <a:endParaRPr/>
              </a:p>
            </p:txBody>
          </p:sp>
          <p:pic>
            <p:nvPicPr>
              <p:cNvPr id="3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肝癌中晚期的疼痛护理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肝癌中晚期疼痛的原因及特点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疼痛的原因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肿瘤侵犯肝包膜：引起肝区疼痛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肿瘤压迫周围组织：如胆管、肠道等，引起相应部位疼痛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肿瘤转移：如骨转移、肺转移等，引起转移部位疼痛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疼痛的特点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持续性疼痛：疼痛持续时间较长，严重影响患者的生活质量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阵发性疼痛：疼痛发作时剧烈，缓解后无明显不适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夜间疼痛：夜间疼痛加重，影响患者的睡眠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疼痛评估方法</a:t>
                </a:r>
                <a:endParaRPr/>
              </a:p>
            </p:txBody>
          </p:sp>
          <p:sp>
            <p:nvSpPr>
              <p:cNvPr id="2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主观评估：患者根据自己的感受描述疼痛程度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客观评估：医护人员通过观察和检查患者的症状和体征进行评估</a:t>
                </a:r>
                <a:endParaRPr/>
              </a:p>
            </p:txBody>
          </p:sp>
          <p:sp>
            <p:nvSpPr>
              <p:cNvPr id="2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疼痛分级</a:t>
                </a:r>
                <a:endParaRPr/>
              </a:p>
            </p:txBody>
          </p:sp>
          <p:sp>
            <p:nvSpPr>
              <p:cNvPr id="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国际疼痛学会（IASP）疼痛分级：根据疼痛的程度和影响日常生活、睡眠等因素进行分级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数字评分法（NRS）：患者根据自己的感受在0-10分之间选择相应的分数</a:t>
                </a:r>
                <a:endParaRPr/>
              </a:p>
            </p:txBody>
          </p:sp>
          <p:sp>
            <p:nvSpPr>
              <p:cNvPr id="3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肝癌中晚期疼痛的评估与分级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</a:t>
                </a:r>
                <a:endParaRPr/>
              </a:p>
            </p:txBody>
          </p:sp>
          <p:sp>
            <p:nvSpPr>
              <p:cNvPr id="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药物治疗：根据患者的疼痛程度和分级选择合适的止痛药物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非药物治疗：如热敷、按摩、心理疏导等，缓解患者的疼痛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疼痛教育：向患者和家属讲解疼痛相关知识，提高其对疼痛的认识和应对能力</a:t>
                </a:r>
                <a:endParaRPr/>
              </a:p>
            </p:txBody>
          </p:sp>
          <p:sp>
            <p:nvSpPr>
              <p:cNvPr id="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</a:t>
                </a:r>
                <a:endParaRPr/>
              </a:p>
            </p:txBody>
          </p:sp>
          <p:sp>
            <p:nvSpPr>
              <p:cNvPr id="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阿片类药物：如吗啡、杜冷丁等，有效缓解中重度疼痛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非阿片类药物：如非甾体抗炎药（NSAIDs）、解痉药等，用于轻度疼痛或阿片类药物的辅助治疗</a:t>
                </a:r>
                <a:endParaRPr/>
              </a:p>
            </p:txBody>
          </p:sp>
          <p:sp>
            <p:nvSpPr>
              <p:cNvPr id="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肝癌中晚期疼痛的护理措施与药物治疗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https://d.book118.com/986105053054010051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肝癌中晚期护理措施PPT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2024-09-17T00:51:24.324</cp:lastPrinted>
  <dcterms:created xsi:type="dcterms:W3CDTF">2024-09-16T16:51:24Z</dcterms:created>
  <dcterms:modified xsi:type="dcterms:W3CDTF">2024-09-16T16:51:26Z</dcterms:modified>
</cp:coreProperties>
</file>