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A38D3-7822-4019-925D-7C474CA3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C52E6-984C-4204-A09D-172B1FE26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6372-80AB-42FF-B885-87EAF355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B456D-570D-4CA2-8F56-F01CD54A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D7BD3-E2ED-4607-96C7-34F63FB7E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94CAF-FE54-4027-933A-C80D05D5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E1827-DA52-485B-9F6A-2F707D07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AF404-EC48-4D7B-BDA5-2FFE58142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079D6-D466-4FD7-BC2A-163E2795C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050B8-60A3-4DBD-8235-0D6DD96C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783AB-5BAD-4329-806B-AC88E0FC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369219"/>
            <a:ext cx="78867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jpe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30542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圆角矩形 7"/>
          <p:cNvSpPr/>
          <p:nvPr/>
        </p:nvSpPr>
        <p:spPr>
          <a:xfrm>
            <a:off x="0" y="1786890"/>
            <a:ext cx="434975" cy="212407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</a:rPr>
              <a:t>统编</a:t>
            </a:r>
            <a:endParaRPr lang="zh-CN" altLang="en-US" b="1">
              <a:solidFill>
                <a:schemeClr val="tx1"/>
              </a:solidFill>
            </a:endParaRPr>
          </a:p>
          <a:p>
            <a:pPr algn="ctr"/>
            <a:r>
              <a:rPr lang="zh-CN" altLang="en-US" b="1">
                <a:solidFill>
                  <a:schemeClr val="tx1"/>
                </a:solidFill>
              </a:rPr>
              <a:t>五年级下册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588895" y="1306195"/>
            <a:ext cx="4279900" cy="706755"/>
          </a:xfrm>
          <a:prstGeom prst="rect">
            <a:avLst/>
          </a:prstGeom>
          <a:solidFill>
            <a:srgbClr val="FFEBD2">
              <a:alpha val="53000"/>
            </a:srgbClr>
          </a:solidFill>
          <a:ln w="38100">
            <a:solidFill>
              <a:schemeClr val="accent6">
                <a:lumMod val="60000"/>
                <a:lumOff val="4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交流平台</a:t>
            </a:r>
            <a:endParaRPr lang="zh-CN" altLang="zh-CN" sz="4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841375" y="2202815"/>
            <a:ext cx="7631430" cy="7372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本次交流的内容是梳理、总结写人的基本方法。</a:t>
            </a:r>
            <a:endParaRPr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80" y="1019810"/>
            <a:ext cx="1633220" cy="5676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标注 8"/>
          <p:cNvSpPr/>
          <p:nvPr/>
        </p:nvSpPr>
        <p:spPr>
          <a:xfrm rot="10800000">
            <a:off x="580390" y="1490345"/>
            <a:ext cx="6664960" cy="3039110"/>
          </a:xfrm>
          <a:prstGeom prst="wedgeRoundRectCallout">
            <a:avLst>
              <a:gd name="adj1" fmla="val -60721"/>
              <a:gd name="adj2" fmla="val 19224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accent5">
                        <a:tint val="50000"/>
                        <a:satMod val="300000"/>
                      </a:schemeClr>
                    </a:gs>
                    <a:gs pos="35000">
                      <a:schemeClr val="accent5">
                        <a:tint val="37000"/>
                        <a:satMod val="300000"/>
                      </a:schemeClr>
                    </a:gs>
                    <a:gs pos="100000">
                      <a:schemeClr val="accent5">
                        <a:tint val="15000"/>
                        <a:satMod val="350000"/>
                      </a:schemeClr>
                    </a:gs>
                  </a:gsLst>
                  <a:lin ang="16200000" scaled="1"/>
                </a:gradFill>
              </a14:hiddenFill>
            </a:ext>
          </a:ex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702945" y="1589405"/>
            <a:ext cx="641985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002060"/>
                </a:solidFill>
                <a:effectLst/>
                <a:latin typeface="楷体_GB2312" panose="02010609030101010101" charset="-122"/>
                <a:ea typeface="楷体_GB2312" panose="02010609030101010101" charset="-122"/>
              </a:rPr>
              <a:t>    </a:t>
            </a:r>
            <a:r>
              <a:rPr lang="zh-CN" altLang="en-US">
                <a:solidFill>
                  <a:srgbClr val="002060"/>
                </a:solidFill>
                <a:effectLst/>
                <a:latin typeface="楷体_GB2312" panose="02010609030101010101" charset="-122"/>
                <a:ea typeface="楷体_GB2312" panose="02010609030101010101" charset="-122"/>
              </a:rPr>
              <a:t>要写好一个人物的特点，就要掌握一些写人的基本方法。《两茎灯草》中作者为了突出严监生极其吝啬的特点，选取了他临死时因灯盏里点着两茎灯草而硬撑着不肯咽气的事；《摔跤》是通过描写小嘎子和小胖墩儿摔跤时的动作，来表现小嘎子机灵的特点的；《他像一棵挺脱的树》是通过对祥子的外貌描写，来表现他的健壮和活力的；《刷子李》通过描写旁观者曹小三的举止和心理，表现出了刷子李的技艺高超。可见，要写好一个人物，需要选用典型事例，从语言、动作、外貌、神态、心理等多个角度描写人物，还可以通过描写周围人的反应来表现主要人物的特点。</a:t>
            </a:r>
            <a:endParaRPr lang="zh-CN" altLang="en-US">
              <a:solidFill>
                <a:srgbClr val="002060"/>
              </a:solidFill>
              <a:effectLst/>
              <a:latin typeface="楷体_GB2312" panose="02010609030101010101" charset="-122"/>
              <a:ea typeface="楷体_GB2312" panose="02010609030101010101" charset="-122"/>
            </a:endParaRPr>
          </a:p>
        </p:txBody>
      </p:sp>
      <p:pic>
        <p:nvPicPr>
          <p:cNvPr id="2" name="图片 1" descr="凯尔哥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7696835" y="1711960"/>
            <a:ext cx="1223010" cy="26543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95" y="645795"/>
            <a:ext cx="1438910" cy="5384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标注 8"/>
          <p:cNvSpPr/>
          <p:nvPr/>
        </p:nvSpPr>
        <p:spPr>
          <a:xfrm rot="10800000">
            <a:off x="2285365" y="1637030"/>
            <a:ext cx="6544945" cy="2353945"/>
          </a:xfrm>
          <a:prstGeom prst="wedgeRoundRectCallout">
            <a:avLst>
              <a:gd name="adj1" fmla="val 58895"/>
              <a:gd name="adj2" fmla="val 4908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accent5">
                        <a:tint val="50000"/>
                        <a:satMod val="300000"/>
                      </a:schemeClr>
                    </a:gs>
                    <a:gs pos="35000">
                      <a:schemeClr val="accent5">
                        <a:tint val="37000"/>
                        <a:satMod val="300000"/>
                      </a:schemeClr>
                    </a:gs>
                    <a:gs pos="100000">
                      <a:schemeClr val="accent5">
                        <a:tint val="15000"/>
                        <a:satMod val="350000"/>
                      </a:schemeClr>
                    </a:gs>
                  </a:gsLst>
                  <a:lin ang="16200000" scaled="1"/>
                </a:gradFill>
              </a14:hiddenFill>
            </a:ext>
          </a:ex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2366010" y="1738630"/>
            <a:ext cx="6396355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effectLst/>
                <a:latin typeface="楷体_GB2312" panose="02010609030101010101" charset="-122"/>
                <a:ea typeface="楷体_GB2312" panose="02010609030101010101" charset="-122"/>
                <a:sym typeface="+mn-ea"/>
              </a:rPr>
              <a:t>    </a:t>
            </a:r>
            <a:r>
              <a:rPr lang="zh-CN" altLang="en-US" sz="22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effectLst/>
                <a:latin typeface="楷体_GB2312" panose="02010609030101010101" charset="-122"/>
                <a:ea typeface="楷体_GB2312" panose="02010609030101010101" charset="-122"/>
                <a:sym typeface="+mn-ea"/>
              </a:rPr>
              <a:t>你总结得真好。我们之前学过的课文《景阳冈》，就是通过写武松在阳谷县一家酒店内开怀畅饮后，趁着酒兴上了景阳冈，赤手空拳打死老虎的故事，表现了武松豪放、勇敢而又机敏的英雄性格。 描写武松打虎的经过是全文的重点，作者主要是通过动作描写，把武松的形象写得栩栩如生的。</a:t>
            </a:r>
            <a:endParaRPr lang="zh-CN" altLang="en-US" sz="22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effectLst/>
              <a:latin typeface="楷体_GB2312" panose="02010609030101010101" charset="-122"/>
              <a:ea typeface="楷体_GB2312" panose="02010609030101010101" charset="-122"/>
              <a:sym typeface="+mn-ea"/>
            </a:endParaRPr>
          </a:p>
        </p:txBody>
      </p:sp>
      <p:pic>
        <p:nvPicPr>
          <p:cNvPr id="4" name="图片 3" descr="萱萱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48920" y="1637030"/>
            <a:ext cx="1457325" cy="2794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标注 8"/>
          <p:cNvSpPr/>
          <p:nvPr/>
        </p:nvSpPr>
        <p:spPr>
          <a:xfrm rot="10800000">
            <a:off x="580390" y="1382395"/>
            <a:ext cx="6309995" cy="2880360"/>
          </a:xfrm>
          <a:prstGeom prst="wedgeRoundRectCallout">
            <a:avLst>
              <a:gd name="adj1" fmla="val -62196"/>
              <a:gd name="adj2" fmla="val 4519"/>
              <a:gd name="adj3" fmla="val 16667"/>
            </a:avLst>
          </a:prstGeom>
          <a:noFill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accent5">
                        <a:tint val="50000"/>
                        <a:satMod val="300000"/>
                      </a:schemeClr>
                    </a:gs>
                    <a:gs pos="35000">
                      <a:schemeClr val="accent5">
                        <a:tint val="37000"/>
                        <a:satMod val="300000"/>
                      </a:schemeClr>
                    </a:gs>
                    <a:gs pos="100000">
                      <a:schemeClr val="accent5">
                        <a:tint val="15000"/>
                        <a:satMod val="350000"/>
                      </a:schemeClr>
                    </a:gs>
                  </a:gsLst>
                  <a:lin ang="16200000" scaled="1"/>
                </a:gradFill>
              </a14:hiddenFill>
            </a:ext>
          </a:ex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756920" y="1500505"/>
            <a:ext cx="6026150" cy="26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2900"/>
              </a:lnSpc>
            </a:pPr>
            <a:r>
              <a:rPr lang="en-US" altLang="zh-CN" sz="2000">
                <a:solidFill>
                  <a:schemeClr val="accent4">
                    <a:lumMod val="50000"/>
                  </a:schemeClr>
                </a:solidFill>
                <a:effectLst/>
                <a:latin typeface="楷体_GB2312" panose="02010609030101010101" charset="-122"/>
                <a:ea typeface="楷体_GB2312" panose="02010609030101010101" charset="-122"/>
              </a:rPr>
              <a:t>    </a:t>
            </a:r>
            <a:r>
              <a:rPr lang="zh-CN" altLang="en-US" sz="2000">
                <a:solidFill>
                  <a:schemeClr val="accent4">
                    <a:lumMod val="50000"/>
                  </a:schemeClr>
                </a:solidFill>
                <a:effectLst/>
                <a:latin typeface="楷体_GB2312" panose="02010609030101010101" charset="-122"/>
                <a:ea typeface="楷体_GB2312" panose="02010609030101010101" charset="-122"/>
              </a:rPr>
              <a:t>《军神》是通过动作、语言、神态描写来刻画人物的。比如，刘伯承被沃克医生识破军人身份时的神态、语言描写，说明刘伯承默认了沃克医生的判断，暗含着他对沃克医生从医经验的肯定；刘伯承手术过程中忍受剧痛时的动作描写，以及手术后他与沃克医生的对话，表现出他顽强坚持、乐观无畏的惊人毅力和强大内心。</a:t>
            </a:r>
            <a:endParaRPr lang="zh-CN" altLang="en-US" sz="2000">
              <a:solidFill>
                <a:schemeClr val="accent4">
                  <a:lumMod val="50000"/>
                </a:schemeClr>
              </a:solidFill>
              <a:effectLst/>
              <a:latin typeface="楷体_GB2312" panose="02010609030101010101" charset="-122"/>
              <a:ea typeface="楷体_GB2312" panose="02010609030101010101" charset="-122"/>
            </a:endParaRPr>
          </a:p>
        </p:txBody>
      </p:sp>
      <p:pic>
        <p:nvPicPr>
          <p:cNvPr id="4" name="图片 3" descr="凯尔弟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06970" y="1638935"/>
            <a:ext cx="1364615" cy="26238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32050" y="1453515"/>
            <a:ext cx="4279900" cy="706755"/>
          </a:xfrm>
          <a:prstGeom prst="rect">
            <a:avLst/>
          </a:prstGeom>
          <a:solidFill>
            <a:srgbClr val="FFEBD2">
              <a:alpha val="53000"/>
            </a:srgbClr>
          </a:solidFill>
          <a:ln w="38100">
            <a:solidFill>
              <a:schemeClr val="accent6">
                <a:lumMod val="60000"/>
                <a:lumOff val="4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初 试 身 手</a:t>
            </a:r>
            <a:endParaRPr lang="zh-CN" altLang="en-US" sz="40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456565" y="1226820"/>
            <a:ext cx="8448040" cy="497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1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◎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课间十分钟，观察一位同学，试着用学过的方法写一写他。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64845" y="2148840"/>
            <a:ext cx="781494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点拨：</a:t>
            </a: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留心观察课间休息时同学们的活动，选择一位同学重点观察他的各种表现。 仔细地看这个同学在做什么，做得怎么样，他先做了什么，又做了什么，最后做了什么，表情是怎样的，有什么变化。 根据自己的观察所得，动笔描写这位同学的语言、动作、外貌等。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26745" y="1129030"/>
            <a:ext cx="804735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示例：</a:t>
            </a: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我们班的几个女同学正在踢毽子，踢得最好的要数方敏了。只见她把毽子拿在手中掂了一掂，接着向上一抛，当毽子快要落下来时，她迅速把右脚往里一弯，再使劲向上一踢，毽子就飞上了天。然后她紧盯着毽子飞行的轨迹，当毽子再次落下时，她又把右脚向里一拐，再使劲向上一踢，毽子又飞上了天。就这样，毽子忽上忽下飞个不停，方敏的脚也在一起一落不停地飞动着。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18795" y="871855"/>
            <a:ext cx="8282940" cy="902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◎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你的家人有什么特点？想一想可以用哪些典型事例表现他们的特点，列出来和同学交流。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4225" y="1774825"/>
            <a:ext cx="791908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点拨：</a:t>
            </a: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课外留心观察自己的家人，想一想他们都有什么特点，思考最能反映家人特点的典型事例。比如，为了表现爸爸工作勤奋这个特点，可以选择爸爸为了工作经常很晚才回家，回家后还忙工作到半夜，答应周末带自己去公园却一直没兑现等这样典型有说服力的事例。将观察到的特点和典型事例简要地列在纸上，想一想哪些应该详写，哪些应该略写，做到主次分明。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873760" y="1009015"/>
            <a:ext cx="7906385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示例：</a:t>
            </a: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我的妈妈非常爱美。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可以用以下事例表现她爱美的特点：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（1）每天出门前都要花费很长时间化妆、挑衣服；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（2）每天睡觉前都要敷面膜；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（3）在其他地方很节省，但买名贵化妆品时眼睛都不眨一下；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（4）太阳稍一刺眼就赶紧抹防晒霜、打遮阳伞； 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000"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  <a:sym typeface="+mn-ea"/>
              </a:rPr>
              <a:t>（5）经常看时尚杂志，赶时髦。</a:t>
            </a:r>
            <a:endParaRPr lang="zh-CN" altLang="en-US" sz="2000"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313305" y="1538605"/>
            <a:ext cx="4282440" cy="92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EBD2">
                    <a:alpha val="53000"/>
                  </a:srgbClr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习作例文</a:t>
            </a:r>
            <a:r>
              <a:rPr lang="en-US" altLang="zh-CN" sz="54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 </a:t>
            </a:r>
            <a:endParaRPr lang="zh-CN" altLang="en-US" sz="54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我的朋友容容-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35445" y="1838960"/>
            <a:ext cx="3161030" cy="3161030"/>
          </a:xfrm>
          <a:prstGeom prst="rect">
            <a:avLst/>
          </a:prstGeom>
        </p:spPr>
      </p:pic>
      <p:sp>
        <p:nvSpPr>
          <p:cNvPr id="5" name="圆角矩形 4"/>
          <p:cNvSpPr/>
          <p:nvPr/>
        </p:nvSpPr>
        <p:spPr>
          <a:xfrm>
            <a:off x="361315" y="1456055"/>
            <a:ext cx="7054215" cy="270954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164590" y="719455"/>
            <a:ext cx="5570855" cy="565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10000"/>
              </a:lnSpc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我的朋友容容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13080" y="1603375"/>
            <a:ext cx="6729095" cy="2426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20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    </a:t>
            </a:r>
            <a:r>
              <a:rPr lang="zh-CN" altLang="en-US" sz="2200">
                <a:solidFill>
                  <a:schemeClr val="tx1"/>
                </a:solidFill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《我的朋友容容》主要讲了容容是一个助人为乐的人，她常帮“我”取报纸，有一次“我”自己取出了报纸，容容为此发了脾气；还有一次，“我”的一个老同学寄给“我”一封信，容容问清楚信是什么，就把信封拿去，在信封里装了片梧桐叶寄给了“我”，把“我”弄得稀里糊涂的。</a:t>
            </a:r>
            <a:endParaRPr lang="zh-CN" altLang="en-US" sz="2200">
              <a:solidFill>
                <a:schemeClr val="tx1"/>
              </a:solidFill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我的朋友容容-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44030" y="1369695"/>
            <a:ext cx="3218180" cy="366268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63550" y="894715"/>
            <a:ext cx="7879080" cy="902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10000"/>
              </a:lnSpc>
            </a:pPr>
            <a:r>
              <a:rPr lang="zh-CN" altLang="en-US" sz="24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◎默读课文，结合批注，想一想课文是怎么写容容这个人的，这样写有什么好处。</a:t>
            </a:r>
            <a:endParaRPr lang="zh-CN" altLang="en-US" sz="2400">
              <a:solidFill>
                <a:schemeClr val="tx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63550" y="1955165"/>
            <a:ext cx="7291070" cy="2491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rgbClr val="0000FF"/>
                </a:solidFill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（1）首先，课文选取了两个典型事例来写容容：第一件事，有一天“我”忘了尊重容容的“权利”，自己去取报纸了，容容委屈地跟奶奶哭闹，“我”赶紧把报纸放回去，她这才高兴起来；第二件事，容容对寄信产生了兴趣，把“我”的信封拿去，装了片树叶塞进邮筒，并忍不住告诉“我”她给“我”寄信的事。表现了容容天真可爱、忠于职守、好奇心强的特点。</a:t>
            </a:r>
            <a:endParaRPr lang="zh-CN" altLang="en-US" sz="2000">
              <a:solidFill>
                <a:srgbClr val="0000FF"/>
              </a:solidFill>
              <a:latin typeface="楷体_GB2312" panose="02010609030101010101" charset="-122"/>
              <a:ea typeface="楷体_GB2312" panose="02010609030101010101" charset="-122"/>
              <a:cs typeface="楷体_GB2312" panose="0201060903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92430" y="699135"/>
            <a:ext cx="8418830" cy="29635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2800"/>
              </a:lnSpc>
            </a:pPr>
            <a:r>
              <a:rPr lang="zh-CN" altLang="en-US" sz="2000">
                <a:solidFill>
                  <a:srgbClr val="0000FF"/>
                </a:solidFill>
                <a:latin typeface="楷体_GB2312" panose="02010609030101010101" charset="-122"/>
                <a:ea typeface="楷体_GB2312" panose="02010609030101010101" charset="-122"/>
                <a:cs typeface="楷体_GB2312" panose="02010609030101010101" charset="-122"/>
              </a:rPr>
              <a:t>（2）其次，运用动作、语言、神态等描写方法来写容容：第一件事中，“搬”“爬”“踮”“取出”“爬下”“奔来”等一系列对容容动作的描写，说明“取报纸”这件事对容容来说并非轻而易举，但她每天早上“总是”这样做，并为此兴奋不已，把做这件事看成是自己的“权利”，表现出容容的天真可爱、忠于职守；第二件事中，给“我”送来信后那一连串关于信是什么、如何能把信寄出去的追问，以及给“我”寄来信后，看“我”怎么也猜不出信中那片叶子的奥妙，忍不住告诉“我”的那番话，把容容对一切事物充满好奇、天真可爱的特点充分地表现出来了。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92430" y="3730625"/>
            <a:ext cx="8359140" cy="70675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方正粗黑宋简体" panose="02000000000000000000" charset="-122"/>
                <a:ea typeface="方正粗黑宋简体" panose="02000000000000000000" charset="-122"/>
                <a:sym typeface="+mn-ea"/>
              </a:rPr>
              <a:t>好处：</a:t>
            </a:r>
            <a:r>
              <a:rPr lang="zh-CN" altLang="en-US" sz="2000">
                <a:sym typeface="+mn-ea"/>
              </a:rPr>
              <a:t>这样描写能使容容的形象更鲜活，给读者留下深刻的印象，同时还能增强文章的可读性。</a:t>
            </a:r>
            <a:endParaRPr lang="zh-CN" altLang="en-US" sz="200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https://d.book118.com/986113054242010052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UNIT_DIAGRAM_MODELTYPE" val="dynamicNum"/>
  <p:tag name="KSO_WM_UNIT_TYPE" val="ζ_h_f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宋体</vt:lpstr>
      <vt:lpstr>微软雅黑</vt:lpstr>
      <vt:lpstr>楷体_GB2312</vt:lpstr>
      <vt:lpstr>黑体</vt:lpstr>
      <vt:lpstr>方正粗黑宋简体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2024-09-19T13:53:12.271</cp:lastPrinted>
  <dcterms:created xsi:type="dcterms:W3CDTF">2024-09-19T05:53:12Z</dcterms:created>
  <dcterms:modified xsi:type="dcterms:W3CDTF">2024-09-19T05:53:13Z</dcterms:modified>
</cp:coreProperties>
</file>