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529A80-2C94-47D7-BF17-C7744106BC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E194B2-EF44-44C8-80FC-2075032C57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FDA647-410C-4862-A4C9-C97FBE586E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11D852-781A-459F-ADB0-6E3DA0482C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639F1AC-6C32-4392-BB99-AAED6CAD63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2239A1D-DF72-4876-A732-E5A95C34E0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703D4EE-682C-444A-BFAC-27DBDE9836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9B2E46-2ED3-480F-A1D0-7173854E86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F6F197-191A-4B73-BE80-301359BEB7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323DA5-4F26-4E58-B020-43B58BD459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72BBEF-E6F1-437C-ACE9-895DAFAC47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1695" y="5544503"/>
            <a:ext cx="4224233" cy="923330"/>
          </a:xfrm>
        </p:spPr>
        <p:txBody>
          <a:bodyPr wrap="none" anchor="b">
            <a:spAutoFit/>
          </a:bodyPr>
          <a:lstStyle>
            <a:lvl1pPr algn="l">
              <a:defRPr sz="6000" b="0" i="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5" y="5051672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5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5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6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2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6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sp>
        <p:nvSpPr>
          <p:cNvPr id="2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0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1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2024/1/11</a:t>
            </a:fld>
            <a:endParaRPr lang="en-US" altLang="zh-CN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4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6121015101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肺脓肿的护理措施\n## 1.肺脓肿概述及病因\n### 1.1肺脓肿的定义与分类\n### 1.2肺脓肿的发病原因\n### 1.3肺脓肿的发病机制\n## 2.肺脓肿的临床表现与诊断\n### 2.1肺脓肿的临床症状\n### 2.2肺脓肿的影像学检查\n### 2.3肺脓肿的实验室检查\n## 3.肺脓肿的治疗方法\n### 3.1药物治疗\n### 3.2手术治疗\n### 3.3其他治疗方法\n## 4.肺脓肿的护理措施\n### 4.1一般护理\n### 4.2药物治疗护理\n### 4.3术后护理\n## 5.肺脓肿的预防与康复\n### 5.1预防措施\n### 5.2康复锻炼\n### 5.3心理护理\n## 6.肺脓肿的护理案例分析\n### 6.1病例介绍\n### 6.2护理过程\n### 6.3护理效果与反思\n&quot;,&quot;templateId&quot;:&quot;g4cp6mxhy78uudam11m8zmqt9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1695" y="5553433"/>
            <a:ext cx="9931400" cy="91440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肺脓肿的护理措施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1695" y="5055553"/>
            <a:ext cx="5786771" cy="476250"/>
          </a:xfrm>
        </p:spPr>
        <p:txBody>
          <a:bodyPr vert="horz" wrap="square" lIns="91440" tIns="45720" rIns="91440" bIns="45720" anchor="b">
            <a:spAutoFit/>
          </a:bodyPr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 descr="{&quot;isTemplate&quot;:false,&quot;type&quot;:&quot;subTitle&quot;,&quot;canOmit&quot;:true,&quot;range&quot;:0}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3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肺脓肿概述及病因</a:t>
            </a:r>
            <a:endParaRPr/>
          </a:p>
        </p:txBody>
      </p:sp>
      <p:sp>
        <p:nvSpPr>
          <p:cNvPr id="134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0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肺脓肿的定义与分类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1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11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1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肺脓肿是一种肺部化脓性感染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由各种病原体引起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导致肺组织坏死、液化形成脓肿</a:t>
                </a:r>
                <a:endParaRPr/>
              </a:p>
            </p:txBody>
          </p:sp>
          <p:pic>
            <p:nvPicPr>
              <p:cNvPr id="21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16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1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肺脓肿的分类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根据病原体不同分为：细菌性肺脓肿、真菌性肺脓肿、病毒性肺脓肿等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根据发病部位不同分为：叶间肺脓肿、肺段肺脓肿、肺叶肺脓肿等</a:t>
                </a:r>
                <a:endParaRPr/>
              </a:p>
            </p:txBody>
          </p:sp>
          <p:pic>
            <p:nvPicPr>
              <p:cNvPr id="22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22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23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24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病原体感染</a:t>
                </a:r>
                <a:endParaRPr/>
              </a:p>
            </p:txBody>
          </p:sp>
          <p:sp>
            <p:nvSpPr>
              <p:cNvPr id="225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细菌感染：如金黄色葡萄球菌、肺炎链球菌等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真菌感染：如念珠菌、曲霉菌等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病毒感染：如流感病毒、腺病毒等</a:t>
                </a:r>
                <a:endParaRPr/>
              </a:p>
            </p:txBody>
          </p:sp>
        </p:grpSp>
        <p:grpSp>
          <p:nvGrpSpPr>
            <p:cNvPr id="226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27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免疫力低下</a:t>
                </a:r>
                <a:endParaRPr/>
              </a:p>
            </p:txBody>
          </p:sp>
          <p:sp>
            <p:nvSpPr>
              <p:cNvPr id="228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患有慢性疾病：如糖尿病、慢性阻塞性肺疾病等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免疫系统受损：如艾滋病、骨髓移植等</a:t>
                </a:r>
                <a:endParaRPr/>
              </a:p>
            </p:txBody>
          </p:sp>
        </p:grpSp>
        <p:grpSp>
          <p:nvGrpSpPr>
            <p:cNvPr id="229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30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其他原因</a:t>
                </a:r>
                <a:endParaRPr/>
              </a:p>
            </p:txBody>
          </p:sp>
          <p:sp>
            <p:nvSpPr>
              <p:cNvPr id="231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吸入有毒物质：如瓦斯、化学物质等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肺部手术或外伤：如肺叶切除术、胸部外伤等</a:t>
                </a:r>
                <a:endParaRPr/>
              </a:p>
            </p:txBody>
          </p:sp>
        </p:grpSp>
      </p:grpSp>
      <p:pic>
        <p:nvPicPr>
          <p:cNvPr id="232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3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肺脓肿的发病原因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34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35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36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8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239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240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241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病原体通过呼吸道进入肺部，引起肺组织炎症反应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炎症反应导致肺组织坏死、液化，形成脓肿</a:t>
                </a:r>
                <a:endParaRPr/>
              </a:p>
            </p:txBody>
          </p:sp>
          <p:sp>
            <p:nvSpPr>
              <p:cNvPr id="24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病原体感染</a:t>
                </a:r>
                <a:endParaRPr/>
              </a:p>
            </p:txBody>
          </p:sp>
        </p:grpSp>
        <p:grpSp>
          <p:nvGrpSpPr>
            <p:cNvPr id="244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245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免疫力低下使患者易感染病原体，难以抵抗感染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感染后肺组织难以修复，导致肺脓肿形成</a:t>
                </a:r>
                <a:endParaRPr/>
              </a:p>
            </p:txBody>
          </p:sp>
          <p:sp>
            <p:nvSpPr>
              <p:cNvPr id="246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免疫力低下</a:t>
                </a:r>
                <a:endParaRPr/>
              </a:p>
            </p:txBody>
          </p:sp>
          <p:sp>
            <p:nvSpPr>
              <p:cNvPr id="247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48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249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有毒物质吸入或肺部手术、外伤导致肺组织损伤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损伤部位感染，形成肺脓肿</a:t>
                </a:r>
                <a:endParaRPr/>
              </a:p>
            </p:txBody>
          </p:sp>
          <p:sp>
            <p:nvSpPr>
              <p:cNvPr id="250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其他原因</a:t>
                </a:r>
                <a:endParaRPr/>
              </a:p>
            </p:txBody>
          </p:sp>
          <p:sp>
            <p:nvSpPr>
              <p:cNvPr id="251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5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肺脓肿的发病机制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54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肺脓肿的临床表现与诊断</a:t>
            </a:r>
            <a:endParaRPr/>
          </a:p>
        </p:txBody>
      </p:sp>
      <p:sp>
        <p:nvSpPr>
          <p:cNvPr id="255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肺脓肿的临床症状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063380"/>
            <a:chOff x="660399" y="2074672"/>
            <a:chExt cx="10871202" cy="4063380"/>
          </a:xfrm>
        </p:grpSpPr>
        <p:grpSp>
          <p:nvGrpSpPr>
            <p:cNvPr id="259" name=""/>
            <p:cNvGrpSpPr/>
            <p:nvPr/>
          </p:nvGrpSpPr>
          <p:grpSpPr>
            <a:xfrm>
              <a:off x="660399" y="2074672"/>
              <a:ext cx="2584800" cy="4063380"/>
              <a:chOff x="660399" y="2074672"/>
              <a:chExt cx="2584800" cy="4063380"/>
            </a:xfrm>
          </p:grpSpPr>
          <p:sp>
            <p:nvSpPr>
              <p:cNvPr id="260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发热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高热、寒战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体温可达39℃以上</a:t>
                </a:r>
                <a:endParaRPr/>
              </a:p>
            </p:txBody>
          </p:sp>
          <p:pic>
            <p:nvPicPr>
              <p:cNvPr id="26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264" name=""/>
            <p:cNvGrpSpPr/>
            <p:nvPr/>
          </p:nvGrpSpPr>
          <p:grpSpPr>
            <a:xfrm>
              <a:off x="3422533" y="2074672"/>
              <a:ext cx="2584800" cy="4063380"/>
              <a:chOff x="660399" y="2074672"/>
              <a:chExt cx="2584800" cy="4063380"/>
            </a:xfrm>
          </p:grpSpPr>
          <p:sp>
            <p:nvSpPr>
              <p:cNvPr id="265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咳嗽、咳痰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咳嗽剧烈，咳痰量多、黏稠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可伴有腥臭味</a:t>
                </a:r>
                <a:endParaRPr/>
              </a:p>
            </p:txBody>
          </p:sp>
          <p:pic>
            <p:nvPicPr>
              <p:cNvPr id="26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269" name=""/>
            <p:cNvGrpSpPr/>
            <p:nvPr/>
          </p:nvGrpSpPr>
          <p:grpSpPr>
            <a:xfrm>
              <a:off x="6184667" y="2074672"/>
              <a:ext cx="2584800" cy="4063380"/>
              <a:chOff x="660399" y="2074672"/>
              <a:chExt cx="2584800" cy="4063380"/>
            </a:xfrm>
          </p:grpSpPr>
          <p:sp>
            <p:nvSpPr>
              <p:cNvPr id="270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胸痛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胸部疼痛，呼吸时加剧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可伴有肩部、背部疼痛</a:t>
                </a:r>
                <a:endParaRPr/>
              </a:p>
            </p:txBody>
          </p:sp>
          <p:pic>
            <p:nvPicPr>
              <p:cNvPr id="27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274" name=""/>
            <p:cNvGrpSpPr/>
            <p:nvPr/>
          </p:nvGrpSpPr>
          <p:grpSpPr>
            <a:xfrm>
              <a:off x="8946801" y="2074672"/>
              <a:ext cx="2584800" cy="4063380"/>
              <a:chOff x="660399" y="2074672"/>
              <a:chExt cx="2584800" cy="4063380"/>
            </a:xfrm>
          </p:grpSpPr>
          <p:sp>
            <p:nvSpPr>
              <p:cNvPr id="275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气促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呼吸困难，活动后加剧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可伴有发绀</a:t>
                </a:r>
                <a:endParaRPr/>
              </a:p>
            </p:txBody>
          </p:sp>
          <p:pic>
            <p:nvPicPr>
              <p:cNvPr id="27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5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0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81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82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8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X线检查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8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肺脓肿表现为圆形或椭圆形高密度影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可伴有液气平面、空洞等征象</a:t>
                </a:r>
                <a:endParaRPr/>
              </a:p>
            </p:txBody>
          </p:sp>
          <p:sp>
            <p:nvSpPr>
              <p:cNvPr id="285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86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28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CT检查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8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更清晰地显示肺脓肿的部位、大小、范围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有助于诊断及指导治疗</a:t>
                </a:r>
                <a:endParaRPr/>
              </a:p>
            </p:txBody>
          </p:sp>
          <p:sp>
            <p:nvSpPr>
              <p:cNvPr id="289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90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9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超声检查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9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了解脓肿部位、大小、深度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引导穿刺引流</a:t>
                </a:r>
                <a:endParaRPr/>
              </a:p>
            </p:txBody>
          </p:sp>
          <p:sp>
            <p:nvSpPr>
              <p:cNvPr id="293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9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肺脓肿的影像学检查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6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297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298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299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0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血液检查</a:t>
                </a:r>
                <a:endParaRPr/>
              </a:p>
            </p:txBody>
          </p:sp>
          <p:sp>
            <p:nvSpPr>
              <p:cNvPr id="301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白细胞计数升高，中性粒细胞比例升高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C反应蛋白升高</a:t>
                </a:r>
                <a:endParaRPr/>
              </a:p>
            </p:txBody>
          </p:sp>
        </p:grpSp>
        <p:grpSp>
          <p:nvGrpSpPr>
            <p:cNvPr id="302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303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4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痰液检查</a:t>
                </a:r>
                <a:endParaRPr/>
              </a:p>
            </p:txBody>
          </p:sp>
          <p:sp>
            <p:nvSpPr>
              <p:cNvPr id="305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痰液培养：检查病原体，指导抗生素使用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痰液涂片：检查真菌、细菌等病原体</a:t>
                </a:r>
                <a:endParaRPr/>
              </a:p>
            </p:txBody>
          </p:sp>
        </p:grpSp>
        <p:grpSp>
          <p:nvGrpSpPr>
            <p:cNvPr id="306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307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8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动脉血气分析</a:t>
                </a:r>
                <a:endParaRPr/>
              </a:p>
            </p:txBody>
          </p:sp>
          <p:sp>
            <p:nvSpPr>
              <p:cNvPr id="309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评估患者呼吸功能，指导治疗</a:t>
                </a:r>
                <a:endParaRPr/>
              </a:p>
            </p:txBody>
          </p:sp>
        </p:grpSp>
      </p:grpSp>
      <p:sp>
        <p:nvSpPr>
          <p:cNvPr id="31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肺脓肿的实验室检查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肺脓肿的治疗方法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2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13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14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抗生素治疗</a:t>
                </a:r>
                <a:endParaRPr/>
              </a:p>
            </p:txBody>
          </p:sp>
          <p:sp>
            <p:nvSpPr>
              <p:cNvPr id="15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根据病原体选择敏感抗生素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足量、足疗程使用抗生素</a:t>
                </a:r>
                <a:endParaRPr/>
              </a:p>
            </p:txBody>
          </p:sp>
        </p:grpSp>
        <p:grpSp>
          <p:nvGrpSpPr>
            <p:cNvPr id="16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17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消炎、解热镇痛药物</a:t>
                </a:r>
                <a:endParaRPr/>
              </a:p>
            </p:txBody>
          </p:sp>
          <p:sp>
            <p:nvSpPr>
              <p:cNvPr id="1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对症治疗，缓解发热、疼痛等症状</a:t>
                </a:r>
                <a:endParaRPr/>
              </a:p>
            </p:txBody>
          </p:sp>
        </p:grpSp>
        <p:grpSp>
          <p:nvGrpSpPr>
            <p:cNvPr id="19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0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免疫增强剂</a:t>
                </a:r>
                <a:endParaRPr/>
              </a:p>
            </p:txBody>
          </p:sp>
          <p:sp>
            <p:nvSpPr>
              <p:cNvPr id="21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提高患者免疫力，帮助抵抗感染</a:t>
                </a:r>
                <a:endParaRPr/>
              </a:p>
            </p:txBody>
          </p:sp>
        </p:grpSp>
      </p:grpSp>
      <p:sp>
        <p:nvSpPr>
          <p:cNvPr id="2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药物治疗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肺脓肿穿刺引流术</a:t>
                </a:r>
                <a:endParaRPr/>
              </a:p>
            </p:txBody>
          </p:sp>
          <p:sp>
            <p:nvSpPr>
              <p:cNvPr id="2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对于较大、严重的肺脓肿，进行穿刺引流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减轻患者症状，缩短病程</a:t>
                </a:r>
                <a:endParaRPr/>
              </a:p>
            </p:txBody>
          </p:sp>
          <p:sp>
            <p:nvSpPr>
              <p:cNvPr id="2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肺脓肿切除术</a:t>
                </a:r>
                <a:endParaRPr/>
              </a:p>
            </p:txBody>
          </p:sp>
          <p:sp>
            <p:nvSpPr>
              <p:cNvPr id="3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对于药物治疗无效、病情严重的肺脓肿，进行切除术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彻底治疗肺脓肿，减少复发</a:t>
                </a:r>
                <a:endParaRPr/>
              </a:p>
            </p:txBody>
          </p:sp>
          <p:sp>
            <p:nvSpPr>
              <p:cNvPr id="3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手术治疗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4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其他治疗方法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4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4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4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物理治疗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如胸部理疗、吸入治疗等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改善患者呼吸道症状，促进排痰</a:t>
                </a:r>
                <a:endParaRPr/>
              </a:p>
            </p:txBody>
          </p:sp>
          <p:pic>
            <p:nvPicPr>
              <p:cNvPr id="4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4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5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康复治疗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如呼吸功能锻炼、营养支持等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帮助患者恢复肺功能，提高生活质量</a:t>
                </a:r>
                <a:endParaRPr/>
              </a:p>
            </p:txBody>
          </p:sp>
          <p:pic>
            <p:nvPicPr>
              <p:cNvPr id="5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https://d.book118.com/986121015101010051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humanities_architecture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565A9"/>
      </a:accent1>
      <a:accent2>
        <a:srgbClr val="94CAE9"/>
      </a:accent2>
      <a:accent3>
        <a:srgbClr val="4D98D1"/>
      </a:accent3>
      <a:accent4>
        <a:srgbClr val="315C89"/>
      </a:accent4>
      <a:accent5>
        <a:srgbClr val="5880A4"/>
      </a:accent5>
      <a:accent6>
        <a:srgbClr val="1C2F45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肺脓肿的护理措施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2024-09-17T02:55:34.580</cp:lastPrinted>
  <dcterms:created xsi:type="dcterms:W3CDTF">2024-09-16T18:55:34Z</dcterms:created>
  <dcterms:modified xsi:type="dcterms:W3CDTF">2024-09-16T18:55:36Z</dcterms:modified>
</cp:coreProperties>
</file>