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  <p:sldMasterId id="2147483695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69" r:id="rId42"/>
  </p:sldIdLst>
  <p:sldSz cx="9144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slideMaster" Target="slideMasters/slideMaster4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tags" Target="tags/tag1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9A995-D273-4A88-B880-390148812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D050C-8850-41D4-A91E-A0AEA018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12F09-AE0D-4953-8295-A693E588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5B219-E049-4FF4-81F8-19960900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63FF7A-656C-4E39-94AE-51E08662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0F04E-D877-4DD2-AF2B-8D228CD56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A11EE-A4B8-4C41-BA7E-62D49BEE5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D2B96-D62A-4299-A1FF-9F390B9BF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4959D-ED9A-456E-938F-02D68346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76CB6-A403-4C78-8DF0-8B767001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D826-1FD5-47CD-B200-20D32765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D0FC1-3C50-46E3-9B31-0E6DE8FEBD6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604000" y="6336000"/>
            <a:ext cx="468000" cy="457200"/>
          </a:xfrm>
        </p:spPr>
        <p:txBody>
          <a:bodyPr tIns="36000" bIns="36000" anchor="ctr" anchorCtr="0"/>
          <a:lstStyle>
            <a:lvl1pPr>
              <a:defRPr/>
            </a:lvl1pPr>
          </a:lstStyle>
          <a:p>
            <a:pPr>
              <a:defRPr/>
            </a:pPr>
            <a:fld id="{26AD7213-3C17-4E56-8B07-7F1DA9687EF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DBBBC-253F-4A05-B5D4-16C4216AAAE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4EA1-9FB1-48B0-9462-58B3D8D32E22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332A4-14FD-4B4E-A0A9-95F66B0AFE5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41A9-5BED-4BF8-8D90-784295D2C3E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568000" y="6300000"/>
            <a:ext cx="468000" cy="457200"/>
          </a:xfrm>
        </p:spPr>
        <p:txBody>
          <a:bodyPr wrap="square" anchor="ctr" anchorCtr="0"/>
          <a:lstStyle>
            <a:lvl1pPr>
              <a:defRPr/>
            </a:lvl1pPr>
          </a:lstStyle>
          <a:p>
            <a:pPr>
              <a:defRPr/>
            </a:pPr>
            <a:fld id="{2AC80425-5963-48E2-8E3E-04557DBE9D7C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02C06-6BBA-4D3A-B77A-EB9E972DF60C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0BDED-52B7-405E-951A-EDD9ADCAF19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7E3A5-3893-466E-B933-A3C94DA0B52A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B72AA-D5C1-451B-BC32-954691BE9797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D0FC1-3C50-46E3-9B31-0E6DE8FEBD6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604000" y="6300000"/>
            <a:ext cx="468000" cy="457200"/>
          </a:xfrm>
        </p:spPr>
        <p:txBody>
          <a:bodyPr tIns="36000" bIns="36000" anchor="ctr" anchorCtr="0"/>
          <a:lstStyle>
            <a:lvl1pPr>
              <a:defRPr/>
            </a:lvl1pPr>
          </a:lstStyle>
          <a:p>
            <a:pPr>
              <a:defRPr/>
            </a:pPr>
            <a:fld id="{26AD7213-3C17-4E56-8B07-7F1DA9687EF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DBBBC-253F-4A05-B5D4-16C4216AAAE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4EA1-9FB1-48B0-9462-58B3D8D32E22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332A4-14FD-4B4E-A0A9-95F66B0AFE5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41A9-5BED-4BF8-8D90-784295D2C3E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80425-5963-48E2-8E3E-04557DBE9D7C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02C06-6BBA-4D3A-B77A-EB9E972DF60C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0BDED-52B7-405E-951A-EDD9ADCAF19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7E3A5-3893-466E-B933-A3C94DA0B52A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B72AA-D5C1-451B-BC32-954691BE9797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D0FC1-3C50-46E3-9B31-0E6DE8FEBD6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12460" y="6336000"/>
            <a:ext cx="392540" cy="457200"/>
          </a:xfrm>
        </p:spPr>
        <p:txBody>
          <a:bodyPr lIns="72000" tIns="36000" rIns="72000" bIns="36000" anchor="ctr" anchorCtr="0"/>
          <a:lstStyle>
            <a:lvl1pPr>
              <a:defRPr/>
            </a:lvl1pPr>
          </a:lstStyle>
          <a:p>
            <a:pPr>
              <a:defRPr/>
            </a:pPr>
            <a:fld id="{26AD7213-3C17-4E56-8B07-7F1DA9687EF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DBBBC-253F-4A05-B5D4-16C4216AAAE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4EA1-9FB1-48B0-9462-58B3D8D32E22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332A4-14FD-4B4E-A0A9-95F66B0AFE5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41A9-5BED-4BF8-8D90-784295D2C3E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80425-5963-48E2-8E3E-04557DBE9D7C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02C06-6BBA-4D3A-B77A-EB9E972DF60C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0BDED-52B7-405E-951A-EDD9ADCAF19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7E3A5-3893-466E-B933-A3C94DA0B52A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B72AA-D5C1-451B-BC32-954691BE9797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D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D7CF5F2-44E9-4FEB-AA15-DE8963DA983C}" type="slidenum">
              <a:rPr lang="en-US" altLang="zh-CN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D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D7CF5F2-44E9-4FEB-AA15-DE8963DA983C}" type="slidenum">
              <a:rPr lang="en-US" altLang="zh-CN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D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400" b="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D7CF5F2-44E9-4FEB-AA15-DE8963DA983C}" type="slidenum">
              <a:rPr lang="en-US" altLang="zh-CN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3214224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103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485900"/>
            <a:ext cx="9144000" cy="1366838"/>
          </a:xfrm>
        </p:spPr>
        <p:txBody>
          <a:bodyPr/>
          <a:lstStyle/>
          <a:p>
            <a:pPr eaLnBrk="1" hangingPunct="1"/>
            <a:r>
              <a:rPr lang="zh-CN" altLang="en-US" sz="9600" b="1">
                <a:solidFill>
                  <a:srgbClr val="FF0000"/>
                </a:solidFill>
                <a:ea typeface="隶书" panose="02010509060101010101" pitchFamily="49" charset="-122"/>
              </a:rPr>
              <a:t>固体物理学</a:t>
            </a:r>
            <a:endParaRPr lang="zh-CN" altLang="en-US" sz="9600" b="1">
              <a:solidFill>
                <a:srgbClr val="FF0000"/>
              </a:solidFill>
              <a:ea typeface="隶书" panose="02010509060101010101" pitchFamily="49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C80425-5963-48E2-8E3E-04557DBE9D7C}" type="slidenum">
              <a:rPr lang="en-US" altLang="zh-CN" smtClean="0"/>
              <a:t>1</a:t>
            </a:fld>
            <a:endParaRPr lang="en-US" altLang="zh-CN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5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3832566" y="1493785"/>
            <a:ext cx="178366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晶体结合</a:t>
            </a:r>
            <a:endParaRPr lang="zh-CN" altLang="en-US" sz="2800"/>
          </a:p>
        </p:txBody>
      </p:sp>
      <p:sp>
        <p:nvSpPr>
          <p:cNvPr id="15364" name="Rectangle 19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3851920" y="2348880"/>
            <a:ext cx="178366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晶体结构</a:t>
            </a:r>
            <a:endParaRPr lang="zh-CN" altLang="en-US" sz="2800"/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896925" y="3895890"/>
            <a:ext cx="178366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晶格振动</a:t>
            </a:r>
            <a:endParaRPr lang="zh-CN" altLang="en-US" sz="2800"/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3851920" y="4615970"/>
            <a:ext cx="241373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</a:rPr>
              <a:t>自由电子理论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3941930" y="5606080"/>
            <a:ext cx="261029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固体能带理论</a:t>
            </a:r>
            <a:endParaRPr lang="zh-CN" altLang="en-US" sz="2800"/>
          </a:p>
        </p:txBody>
      </p:sp>
      <p:sp>
        <p:nvSpPr>
          <p:cNvPr id="4" name="左大括号 3"/>
          <p:cNvSpPr/>
          <p:nvPr/>
        </p:nvSpPr>
        <p:spPr bwMode="auto">
          <a:xfrm>
            <a:off x="3389045" y="1853825"/>
            <a:ext cx="327860" cy="2160240"/>
          </a:xfrm>
          <a:prstGeom prst="leftBrace">
            <a:avLst/>
          </a:prstGeom>
          <a:noFill/>
          <a:ln w="31750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6566" y="2680755"/>
            <a:ext cx="261029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固体原子理论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6565" y="5139190"/>
            <a:ext cx="261029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固体电子理论</a:t>
            </a:r>
            <a:endParaRPr lang="zh-CN" altLang="en-US" sz="2800"/>
          </a:p>
        </p:txBody>
      </p:sp>
      <p:sp>
        <p:nvSpPr>
          <p:cNvPr id="18" name="左大括号 17"/>
          <p:cNvSpPr/>
          <p:nvPr/>
        </p:nvSpPr>
        <p:spPr bwMode="auto">
          <a:xfrm>
            <a:off x="3389045" y="4779150"/>
            <a:ext cx="327860" cy="1215135"/>
          </a:xfrm>
          <a:prstGeom prst="leftBrace">
            <a:avLst/>
          </a:prstGeom>
          <a:noFill/>
          <a:ln w="31750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</a:t>
            </a:fld>
            <a:endParaRPr lang="en-US" altLang="zh-CN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851920" y="3102640"/>
            <a:ext cx="178366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晶体衍射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1" grpId="0"/>
      <p:bldP spid="12" grpId="0"/>
      <p:bldP spid="13" grpId="0"/>
      <p:bldP spid="14" grpId="0"/>
      <p:bldP spid="4" grpId="0"/>
      <p:bldP spid="16" grpId="0"/>
      <p:bldP spid="17" grpId="0"/>
      <p:bldP spid="18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5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6883791" y="1600635"/>
            <a:ext cx="101857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热容</a:t>
            </a:r>
            <a:endParaRPr lang="zh-CN" altLang="en-US" sz="2800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3491880" y="1268760"/>
            <a:ext cx="2397229" cy="111466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/>
              <a:t>爱因斯坦模型</a:t>
            </a:r>
            <a:endParaRPr lang="en-US" altLang="zh-CN" sz="2800"/>
          </a:p>
          <a:p>
            <a:pPr algn="ctr"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/>
              <a:t>德拜模型</a:t>
            </a:r>
            <a:endParaRPr lang="zh-CN" altLang="en-US" sz="2800"/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566555" y="1690645"/>
            <a:ext cx="19352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原子运动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566554" y="4724263"/>
            <a:ext cx="19352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电子运动</a:t>
            </a:r>
            <a:endParaRPr lang="zh-CN" altLang="en-US" sz="2800"/>
          </a:p>
        </p:txBody>
      </p:sp>
      <p:sp>
        <p:nvSpPr>
          <p:cNvPr id="2" name="右箭头 1"/>
          <p:cNvSpPr/>
          <p:nvPr/>
        </p:nvSpPr>
        <p:spPr bwMode="auto">
          <a:xfrm>
            <a:off x="2636785" y="1808821"/>
            <a:ext cx="765085" cy="270029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5" name="右箭头 14"/>
          <p:cNvSpPr/>
          <p:nvPr/>
        </p:nvSpPr>
        <p:spPr bwMode="auto">
          <a:xfrm>
            <a:off x="6102170" y="1735651"/>
            <a:ext cx="765085" cy="270029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793780" y="3120923"/>
            <a:ext cx="178366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宏观性质</a:t>
            </a:r>
            <a:endParaRPr lang="zh-CN" altLang="en-US" sz="2800"/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3733440" y="3120923"/>
            <a:ext cx="178366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物理模型</a:t>
            </a:r>
            <a:endParaRPr lang="zh-CN" altLang="en-US" sz="2800"/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746575" y="3120923"/>
            <a:ext cx="166518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运动规律</a:t>
            </a:r>
            <a:endParaRPr lang="zh-CN" altLang="en-US" sz="2800"/>
          </a:p>
        </p:txBody>
      </p:sp>
      <p:sp>
        <p:nvSpPr>
          <p:cNvPr id="22" name="右箭头 21"/>
          <p:cNvSpPr/>
          <p:nvPr/>
        </p:nvSpPr>
        <p:spPr bwMode="auto">
          <a:xfrm>
            <a:off x="2681790" y="3255939"/>
            <a:ext cx="765085" cy="270029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3" name="右箭头 22"/>
          <p:cNvSpPr/>
          <p:nvPr/>
        </p:nvSpPr>
        <p:spPr bwMode="auto">
          <a:xfrm>
            <a:off x="5821602" y="3255939"/>
            <a:ext cx="765085" cy="270029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9" name="右箭头 28"/>
          <p:cNvSpPr/>
          <p:nvPr/>
        </p:nvSpPr>
        <p:spPr bwMode="auto">
          <a:xfrm>
            <a:off x="2636785" y="4831114"/>
            <a:ext cx="765085" cy="270029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0" name="Text Box 4"/>
          <p:cNvSpPr txBox="1">
            <a:spLocks noChangeArrowheads="1"/>
          </p:cNvSpPr>
          <p:nvPr/>
        </p:nvSpPr>
        <p:spPr bwMode="auto">
          <a:xfrm>
            <a:off x="3536885" y="4696098"/>
            <a:ext cx="2361334" cy="52322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电子模型</a:t>
            </a:r>
            <a:endParaRPr lang="zh-CN" altLang="en-US" sz="2800"/>
          </a:p>
        </p:txBody>
      </p:sp>
      <p:sp>
        <p:nvSpPr>
          <p:cNvPr id="31" name="右箭头 30"/>
          <p:cNvSpPr/>
          <p:nvPr/>
        </p:nvSpPr>
        <p:spPr bwMode="auto">
          <a:xfrm>
            <a:off x="6012160" y="4814274"/>
            <a:ext cx="765085" cy="270029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6867255" y="4106105"/>
            <a:ext cx="1530170" cy="170816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/>
              <a:t>热容</a:t>
            </a:r>
            <a:endParaRPr lang="en-US" altLang="zh-CN" sz="2800"/>
          </a:p>
          <a:p>
            <a:pPr algn="ctr"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/>
              <a:t>电导</a:t>
            </a:r>
            <a:endParaRPr lang="en-US" altLang="zh-CN" sz="2800"/>
          </a:p>
          <a:p>
            <a:pPr algn="ctr"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/>
              <a:t>热导</a:t>
            </a:r>
            <a:endParaRPr lang="zh-CN" altLang="en-US" sz="2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</a:t>
            </a:fld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1" grpId="0"/>
      <p:bldP spid="16" grpId="0"/>
      <p:bldP spid="17" grpId="0"/>
      <p:bldP spid="2" grpId="0"/>
      <p:bldP spid="15" grpId="0"/>
      <p:bldP spid="19" grpId="0"/>
      <p:bldP spid="20" grpId="0"/>
      <p:bldP spid="21" grpId="0"/>
      <p:bldP spid="22" grpId="0"/>
      <p:bldP spid="23" grpId="0"/>
      <p:bldP spid="29" grpId="0"/>
      <p:bldP spid="30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386535" y="1718810"/>
            <a:ext cx="405045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zh-CN" altLang="en-US" sz="2800"/>
              <a:t>经典的自由电子理论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386535" y="3789040"/>
            <a:ext cx="405045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zh-CN" altLang="en-US" sz="2800"/>
              <a:t>量子的自由电子理论</a:t>
            </a:r>
            <a:endParaRPr lang="zh-CN" altLang="en-US" sz="2800"/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386535" y="5875455"/>
            <a:ext cx="405045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Font typeface="Wingdings" panose="05000000000000000000" pitchFamily="2" charset="2"/>
              <a:buChar char="Ø"/>
            </a:pPr>
            <a:r>
              <a:rPr lang="zh-CN" altLang="en-US" sz="2800"/>
              <a:t>金属的热容理论</a:t>
            </a:r>
            <a:endParaRPr lang="zh-CN" altLang="en-US" sz="2800"/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1646675" y="2438890"/>
            <a:ext cx="274530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导电和导热问题</a:t>
            </a:r>
            <a:endParaRPr lang="zh-CN" altLang="en-US" sz="2800"/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1631453" y="3061776"/>
            <a:ext cx="274530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金属热容问题</a:t>
            </a:r>
            <a:endParaRPr lang="zh-CN" altLang="en-US" sz="2800"/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1714183" y="4406475"/>
            <a:ext cx="483803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量子理论      薛定谔方程</a:t>
            </a:r>
            <a:endParaRPr lang="zh-CN" altLang="en-US" sz="2800"/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1754070" y="5156030"/>
            <a:ext cx="62833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统计理论     费米</a:t>
            </a:r>
            <a:r>
              <a:rPr lang="en-US" altLang="zh-CN" sz="2800"/>
              <a:t>-</a:t>
            </a:r>
            <a:r>
              <a:rPr lang="zh-CN" altLang="en-US" sz="2800"/>
              <a:t>狄拉克统计分布规律</a:t>
            </a:r>
            <a:endParaRPr lang="zh-CN" altLang="en-US" sz="2800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7077490" y="6248400"/>
            <a:ext cx="190500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4</a:t>
            </a:fld>
            <a:endParaRPr lang="en-US" altLang="zh-CN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本章主要内容</a:t>
            </a:r>
            <a:endParaRPr lang="zh-CN" altLang="en-US" sz="2800"/>
          </a:p>
        </p:txBody>
      </p:sp>
      <p:sp>
        <p:nvSpPr>
          <p:cNvPr id="2" name="Text Box 4"/>
          <p:cNvSpPr txBox="1">
            <a:spLocks noChangeArrowheads="1"/>
          </p:cNvSpPr>
          <p:nvPr/>
        </p:nvSpPr>
        <p:spPr bwMode="auto">
          <a:xfrm>
            <a:off x="3806916" y="5880205"/>
            <a:ext cx="387042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热容随温度变化规律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11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971600" y="4148208"/>
            <a:ext cx="211523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>
                <a:solidFill>
                  <a:srgbClr val="FF0000"/>
                </a:solidFill>
              </a:rPr>
              <a:t>德鲁德模型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第一节  经典的自由电子理论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3786060" y="3023955"/>
            <a:ext cx="263114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>
                <a:solidFill>
                  <a:srgbClr val="FF0000"/>
                </a:solidFill>
              </a:rPr>
              <a:t>独立电子近似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786060" y="4168916"/>
            <a:ext cx="2631146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>
                <a:solidFill>
                  <a:srgbClr val="FF0000"/>
                </a:solidFill>
              </a:rPr>
              <a:t>自由电子近似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786061" y="5318338"/>
            <a:ext cx="276616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>
                <a:solidFill>
                  <a:srgbClr val="FF0000"/>
                </a:solidFill>
              </a:rPr>
              <a:t>弛豫时间近似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2" name="左大括号 1"/>
          <p:cNvSpPr/>
          <p:nvPr/>
        </p:nvSpPr>
        <p:spPr bwMode="auto">
          <a:xfrm>
            <a:off x="3311860" y="3113965"/>
            <a:ext cx="225025" cy="2727308"/>
          </a:xfrm>
          <a:prstGeom prst="leftBrace">
            <a:avLst/>
          </a:prstGeom>
          <a:noFill/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87435" y="6330988"/>
            <a:ext cx="55583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5</a:t>
            </a:fld>
            <a:endParaRPr lang="en-US" altLang="zh-CN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662994" y="2005680"/>
            <a:ext cx="741939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/>
              <a:t>1900</a:t>
            </a:r>
            <a:r>
              <a:rPr lang="zh-CN" altLang="en-US" sz="2800"/>
              <a:t>年，德鲁德提出经典的自由电子模型：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  <p:bldP spid="9" grpId="0"/>
      <p:bldP spid="12" grpId="0"/>
      <p:bldP spid="2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第一节  经典的自由电子理论</a:t>
            </a:r>
            <a:endParaRPr lang="zh-CN" altLang="en-US" sz="2800"/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497451" y="4599130"/>
            <a:ext cx="3015336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弛豫时间近似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71665" y="6248400"/>
            <a:ext cx="55583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6</a:t>
            </a:fld>
            <a:endParaRPr lang="en-US" altLang="zh-CN"/>
          </a:p>
        </p:txBody>
      </p:sp>
      <p:sp>
        <p:nvSpPr>
          <p:cNvPr id="13" name="TextBox 12"/>
          <p:cNvSpPr txBox="1"/>
          <p:nvPr/>
        </p:nvSpPr>
        <p:spPr>
          <a:xfrm>
            <a:off x="926595" y="3924055"/>
            <a:ext cx="7854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/>
              <a:t>忽略电子与离子实间的作用，电子自由地在晶体中运动。</a:t>
            </a:r>
            <a:endParaRPr lang="zh-CN" altLang="en-US" b="1"/>
          </a:p>
        </p:txBody>
      </p:sp>
      <p:sp>
        <p:nvSpPr>
          <p:cNvPr id="3" name="矩形 2"/>
          <p:cNvSpPr/>
          <p:nvPr/>
        </p:nvSpPr>
        <p:spPr>
          <a:xfrm>
            <a:off x="947501" y="5274205"/>
            <a:ext cx="7854969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/>
              <a:t>弛豫时间</a:t>
            </a:r>
            <a:r>
              <a:rPr lang="zh-CN" altLang="en-US">
                <a:latin typeface="Times New Roman"/>
                <a:cs typeface="Times New Roman" panose="02020603050405020304"/>
              </a:rPr>
              <a:t>是</a:t>
            </a:r>
            <a:r>
              <a:rPr lang="zh-CN" altLang="en-US"/>
              <a:t>电子与离子实连续两次碰撞的平均时间间隔。</a:t>
            </a:r>
            <a:endParaRPr lang="zh-CN" altLang="en-US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521550" y="3203975"/>
            <a:ext cx="3015336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自由电子近似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881591" y="6084295"/>
            <a:ext cx="7290809" cy="46166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德鲁德</a:t>
            </a:r>
            <a:r>
              <a:rPr lang="zh-CN" altLang="zh-CN"/>
              <a:t>模型可以很好地解释金属的导电和导热现象</a:t>
            </a:r>
            <a:endParaRPr lang="zh-CN" altLang="en-US"/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431540" y="1763815"/>
            <a:ext cx="337364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独立电子近似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26595" y="2517285"/>
            <a:ext cx="6144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/>
              <a:t>忽略电子间的相互作用，电子独立地运动。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" grpId="0"/>
      <p:bldP spid="15" grpId="0"/>
      <p:bldP spid="18" grpId="0"/>
      <p:bldP spid="14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第一节  经典的自由电子理论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386535" y="1808820"/>
            <a:ext cx="418546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1  </a:t>
            </a:r>
            <a:r>
              <a:rPr lang="zh-CN" altLang="en-US" sz="2800">
                <a:solidFill>
                  <a:srgbClr val="FF0000"/>
                </a:solidFill>
              </a:rPr>
              <a:t>欧姆定律   电导率：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71665" y="6248400"/>
            <a:ext cx="55583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7</a:t>
            </a:fld>
            <a:endParaRPr lang="en-US" altLang="zh-CN"/>
          </a:p>
        </p:txBody>
      </p:sp>
      <p:sp>
        <p:nvSpPr>
          <p:cNvPr id="22" name="矩形 21"/>
          <p:cNvSpPr/>
          <p:nvPr/>
        </p:nvSpPr>
        <p:spPr>
          <a:xfrm>
            <a:off x="611560" y="6039290"/>
            <a:ext cx="760584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可见，</a:t>
            </a:r>
            <a:r>
              <a:rPr lang="zh-CN" altLang="zh-CN" sz="2800"/>
              <a:t>电导率与电子气浓度、弛豫时间成正比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第一节  经典的自由电子理论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386536" y="1808820"/>
            <a:ext cx="216024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2  </a:t>
            </a:r>
            <a:r>
              <a:rPr lang="zh-CN" altLang="en-US" sz="2800">
                <a:solidFill>
                  <a:srgbClr val="FF0000"/>
                </a:solidFill>
              </a:rPr>
              <a:t>电子热容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71665" y="6248400"/>
            <a:ext cx="55583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8</a:t>
            </a:fld>
            <a:endParaRPr lang="en-US" altLang="zh-CN"/>
          </a:p>
        </p:txBody>
      </p:sp>
      <p:sp>
        <p:nvSpPr>
          <p:cNvPr id="2" name="矩形 1"/>
          <p:cNvSpPr/>
          <p:nvPr/>
        </p:nvSpPr>
        <p:spPr>
          <a:xfrm>
            <a:off x="746575" y="2393885"/>
            <a:ext cx="7830871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/>
              <a:t>         1904</a:t>
            </a:r>
            <a:r>
              <a:rPr lang="zh-CN" altLang="zh-CN" sz="2800"/>
              <a:t>年</a:t>
            </a:r>
            <a:r>
              <a:rPr lang="zh-CN" altLang="en-US" sz="2800"/>
              <a:t>，</a:t>
            </a:r>
            <a:r>
              <a:rPr lang="zh-CN" altLang="zh-CN" sz="2800"/>
              <a:t>洛仑兹提出电子气体服从经典的麦克斯韦</a:t>
            </a:r>
            <a:r>
              <a:rPr lang="en-US" altLang="zh-CN" sz="2800"/>
              <a:t>—</a:t>
            </a:r>
            <a:r>
              <a:rPr lang="zh-CN" altLang="zh-CN" sz="2800"/>
              <a:t>玻尔兹曼统计分布规律</a:t>
            </a:r>
            <a:endParaRPr lang="zh-CN" altLang="en-US" sz="2800"/>
          </a:p>
        </p:txBody>
      </p:sp>
      <p:sp>
        <p:nvSpPr>
          <p:cNvPr id="7" name="矩形 6"/>
          <p:cNvSpPr/>
          <p:nvPr/>
        </p:nvSpPr>
        <p:spPr>
          <a:xfrm>
            <a:off x="746575" y="3850885"/>
            <a:ext cx="772509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根据能量均分定理，</a:t>
            </a:r>
            <a:r>
              <a:rPr lang="zh-CN" altLang="en-US" sz="2800"/>
              <a:t>包含</a:t>
            </a:r>
            <a:r>
              <a:rPr lang="en-US" altLang="zh-CN" sz="2800" i="1"/>
              <a:t>N</a:t>
            </a:r>
            <a:r>
              <a:rPr lang="zh-CN" altLang="zh-CN" sz="2800"/>
              <a:t>个价电子的电子气体</a:t>
            </a:r>
            <a:endParaRPr lang="zh-CN" altLang="en-US" sz="2800"/>
          </a:p>
        </p:txBody>
      </p:sp>
      <p:sp>
        <p:nvSpPr>
          <p:cNvPr id="17" name="矩形 16"/>
          <p:cNvSpPr/>
          <p:nvPr/>
        </p:nvSpPr>
        <p:spPr>
          <a:xfrm>
            <a:off x="746575" y="5831105"/>
            <a:ext cx="400544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与实验结果不符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第一节  经典的自由电子理论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386535" y="1808820"/>
            <a:ext cx="3946659" cy="580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3 </a:t>
            </a:r>
            <a:r>
              <a:rPr lang="zh-CN" altLang="en-US" sz="2800">
                <a:solidFill>
                  <a:srgbClr val="FF0000"/>
                </a:solidFill>
              </a:rPr>
              <a:t>维德曼</a:t>
            </a:r>
            <a:r>
              <a:rPr lang="en-US" altLang="zh-CN" sz="2800">
                <a:solidFill>
                  <a:srgbClr val="FF0000"/>
                </a:solidFill>
              </a:rPr>
              <a:t>-</a:t>
            </a:r>
            <a:r>
              <a:rPr lang="zh-CN" altLang="en-US" sz="2800">
                <a:solidFill>
                  <a:srgbClr val="FF0000"/>
                </a:solidFill>
              </a:rPr>
              <a:t>弗兰兹定律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71665" y="6248400"/>
            <a:ext cx="55583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9</a:t>
            </a:fld>
            <a:endParaRPr lang="en-US" altLang="zh-CN"/>
          </a:p>
        </p:txBody>
      </p:sp>
      <p:sp>
        <p:nvSpPr>
          <p:cNvPr id="2" name="矩形 1"/>
          <p:cNvSpPr/>
          <p:nvPr/>
        </p:nvSpPr>
        <p:spPr>
          <a:xfrm>
            <a:off x="4323824" y="1868194"/>
            <a:ext cx="19848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1853</a:t>
            </a:r>
            <a:r>
              <a:rPr lang="zh-CN" altLang="zh-CN" sz="2800"/>
              <a:t>年发现</a:t>
            </a:r>
            <a:endParaRPr lang="zh-CN" altLang="en-US" sz="2800"/>
          </a:p>
        </p:txBody>
      </p:sp>
      <p:sp>
        <p:nvSpPr>
          <p:cNvPr id="5" name="矩形 4"/>
          <p:cNvSpPr/>
          <p:nvPr/>
        </p:nvSpPr>
        <p:spPr>
          <a:xfrm>
            <a:off x="656565" y="2573905"/>
            <a:ext cx="606642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关于热导率和电导率关系的实验定律</a:t>
            </a:r>
            <a:endParaRPr lang="zh-CN" altLang="en-US" sz="2800"/>
          </a:p>
        </p:txBody>
      </p:sp>
      <p:sp>
        <p:nvSpPr>
          <p:cNvPr id="18" name="矩形 17"/>
          <p:cNvSpPr/>
          <p:nvPr/>
        </p:nvSpPr>
        <p:spPr>
          <a:xfrm>
            <a:off x="5067055" y="5995059"/>
            <a:ext cx="2953129" cy="5238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0" i="1"/>
              <a:t>L</a:t>
            </a:r>
            <a:r>
              <a:rPr lang="zh-CN" altLang="zh-CN" sz="2800"/>
              <a:t>为洛仑兹系数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第一节  经典的自由电子理论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386535" y="1808820"/>
            <a:ext cx="535559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</a:t>
            </a:r>
            <a:r>
              <a:rPr lang="zh-CN" altLang="en-US" sz="2800">
                <a:solidFill>
                  <a:srgbClr val="FF0000"/>
                </a:solidFill>
              </a:rPr>
              <a:t>德鲁德模型的理论成就和不足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471665" y="6248400"/>
            <a:ext cx="55583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10</a:t>
            </a:fld>
            <a:endParaRPr lang="en-US" altLang="zh-CN"/>
          </a:p>
        </p:txBody>
      </p:sp>
      <p:sp>
        <p:nvSpPr>
          <p:cNvPr id="3" name="矩形 2"/>
          <p:cNvSpPr/>
          <p:nvPr/>
        </p:nvSpPr>
        <p:spPr>
          <a:xfrm>
            <a:off x="521550" y="2663915"/>
            <a:ext cx="837093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优点</a:t>
            </a:r>
            <a:r>
              <a:rPr lang="zh-CN" altLang="en-US" sz="2800"/>
              <a:t>：解释了欧姆定律和维德曼</a:t>
            </a:r>
            <a:r>
              <a:rPr lang="en-US" altLang="zh-CN" sz="2800"/>
              <a:t>—</a:t>
            </a:r>
            <a:r>
              <a:rPr lang="zh-CN" altLang="en-US" sz="2800"/>
              <a:t>弗兰兹定律</a:t>
            </a:r>
            <a:endParaRPr lang="zh-CN" altLang="en-US" sz="2800"/>
          </a:p>
        </p:txBody>
      </p:sp>
      <p:sp>
        <p:nvSpPr>
          <p:cNvPr id="9" name="矩形 8"/>
          <p:cNvSpPr/>
          <p:nvPr/>
        </p:nvSpPr>
        <p:spPr>
          <a:xfrm>
            <a:off x="521550" y="3338990"/>
            <a:ext cx="702078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不足</a:t>
            </a:r>
            <a:r>
              <a:rPr lang="zh-CN" altLang="en-US" sz="2800"/>
              <a:t>：无法解释金属热容随温度变化</a:t>
            </a:r>
            <a:endParaRPr lang="zh-CN" altLang="en-US" sz="2800"/>
          </a:p>
        </p:txBody>
      </p:sp>
      <p:sp>
        <p:nvSpPr>
          <p:cNvPr id="10" name="矩形 9"/>
          <p:cNvSpPr/>
          <p:nvPr/>
        </p:nvSpPr>
        <p:spPr>
          <a:xfrm>
            <a:off x="521549" y="4104075"/>
            <a:ext cx="2970331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失败的原因</a:t>
            </a:r>
            <a:r>
              <a:rPr lang="zh-CN" altLang="en-US" sz="2800"/>
              <a:t>：</a:t>
            </a:r>
            <a:endParaRPr lang="zh-CN" altLang="en-US" sz="2800"/>
          </a:p>
        </p:txBody>
      </p:sp>
      <p:sp>
        <p:nvSpPr>
          <p:cNvPr id="2" name="矩形 1"/>
          <p:cNvSpPr/>
          <p:nvPr/>
        </p:nvSpPr>
        <p:spPr>
          <a:xfrm>
            <a:off x="785682" y="5336050"/>
            <a:ext cx="751583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（</a:t>
            </a:r>
            <a:r>
              <a:rPr lang="en-US" altLang="zh-CN" sz="2800"/>
              <a:t>2</a:t>
            </a:r>
            <a:r>
              <a:rPr lang="zh-CN" altLang="en-US" sz="2800"/>
              <a:t>）</a:t>
            </a:r>
            <a:r>
              <a:rPr lang="en-US" altLang="zh-CN" sz="2800"/>
              <a:t> </a:t>
            </a:r>
            <a:r>
              <a:rPr lang="zh-CN" altLang="zh-CN" sz="2800"/>
              <a:t>根本原因是电子服从</a:t>
            </a:r>
            <a:r>
              <a:rPr lang="zh-CN" altLang="en-US" sz="2800"/>
              <a:t>经典</a:t>
            </a:r>
            <a:r>
              <a:rPr lang="zh-CN" altLang="zh-CN" sz="2800"/>
              <a:t>统计分布规律</a:t>
            </a:r>
            <a:endParaRPr lang="zh-CN" altLang="en-US" sz="2800"/>
          </a:p>
        </p:txBody>
      </p:sp>
      <p:sp>
        <p:nvSpPr>
          <p:cNvPr id="11" name="矩形 10"/>
          <p:cNvSpPr/>
          <p:nvPr/>
        </p:nvSpPr>
        <p:spPr>
          <a:xfrm>
            <a:off x="785090" y="4702730"/>
            <a:ext cx="810739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（</a:t>
            </a:r>
            <a:r>
              <a:rPr lang="en-US" altLang="zh-CN" sz="2800"/>
              <a:t>1</a:t>
            </a:r>
            <a:r>
              <a:rPr lang="zh-CN" altLang="en-US" sz="2800"/>
              <a:t>）模型简单，理想气体模型本身不具有合理性</a:t>
            </a:r>
            <a:endParaRPr lang="zh-CN" altLang="en-US" sz="2800"/>
          </a:p>
        </p:txBody>
      </p:sp>
      <p:sp>
        <p:nvSpPr>
          <p:cNvPr id="13" name="矩形 12"/>
          <p:cNvSpPr/>
          <p:nvPr/>
        </p:nvSpPr>
        <p:spPr>
          <a:xfrm>
            <a:off x="836586" y="5994285"/>
            <a:ext cx="747083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（</a:t>
            </a:r>
            <a:r>
              <a:rPr lang="en-US" altLang="zh-CN" sz="2800"/>
              <a:t>3</a:t>
            </a:r>
            <a:r>
              <a:rPr lang="zh-CN" altLang="en-US" sz="2800"/>
              <a:t>）</a:t>
            </a:r>
            <a:r>
              <a:rPr lang="zh-CN" altLang="zh-CN" sz="2800"/>
              <a:t>导热和导电过程中电子的弛豫时间相同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  <p:bldP spid="9" grpId="0"/>
      <p:bldP spid="10" grpId="0"/>
      <p:bldP spid="2" grpId="0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103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485900"/>
            <a:ext cx="9144000" cy="1366838"/>
          </a:xfrm>
        </p:spPr>
        <p:txBody>
          <a:bodyPr/>
          <a:lstStyle/>
          <a:p>
            <a:pPr eaLnBrk="1" hangingPunct="1"/>
            <a:r>
              <a:rPr lang="zh-CN" altLang="en-US" sz="9600" b="1">
                <a:solidFill>
                  <a:srgbClr val="FF0000"/>
                </a:solidFill>
                <a:ea typeface="隶书" panose="02010509060101010101" pitchFamily="49" charset="-122"/>
              </a:rPr>
              <a:t>固体物理学</a:t>
            </a:r>
            <a:endParaRPr lang="zh-CN" altLang="en-US" sz="9600" b="1">
              <a:solidFill>
                <a:srgbClr val="FF0000"/>
              </a:solidFill>
              <a:ea typeface="隶书" panose="02010509060101010101" pitchFamily="49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C80425-5963-48E2-8E3E-04557DBE9D7C}" type="slidenum">
              <a:rPr lang="en-US" altLang="zh-CN" smtClean="0"/>
              <a:t>11</a:t>
            </a:fld>
            <a:endParaRPr lang="en-US" altLang="zh-CN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410686" y="1808820"/>
            <a:ext cx="3081194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>
                <a:solidFill>
                  <a:srgbClr val="FF0000"/>
                </a:solidFill>
              </a:rPr>
              <a:t>量子自由电子模型：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701571" y="2735130"/>
            <a:ext cx="695494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800"/>
              <a:t>电子运动规律满足</a:t>
            </a:r>
            <a:r>
              <a:rPr lang="zh-CN" altLang="en-US" sz="2800">
                <a:solidFill>
                  <a:srgbClr val="FF0000"/>
                </a:solidFill>
              </a:rPr>
              <a:t>薛定谔方程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701570" y="3580855"/>
            <a:ext cx="695494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800"/>
              <a:t>电子的分布服从</a:t>
            </a:r>
            <a:r>
              <a:rPr lang="zh-CN" altLang="en-US" sz="2800">
                <a:solidFill>
                  <a:srgbClr val="FF0000"/>
                </a:solidFill>
              </a:rPr>
              <a:t>费米</a:t>
            </a:r>
            <a:r>
              <a:rPr lang="en-US" altLang="zh-CN" sz="2800">
                <a:solidFill>
                  <a:srgbClr val="FF0000"/>
                </a:solidFill>
              </a:rPr>
              <a:t>-</a:t>
            </a:r>
            <a:r>
              <a:rPr lang="zh-CN" altLang="en-US" sz="2800">
                <a:solidFill>
                  <a:srgbClr val="FF0000"/>
                </a:solidFill>
              </a:rPr>
              <a:t>狄拉克统计规律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701570" y="4435950"/>
            <a:ext cx="636988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800"/>
              <a:t>电子轨道填充遵从</a:t>
            </a:r>
            <a:r>
              <a:rPr lang="zh-CN" altLang="en-US" sz="2800">
                <a:solidFill>
                  <a:srgbClr val="FF0000"/>
                </a:solidFill>
              </a:rPr>
              <a:t>泡利不相容原理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79606" y="5411141"/>
            <a:ext cx="7176910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zh-CN" altLang="en-US" sz="2800"/>
              <a:t>建立薛定鄂方程可求解电子能量和状态函数</a:t>
            </a:r>
            <a:endParaRPr lang="zh-CN" altLang="en-US" sz="2800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12</a:t>
            </a:fld>
            <a:endParaRPr lang="en-US" altLang="zh-CN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896925" y="1870665"/>
            <a:ext cx="346538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/>
              <a:t>1928</a:t>
            </a:r>
            <a:r>
              <a:rPr lang="zh-CN" altLang="en-US" sz="2800"/>
              <a:t>年，索末菲提出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8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5400599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1 </a:t>
            </a:r>
            <a:r>
              <a:rPr lang="zh-CN" altLang="en-US" sz="2800">
                <a:solidFill>
                  <a:srgbClr val="FF0000"/>
                </a:solidFill>
              </a:rPr>
              <a:t>自由电子的能级和波函数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13</a:t>
            </a:fld>
            <a:endParaRPr lang="en-US" altLang="zh-CN"/>
          </a:p>
        </p:txBody>
      </p:sp>
      <p:sp>
        <p:nvSpPr>
          <p:cNvPr id="5" name="矩形 4"/>
          <p:cNvSpPr/>
          <p:nvPr/>
        </p:nvSpPr>
        <p:spPr>
          <a:xfrm>
            <a:off x="762447" y="3373795"/>
            <a:ext cx="198804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薛定谔方程</a:t>
            </a:r>
            <a:endParaRPr lang="zh-CN" altLang="en-US" sz="2800"/>
          </a:p>
        </p:txBody>
      </p:sp>
      <p:sp>
        <p:nvSpPr>
          <p:cNvPr id="18" name="矩形 17"/>
          <p:cNvSpPr/>
          <p:nvPr/>
        </p:nvSpPr>
        <p:spPr>
          <a:xfrm>
            <a:off x="746575" y="4165920"/>
            <a:ext cx="270939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分离变量法求解</a:t>
            </a:r>
            <a:endParaRPr lang="zh-CN" altLang="en-US" sz="2800"/>
          </a:p>
        </p:txBody>
      </p:sp>
      <p:sp>
        <p:nvSpPr>
          <p:cNvPr id="2" name="矩形 1"/>
          <p:cNvSpPr/>
          <p:nvPr/>
        </p:nvSpPr>
        <p:spPr>
          <a:xfrm>
            <a:off x="746574" y="2544527"/>
            <a:ext cx="616568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取边长为</a:t>
            </a:r>
            <a:r>
              <a:rPr lang="en-US" altLang="zh-CN" sz="2800" i="1"/>
              <a:t>L</a:t>
            </a:r>
            <a:r>
              <a:rPr lang="zh-CN" altLang="en-US" sz="2800"/>
              <a:t>的立方晶体中的自由电子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  <p:bldP spid="18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5400599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1 </a:t>
            </a:r>
            <a:r>
              <a:rPr lang="zh-CN" altLang="en-US" sz="2800">
                <a:solidFill>
                  <a:srgbClr val="FF0000"/>
                </a:solidFill>
              </a:rPr>
              <a:t>自由电子的能级和波函数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14</a:t>
            </a:fld>
            <a:endParaRPr lang="en-US" altLang="zh-CN"/>
          </a:p>
        </p:txBody>
      </p:sp>
      <p:sp>
        <p:nvSpPr>
          <p:cNvPr id="11" name="矩形 10"/>
          <p:cNvSpPr/>
          <p:nvPr/>
        </p:nvSpPr>
        <p:spPr>
          <a:xfrm>
            <a:off x="1241630" y="5904275"/>
            <a:ext cx="684076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0" i="1" err="1"/>
              <a:t>k</a:t>
            </a:r>
            <a:r>
              <a:rPr lang="en-US" altLang="zh-CN" sz="2800" b="0" i="1" baseline="-25000" err="1"/>
              <a:t>x</a:t>
            </a:r>
            <a:r>
              <a:rPr lang="zh-CN" altLang="zh-CN" sz="2800" b="0"/>
              <a:t>、</a:t>
            </a:r>
            <a:r>
              <a:rPr lang="en-US" altLang="zh-CN" sz="2800" b="0" i="1" err="1"/>
              <a:t>k</a:t>
            </a:r>
            <a:r>
              <a:rPr lang="en-US" altLang="zh-CN" sz="2800" b="0" i="1" baseline="-25000" err="1"/>
              <a:t>y</a:t>
            </a:r>
            <a:r>
              <a:rPr lang="zh-CN" altLang="zh-CN" sz="2800" b="0"/>
              <a:t>、</a:t>
            </a:r>
            <a:r>
              <a:rPr lang="en-US" altLang="zh-CN" sz="2800" b="0" i="1" err="1"/>
              <a:t>k</a:t>
            </a:r>
            <a:r>
              <a:rPr lang="en-US" altLang="zh-CN" sz="2800" b="0" i="1" baseline="-25000" err="1"/>
              <a:t>z</a:t>
            </a:r>
            <a:r>
              <a:rPr lang="zh-CN" altLang="zh-CN" sz="2800"/>
              <a:t>是待定参数，</a:t>
            </a:r>
            <a:r>
              <a:rPr lang="zh-CN" altLang="en-US" sz="2800"/>
              <a:t>由</a:t>
            </a:r>
            <a:r>
              <a:rPr lang="zh-CN" altLang="zh-CN" sz="2800"/>
              <a:t>边界条件确定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10534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2 </a:t>
            </a:r>
            <a:r>
              <a:rPr lang="zh-CN" altLang="en-US" sz="2800">
                <a:solidFill>
                  <a:srgbClr val="FF0000"/>
                </a:solidFill>
              </a:rPr>
              <a:t>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15</a:t>
            </a:fld>
            <a:endParaRPr lang="en-US" altLang="zh-CN"/>
          </a:p>
        </p:txBody>
      </p:sp>
      <p:sp>
        <p:nvSpPr>
          <p:cNvPr id="20" name="矩形 19"/>
          <p:cNvSpPr/>
          <p:nvPr/>
        </p:nvSpPr>
        <p:spPr>
          <a:xfrm>
            <a:off x="6485357" y="5197279"/>
            <a:ext cx="155202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x</a:t>
            </a:r>
            <a:r>
              <a:rPr lang="zh-CN" altLang="zh-CN" sz="2800"/>
              <a:t>为整数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10534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2 </a:t>
            </a:r>
            <a:r>
              <a:rPr lang="zh-CN" altLang="en-US" sz="2800">
                <a:solidFill>
                  <a:srgbClr val="FF0000"/>
                </a:solidFill>
              </a:rPr>
              <a:t>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16</a:t>
            </a:fld>
            <a:endParaRPr lang="en-US" altLang="zh-CN"/>
          </a:p>
        </p:txBody>
      </p:sp>
      <p:sp>
        <p:nvSpPr>
          <p:cNvPr id="14" name="矩形 13"/>
          <p:cNvSpPr/>
          <p:nvPr/>
        </p:nvSpPr>
        <p:spPr>
          <a:xfrm>
            <a:off x="1123620" y="5769260"/>
            <a:ext cx="399019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x</a:t>
            </a:r>
            <a:r>
              <a:rPr lang="zh-CN" altLang="zh-CN" sz="2800" b="0"/>
              <a:t>、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y</a:t>
            </a:r>
            <a:r>
              <a:rPr lang="zh-CN" altLang="zh-CN" sz="2800" b="0"/>
              <a:t>、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z</a:t>
            </a:r>
            <a:r>
              <a:rPr lang="zh-CN" altLang="zh-CN" sz="2800"/>
              <a:t>只需取正整数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10534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2 </a:t>
            </a:r>
            <a:r>
              <a:rPr lang="zh-CN" altLang="en-US" sz="2800">
                <a:solidFill>
                  <a:srgbClr val="FF0000"/>
                </a:solidFill>
              </a:rPr>
              <a:t>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17</a:t>
            </a:fld>
            <a:endParaRPr lang="en-US" altLang="zh-CN"/>
          </a:p>
        </p:txBody>
      </p:sp>
      <p:sp>
        <p:nvSpPr>
          <p:cNvPr id="10" name="矩形 9"/>
          <p:cNvSpPr/>
          <p:nvPr/>
        </p:nvSpPr>
        <p:spPr>
          <a:xfrm>
            <a:off x="450900" y="5724255"/>
            <a:ext cx="23487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由归一化条件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10534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2 </a:t>
            </a:r>
            <a:r>
              <a:rPr lang="zh-CN" altLang="en-US" sz="2800">
                <a:solidFill>
                  <a:srgbClr val="FF0000"/>
                </a:solidFill>
              </a:rPr>
              <a:t>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18</a:t>
            </a:fld>
            <a:endParaRPr lang="en-US" altLang="zh-CN"/>
          </a:p>
        </p:txBody>
      </p:sp>
      <p:sp>
        <p:nvSpPr>
          <p:cNvPr id="5" name="矩形 4"/>
          <p:cNvSpPr/>
          <p:nvPr/>
        </p:nvSpPr>
        <p:spPr>
          <a:xfrm>
            <a:off x="843115" y="4081846"/>
            <a:ext cx="481553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由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x</a:t>
            </a:r>
            <a:r>
              <a:rPr lang="zh-CN" altLang="zh-CN" sz="2800" b="0"/>
              <a:t>、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y</a:t>
            </a:r>
            <a:r>
              <a:rPr lang="zh-CN" altLang="zh-CN" sz="2800" b="0"/>
              <a:t>、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z</a:t>
            </a:r>
            <a:r>
              <a:rPr lang="zh-CN" altLang="zh-CN" sz="2800"/>
              <a:t>确定一个量子态</a:t>
            </a:r>
            <a:endParaRPr lang="zh-CN" altLang="en-US" sz="2800"/>
          </a:p>
        </p:txBody>
      </p:sp>
      <p:sp>
        <p:nvSpPr>
          <p:cNvPr id="13" name="矩形 12"/>
          <p:cNvSpPr/>
          <p:nvPr/>
        </p:nvSpPr>
        <p:spPr>
          <a:xfrm>
            <a:off x="926595" y="5319210"/>
            <a:ext cx="146266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能</a:t>
            </a:r>
            <a:r>
              <a:rPr lang="zh-CN" altLang="zh-CN" sz="2800"/>
              <a:t>量</a:t>
            </a:r>
            <a:r>
              <a:rPr lang="zh-CN" altLang="en-US" sz="2800"/>
              <a:t>为</a:t>
            </a:r>
            <a:endParaRPr lang="zh-CN" altLang="en-US" sz="2800"/>
          </a:p>
        </p:txBody>
      </p:sp>
      <p:sp>
        <p:nvSpPr>
          <p:cNvPr id="14" name="矩形 13"/>
          <p:cNvSpPr/>
          <p:nvPr/>
        </p:nvSpPr>
        <p:spPr>
          <a:xfrm>
            <a:off x="3986935" y="5319210"/>
            <a:ext cx="270030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能级是简并的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10534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2 </a:t>
            </a:r>
            <a:r>
              <a:rPr lang="zh-CN" altLang="en-US" sz="2800">
                <a:solidFill>
                  <a:srgbClr val="FF0000"/>
                </a:solidFill>
              </a:rPr>
              <a:t>驻波边界条件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19</a:t>
            </a:fld>
            <a:endParaRPr lang="en-US" altLang="zh-CN"/>
          </a:p>
        </p:txBody>
      </p:sp>
      <p:sp>
        <p:nvSpPr>
          <p:cNvPr id="5" name="矩形 4"/>
          <p:cNvSpPr/>
          <p:nvPr/>
        </p:nvSpPr>
        <p:spPr>
          <a:xfrm>
            <a:off x="1016605" y="5561075"/>
            <a:ext cx="312002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波函数为驻波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37537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3 </a:t>
            </a:r>
            <a:r>
              <a:rPr lang="zh-CN" altLang="en-US" sz="2800">
                <a:solidFill>
                  <a:srgbClr val="FF0000"/>
                </a:solidFill>
              </a:rPr>
              <a:t>周期性边界条件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20</a:t>
            </a:fld>
            <a:endParaRPr lang="en-US" altLang="zh-CN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746575" y="3934610"/>
            <a:ext cx="451277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波函数是单向传播的平面波</a:t>
            </a:r>
            <a:endParaRPr lang="zh-CN" altLang="en-US" sz="2800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37537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3 </a:t>
            </a:r>
            <a:r>
              <a:rPr lang="zh-CN" altLang="en-US" sz="2800">
                <a:solidFill>
                  <a:srgbClr val="FF0000"/>
                </a:solidFill>
              </a:rPr>
              <a:t>周期性边界条件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21</a:t>
            </a:fld>
            <a:endParaRPr lang="en-US" altLang="zh-CN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337537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3 </a:t>
            </a:r>
            <a:r>
              <a:rPr lang="zh-CN" altLang="en-US" sz="2800">
                <a:solidFill>
                  <a:srgbClr val="FF0000"/>
                </a:solidFill>
              </a:rPr>
              <a:t>周期性边界条件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22</a:t>
            </a:fld>
            <a:endParaRPr lang="en-US" altLang="zh-CN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836584" y="3293985"/>
            <a:ext cx="3150351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是能量的本征函数</a:t>
            </a:r>
            <a:endParaRPr lang="zh-CN" altLang="zh-CN" sz="2800"/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206515" y="5768388"/>
            <a:ext cx="837093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zh-CN" altLang="en-US" sz="2800"/>
              <a:t>驻波条件下的波函数不是动量算符的本征函数</a:t>
            </a:r>
            <a:endParaRPr lang="zh-CN" altLang="en-US" sz="2800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296525" y="4104075"/>
            <a:ext cx="783087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zh-CN" altLang="en-US" sz="2800"/>
              <a:t>周期性条件下的波函数是动量算符的本征函数</a:t>
            </a:r>
            <a:endParaRPr lang="zh-CN" altLang="en-US" sz="2800"/>
          </a:p>
        </p:txBody>
      </p:sp>
      <p:sp>
        <p:nvSpPr>
          <p:cNvPr id="17" name="矩形 16"/>
          <p:cNvSpPr/>
          <p:nvPr/>
        </p:nvSpPr>
        <p:spPr>
          <a:xfrm>
            <a:off x="836584" y="5004175"/>
            <a:ext cx="103511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驻波</a:t>
            </a:r>
            <a:endParaRPr lang="zh-CN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31540" y="1808820"/>
            <a:ext cx="414046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</a:t>
            </a:r>
            <a:r>
              <a:rPr lang="zh-CN" altLang="en-US" sz="2800">
                <a:solidFill>
                  <a:srgbClr val="FF0000"/>
                </a:solidFill>
              </a:rPr>
              <a:t>状态密度和能态密度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>
          <a:xfrm>
            <a:off x="8532440" y="6248400"/>
            <a:ext cx="45005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23</a:t>
            </a:fld>
            <a:endParaRPr lang="en-US" altLang="zh-CN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701570" y="2573905"/>
            <a:ext cx="270779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波矢</a:t>
            </a:r>
            <a:r>
              <a:rPr lang="en-US" altLang="zh-CN" sz="2800"/>
              <a:t> </a:t>
            </a:r>
            <a:r>
              <a:rPr lang="en-US" altLang="zh-CN" sz="2800" i="1">
                <a:solidFill>
                  <a:srgbClr val="FF0000"/>
                </a:solidFill>
              </a:rPr>
              <a:t>k</a:t>
            </a:r>
            <a:r>
              <a:rPr lang="en-US" altLang="zh-CN" sz="2800" i="1"/>
              <a:t> </a:t>
            </a:r>
            <a:r>
              <a:rPr lang="zh-CN" altLang="zh-CN" sz="2800"/>
              <a:t>的坐标为</a:t>
            </a:r>
            <a:endParaRPr lang="zh-CN" altLang="en-US" sz="2800"/>
          </a:p>
        </p:txBody>
      </p:sp>
      <p:sp>
        <p:nvSpPr>
          <p:cNvPr id="13" name="矩形 12"/>
          <p:cNvSpPr/>
          <p:nvPr/>
        </p:nvSpPr>
        <p:spPr>
          <a:xfrm>
            <a:off x="701570" y="4570965"/>
            <a:ext cx="523412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状态点均匀分布在整个</a:t>
            </a:r>
            <a:r>
              <a:rPr lang="zh-CN" altLang="en-US" sz="2800"/>
              <a:t>波矢</a:t>
            </a:r>
            <a:r>
              <a:rPr lang="zh-CN" altLang="zh-CN" sz="2800"/>
              <a:t>空间</a:t>
            </a:r>
            <a:endParaRPr lang="zh-CN" altLang="en-US" sz="2800"/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4391980" y="5454225"/>
            <a:ext cx="27003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>
                <a:solidFill>
                  <a:srgbClr val="FF0000"/>
                </a:solidFill>
              </a:rPr>
              <a:t>k</a:t>
            </a:r>
            <a:r>
              <a:rPr lang="en-US" altLang="zh-CN" sz="2800" i="1"/>
              <a:t>  </a:t>
            </a:r>
            <a:r>
              <a:rPr lang="zh-CN" altLang="en-US" sz="2800"/>
              <a:t>称为</a:t>
            </a:r>
            <a:r>
              <a:rPr lang="zh-CN" altLang="en-US" sz="2800">
                <a:solidFill>
                  <a:srgbClr val="FF0000"/>
                </a:solidFill>
              </a:rPr>
              <a:t>状态点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箭头连接符 2"/>
          <p:cNvCxnSpPr>
            <a:cxnSpLocks noChangeShapeType="1"/>
          </p:cNvCxnSpPr>
          <p:nvPr/>
        </p:nvCxnSpPr>
        <p:spPr bwMode="auto">
          <a:xfrm>
            <a:off x="1973833" y="3429000"/>
            <a:ext cx="7199312" cy="0"/>
          </a:xfrm>
          <a:prstGeom prst="straightConnector1">
            <a:avLst/>
          </a:prstGeom>
          <a:noFill/>
          <a:ln w="41275" algn="ctr">
            <a:solidFill>
              <a:schemeClr val="tx1"/>
            </a:solidFill>
            <a:round/>
            <a:tailEnd type="triangle" w="sm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直接箭头连接符 8"/>
          <p:cNvCxnSpPr>
            <a:cxnSpLocks noChangeShapeType="1"/>
          </p:cNvCxnSpPr>
          <p:nvPr/>
        </p:nvCxnSpPr>
        <p:spPr bwMode="auto">
          <a:xfrm flipH="1" flipV="1">
            <a:off x="5585395" y="142875"/>
            <a:ext cx="0" cy="6480175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tailEnd type="triangle" w="sm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" name="组合 1"/>
          <p:cNvGrpSpPr/>
          <p:nvPr/>
        </p:nvGrpSpPr>
        <p:grpSpPr>
          <a:xfrm>
            <a:off x="2592958" y="458788"/>
            <a:ext cx="5922962" cy="5940425"/>
            <a:chOff x="1592685" y="458670"/>
            <a:chExt cx="5922610" cy="5940660"/>
          </a:xfrm>
        </p:grpSpPr>
        <p:sp>
          <p:nvSpPr>
            <p:cNvPr id="21518" name="椭圆 13"/>
            <p:cNvSpPr>
              <a:spLocks noChangeAspect="1"/>
            </p:cNvSpPr>
            <p:nvPr/>
          </p:nvSpPr>
          <p:spPr bwMode="auto">
            <a:xfrm>
              <a:off x="4518010" y="2623318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9" name="椭圆 16"/>
            <p:cNvSpPr>
              <a:spLocks noChangeAspect="1"/>
            </p:cNvSpPr>
            <p:nvPr/>
          </p:nvSpPr>
          <p:spPr bwMode="auto">
            <a:xfrm>
              <a:off x="451801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0" name="椭圆 17"/>
            <p:cNvSpPr>
              <a:spLocks noChangeAspect="1"/>
            </p:cNvSpPr>
            <p:nvPr/>
          </p:nvSpPr>
          <p:spPr bwMode="auto">
            <a:xfrm>
              <a:off x="451801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1" name="椭圆 18"/>
            <p:cNvSpPr>
              <a:spLocks noChangeAspect="1"/>
            </p:cNvSpPr>
            <p:nvPr/>
          </p:nvSpPr>
          <p:spPr bwMode="auto">
            <a:xfrm>
              <a:off x="3752925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2" name="椭圆 19"/>
            <p:cNvSpPr>
              <a:spLocks noChangeAspect="1"/>
            </p:cNvSpPr>
            <p:nvPr/>
          </p:nvSpPr>
          <p:spPr bwMode="auto">
            <a:xfrm>
              <a:off x="376191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3" name="椭圆 20"/>
            <p:cNvSpPr>
              <a:spLocks noChangeAspect="1"/>
            </p:cNvSpPr>
            <p:nvPr/>
          </p:nvSpPr>
          <p:spPr bwMode="auto">
            <a:xfrm>
              <a:off x="3752925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4" name="椭圆 21"/>
            <p:cNvSpPr>
              <a:spLocks noChangeAspect="1"/>
            </p:cNvSpPr>
            <p:nvPr/>
          </p:nvSpPr>
          <p:spPr bwMode="auto">
            <a:xfrm>
              <a:off x="3761910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5" name="椭圆 22"/>
            <p:cNvSpPr>
              <a:spLocks noChangeAspect="1"/>
            </p:cNvSpPr>
            <p:nvPr/>
          </p:nvSpPr>
          <p:spPr bwMode="auto">
            <a:xfrm>
              <a:off x="3752925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6" name="椭圆 23"/>
            <p:cNvSpPr>
              <a:spLocks noChangeAspect="1"/>
            </p:cNvSpPr>
            <p:nvPr/>
          </p:nvSpPr>
          <p:spPr bwMode="auto">
            <a:xfrm>
              <a:off x="3761910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7" name="椭圆 24"/>
            <p:cNvSpPr>
              <a:spLocks noChangeAspect="1"/>
            </p:cNvSpPr>
            <p:nvPr/>
          </p:nvSpPr>
          <p:spPr bwMode="auto">
            <a:xfrm>
              <a:off x="450000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8" name="椭圆 25"/>
            <p:cNvSpPr>
              <a:spLocks noChangeAspect="1"/>
            </p:cNvSpPr>
            <p:nvPr/>
          </p:nvSpPr>
          <p:spPr bwMode="auto">
            <a:xfrm>
              <a:off x="376191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9" name="椭圆 26"/>
            <p:cNvSpPr>
              <a:spLocks noChangeAspect="1"/>
            </p:cNvSpPr>
            <p:nvPr/>
          </p:nvSpPr>
          <p:spPr bwMode="auto">
            <a:xfrm>
              <a:off x="4518010" y="40590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0" name="椭圆 27"/>
            <p:cNvSpPr>
              <a:spLocks noChangeAspect="1"/>
            </p:cNvSpPr>
            <p:nvPr/>
          </p:nvSpPr>
          <p:spPr bwMode="auto">
            <a:xfrm>
              <a:off x="451801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1" name="椭圆 28"/>
            <p:cNvSpPr>
              <a:spLocks noChangeAspect="1"/>
            </p:cNvSpPr>
            <p:nvPr/>
          </p:nvSpPr>
          <p:spPr bwMode="auto">
            <a:xfrm>
              <a:off x="5229105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2" name="椭圆 29"/>
            <p:cNvSpPr>
              <a:spLocks noChangeAspect="1"/>
            </p:cNvSpPr>
            <p:nvPr/>
          </p:nvSpPr>
          <p:spPr bwMode="auto">
            <a:xfrm>
              <a:off x="523809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3" name="椭圆 30"/>
            <p:cNvSpPr>
              <a:spLocks noChangeAspect="1"/>
            </p:cNvSpPr>
            <p:nvPr/>
          </p:nvSpPr>
          <p:spPr bwMode="auto">
            <a:xfrm>
              <a:off x="5229105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4" name="椭圆 31"/>
            <p:cNvSpPr>
              <a:spLocks noChangeAspect="1"/>
            </p:cNvSpPr>
            <p:nvPr/>
          </p:nvSpPr>
          <p:spPr bwMode="auto">
            <a:xfrm>
              <a:off x="5238090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5" name="椭圆 32"/>
            <p:cNvSpPr>
              <a:spLocks noChangeAspect="1"/>
            </p:cNvSpPr>
            <p:nvPr/>
          </p:nvSpPr>
          <p:spPr bwMode="auto">
            <a:xfrm>
              <a:off x="5229105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6" name="椭圆 33"/>
            <p:cNvSpPr>
              <a:spLocks noChangeAspect="1"/>
            </p:cNvSpPr>
            <p:nvPr/>
          </p:nvSpPr>
          <p:spPr bwMode="auto">
            <a:xfrm>
              <a:off x="5238090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7" name="椭圆 34"/>
            <p:cNvSpPr>
              <a:spLocks noChangeAspect="1"/>
            </p:cNvSpPr>
            <p:nvPr/>
          </p:nvSpPr>
          <p:spPr bwMode="auto">
            <a:xfrm>
              <a:off x="523809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8" name="椭圆 35"/>
            <p:cNvSpPr>
              <a:spLocks noChangeAspect="1"/>
            </p:cNvSpPr>
            <p:nvPr/>
          </p:nvSpPr>
          <p:spPr bwMode="auto">
            <a:xfrm>
              <a:off x="304183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9" name="椭圆 36"/>
            <p:cNvSpPr>
              <a:spLocks noChangeAspect="1"/>
            </p:cNvSpPr>
            <p:nvPr/>
          </p:nvSpPr>
          <p:spPr bwMode="auto">
            <a:xfrm>
              <a:off x="305081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0" name="椭圆 37"/>
            <p:cNvSpPr>
              <a:spLocks noChangeAspect="1"/>
            </p:cNvSpPr>
            <p:nvPr/>
          </p:nvSpPr>
          <p:spPr bwMode="auto">
            <a:xfrm>
              <a:off x="304183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1" name="椭圆 38"/>
            <p:cNvSpPr>
              <a:spLocks noChangeAspect="1"/>
            </p:cNvSpPr>
            <p:nvPr/>
          </p:nvSpPr>
          <p:spPr bwMode="auto">
            <a:xfrm>
              <a:off x="305081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2" name="椭圆 39"/>
            <p:cNvSpPr>
              <a:spLocks noChangeAspect="1"/>
            </p:cNvSpPr>
            <p:nvPr/>
          </p:nvSpPr>
          <p:spPr bwMode="auto">
            <a:xfrm>
              <a:off x="304183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3" name="椭圆 40"/>
            <p:cNvSpPr>
              <a:spLocks noChangeAspect="1"/>
            </p:cNvSpPr>
            <p:nvPr/>
          </p:nvSpPr>
          <p:spPr bwMode="auto">
            <a:xfrm>
              <a:off x="305081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4" name="椭圆 41"/>
            <p:cNvSpPr>
              <a:spLocks noChangeAspect="1"/>
            </p:cNvSpPr>
            <p:nvPr/>
          </p:nvSpPr>
          <p:spPr bwMode="auto">
            <a:xfrm>
              <a:off x="305081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5" name="椭圆 42"/>
            <p:cNvSpPr>
              <a:spLocks noChangeAspect="1"/>
            </p:cNvSpPr>
            <p:nvPr/>
          </p:nvSpPr>
          <p:spPr bwMode="auto">
            <a:xfrm>
              <a:off x="232175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6" name="椭圆 43"/>
            <p:cNvSpPr>
              <a:spLocks noChangeAspect="1"/>
            </p:cNvSpPr>
            <p:nvPr/>
          </p:nvSpPr>
          <p:spPr bwMode="auto">
            <a:xfrm>
              <a:off x="233073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7" name="椭圆 44"/>
            <p:cNvSpPr>
              <a:spLocks noChangeAspect="1"/>
            </p:cNvSpPr>
            <p:nvPr/>
          </p:nvSpPr>
          <p:spPr bwMode="auto">
            <a:xfrm>
              <a:off x="232175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8" name="椭圆 45"/>
            <p:cNvSpPr>
              <a:spLocks noChangeAspect="1"/>
            </p:cNvSpPr>
            <p:nvPr/>
          </p:nvSpPr>
          <p:spPr bwMode="auto">
            <a:xfrm>
              <a:off x="233073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9" name="椭圆 46"/>
            <p:cNvSpPr>
              <a:spLocks noChangeAspect="1"/>
            </p:cNvSpPr>
            <p:nvPr/>
          </p:nvSpPr>
          <p:spPr bwMode="auto">
            <a:xfrm>
              <a:off x="232175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0" name="椭圆 47"/>
            <p:cNvSpPr>
              <a:spLocks noChangeAspect="1"/>
            </p:cNvSpPr>
            <p:nvPr/>
          </p:nvSpPr>
          <p:spPr bwMode="auto">
            <a:xfrm>
              <a:off x="233073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1" name="椭圆 48"/>
            <p:cNvSpPr>
              <a:spLocks noChangeAspect="1"/>
            </p:cNvSpPr>
            <p:nvPr/>
          </p:nvSpPr>
          <p:spPr bwMode="auto">
            <a:xfrm>
              <a:off x="233073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2" name="椭圆 49"/>
            <p:cNvSpPr>
              <a:spLocks noChangeAspect="1"/>
            </p:cNvSpPr>
            <p:nvPr/>
          </p:nvSpPr>
          <p:spPr bwMode="auto">
            <a:xfrm>
              <a:off x="160167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3" name="椭圆 50"/>
            <p:cNvSpPr>
              <a:spLocks noChangeAspect="1"/>
            </p:cNvSpPr>
            <p:nvPr/>
          </p:nvSpPr>
          <p:spPr bwMode="auto">
            <a:xfrm>
              <a:off x="161065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4" name="椭圆 51"/>
            <p:cNvSpPr>
              <a:spLocks noChangeAspect="1"/>
            </p:cNvSpPr>
            <p:nvPr/>
          </p:nvSpPr>
          <p:spPr bwMode="auto">
            <a:xfrm>
              <a:off x="160167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5" name="椭圆 52"/>
            <p:cNvSpPr>
              <a:spLocks noChangeAspect="1"/>
            </p:cNvSpPr>
            <p:nvPr/>
          </p:nvSpPr>
          <p:spPr bwMode="auto">
            <a:xfrm>
              <a:off x="161065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6" name="椭圆 53"/>
            <p:cNvSpPr>
              <a:spLocks noChangeAspect="1"/>
            </p:cNvSpPr>
            <p:nvPr/>
          </p:nvSpPr>
          <p:spPr bwMode="auto">
            <a:xfrm>
              <a:off x="160167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7" name="椭圆 54"/>
            <p:cNvSpPr>
              <a:spLocks noChangeAspect="1"/>
            </p:cNvSpPr>
            <p:nvPr/>
          </p:nvSpPr>
          <p:spPr bwMode="auto">
            <a:xfrm>
              <a:off x="161065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8" name="椭圆 55"/>
            <p:cNvSpPr>
              <a:spLocks noChangeAspect="1"/>
            </p:cNvSpPr>
            <p:nvPr/>
          </p:nvSpPr>
          <p:spPr bwMode="auto">
            <a:xfrm>
              <a:off x="161065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9" name="椭圆 56"/>
            <p:cNvSpPr>
              <a:spLocks noChangeAspect="1"/>
            </p:cNvSpPr>
            <p:nvPr/>
          </p:nvSpPr>
          <p:spPr bwMode="auto">
            <a:xfrm>
              <a:off x="592215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0" name="椭圆 57"/>
            <p:cNvSpPr>
              <a:spLocks noChangeAspect="1"/>
            </p:cNvSpPr>
            <p:nvPr/>
          </p:nvSpPr>
          <p:spPr bwMode="auto">
            <a:xfrm>
              <a:off x="593113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1" name="椭圆 58"/>
            <p:cNvSpPr>
              <a:spLocks noChangeAspect="1"/>
            </p:cNvSpPr>
            <p:nvPr/>
          </p:nvSpPr>
          <p:spPr bwMode="auto">
            <a:xfrm>
              <a:off x="592215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2" name="椭圆 59"/>
            <p:cNvSpPr>
              <a:spLocks noChangeAspect="1"/>
            </p:cNvSpPr>
            <p:nvPr/>
          </p:nvSpPr>
          <p:spPr bwMode="auto">
            <a:xfrm>
              <a:off x="593113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3" name="椭圆 60"/>
            <p:cNvSpPr>
              <a:spLocks noChangeAspect="1"/>
            </p:cNvSpPr>
            <p:nvPr/>
          </p:nvSpPr>
          <p:spPr bwMode="auto">
            <a:xfrm>
              <a:off x="592215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4" name="椭圆 61"/>
            <p:cNvSpPr>
              <a:spLocks noChangeAspect="1"/>
            </p:cNvSpPr>
            <p:nvPr/>
          </p:nvSpPr>
          <p:spPr bwMode="auto">
            <a:xfrm>
              <a:off x="593113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5" name="椭圆 62"/>
            <p:cNvSpPr>
              <a:spLocks noChangeAspect="1"/>
            </p:cNvSpPr>
            <p:nvPr/>
          </p:nvSpPr>
          <p:spPr bwMode="auto">
            <a:xfrm>
              <a:off x="593113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6" name="椭圆 63"/>
            <p:cNvSpPr>
              <a:spLocks noChangeAspect="1"/>
            </p:cNvSpPr>
            <p:nvPr/>
          </p:nvSpPr>
          <p:spPr bwMode="auto">
            <a:xfrm>
              <a:off x="6669265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7" name="椭圆 64"/>
            <p:cNvSpPr>
              <a:spLocks noChangeAspect="1"/>
            </p:cNvSpPr>
            <p:nvPr/>
          </p:nvSpPr>
          <p:spPr bwMode="auto">
            <a:xfrm>
              <a:off x="667825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8" name="椭圆 65"/>
            <p:cNvSpPr>
              <a:spLocks noChangeAspect="1"/>
            </p:cNvSpPr>
            <p:nvPr/>
          </p:nvSpPr>
          <p:spPr bwMode="auto">
            <a:xfrm>
              <a:off x="6669265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9" name="椭圆 66"/>
            <p:cNvSpPr>
              <a:spLocks noChangeAspect="1"/>
            </p:cNvSpPr>
            <p:nvPr/>
          </p:nvSpPr>
          <p:spPr bwMode="auto">
            <a:xfrm>
              <a:off x="6678250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0" name="椭圆 67"/>
            <p:cNvSpPr>
              <a:spLocks noChangeAspect="1"/>
            </p:cNvSpPr>
            <p:nvPr/>
          </p:nvSpPr>
          <p:spPr bwMode="auto">
            <a:xfrm>
              <a:off x="6669265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1" name="椭圆 68"/>
            <p:cNvSpPr>
              <a:spLocks noChangeAspect="1"/>
            </p:cNvSpPr>
            <p:nvPr/>
          </p:nvSpPr>
          <p:spPr bwMode="auto">
            <a:xfrm>
              <a:off x="6678250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2" name="椭圆 69"/>
            <p:cNvSpPr>
              <a:spLocks noChangeAspect="1"/>
            </p:cNvSpPr>
            <p:nvPr/>
          </p:nvSpPr>
          <p:spPr bwMode="auto">
            <a:xfrm>
              <a:off x="667825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3" name="椭圆 70"/>
            <p:cNvSpPr>
              <a:spLocks noChangeAspect="1"/>
            </p:cNvSpPr>
            <p:nvPr/>
          </p:nvSpPr>
          <p:spPr bwMode="auto">
            <a:xfrm>
              <a:off x="736231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4" name="椭圆 71"/>
            <p:cNvSpPr>
              <a:spLocks noChangeAspect="1"/>
            </p:cNvSpPr>
            <p:nvPr/>
          </p:nvSpPr>
          <p:spPr bwMode="auto">
            <a:xfrm>
              <a:off x="737129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5" name="椭圆 72"/>
            <p:cNvSpPr>
              <a:spLocks noChangeAspect="1"/>
            </p:cNvSpPr>
            <p:nvPr/>
          </p:nvSpPr>
          <p:spPr bwMode="auto">
            <a:xfrm>
              <a:off x="736231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6" name="椭圆 73"/>
            <p:cNvSpPr>
              <a:spLocks noChangeAspect="1"/>
            </p:cNvSpPr>
            <p:nvPr/>
          </p:nvSpPr>
          <p:spPr bwMode="auto">
            <a:xfrm>
              <a:off x="737129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7" name="椭圆 74"/>
            <p:cNvSpPr>
              <a:spLocks noChangeAspect="1"/>
            </p:cNvSpPr>
            <p:nvPr/>
          </p:nvSpPr>
          <p:spPr bwMode="auto">
            <a:xfrm>
              <a:off x="736231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8" name="椭圆 75"/>
            <p:cNvSpPr>
              <a:spLocks noChangeAspect="1"/>
            </p:cNvSpPr>
            <p:nvPr/>
          </p:nvSpPr>
          <p:spPr bwMode="auto">
            <a:xfrm>
              <a:off x="737129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9" name="椭圆 76"/>
            <p:cNvSpPr>
              <a:spLocks noChangeAspect="1"/>
            </p:cNvSpPr>
            <p:nvPr/>
          </p:nvSpPr>
          <p:spPr bwMode="auto">
            <a:xfrm>
              <a:off x="737129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0" name="椭圆 78"/>
            <p:cNvSpPr>
              <a:spLocks noChangeAspect="1"/>
            </p:cNvSpPr>
            <p:nvPr/>
          </p:nvSpPr>
          <p:spPr bwMode="auto">
            <a:xfrm>
              <a:off x="450902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1" name="椭圆 79"/>
            <p:cNvSpPr>
              <a:spLocks noChangeAspect="1"/>
            </p:cNvSpPr>
            <p:nvPr/>
          </p:nvSpPr>
          <p:spPr bwMode="auto">
            <a:xfrm>
              <a:off x="3743940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2" name="椭圆 80"/>
            <p:cNvSpPr>
              <a:spLocks noChangeAspect="1"/>
            </p:cNvSpPr>
            <p:nvPr/>
          </p:nvSpPr>
          <p:spPr bwMode="auto">
            <a:xfrm>
              <a:off x="5220120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3" name="椭圆 81"/>
            <p:cNvSpPr>
              <a:spLocks noChangeAspect="1"/>
            </p:cNvSpPr>
            <p:nvPr/>
          </p:nvSpPr>
          <p:spPr bwMode="auto">
            <a:xfrm>
              <a:off x="303284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4" name="椭圆 82"/>
            <p:cNvSpPr>
              <a:spLocks noChangeAspect="1"/>
            </p:cNvSpPr>
            <p:nvPr/>
          </p:nvSpPr>
          <p:spPr bwMode="auto">
            <a:xfrm>
              <a:off x="231276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5" name="椭圆 83"/>
            <p:cNvSpPr>
              <a:spLocks noChangeAspect="1"/>
            </p:cNvSpPr>
            <p:nvPr/>
          </p:nvSpPr>
          <p:spPr bwMode="auto">
            <a:xfrm>
              <a:off x="159268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6" name="椭圆 84"/>
            <p:cNvSpPr>
              <a:spLocks noChangeAspect="1"/>
            </p:cNvSpPr>
            <p:nvPr/>
          </p:nvSpPr>
          <p:spPr bwMode="auto">
            <a:xfrm>
              <a:off x="591316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7" name="椭圆 85"/>
            <p:cNvSpPr>
              <a:spLocks noChangeAspect="1"/>
            </p:cNvSpPr>
            <p:nvPr/>
          </p:nvSpPr>
          <p:spPr bwMode="auto">
            <a:xfrm>
              <a:off x="6660280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8" name="椭圆 86"/>
            <p:cNvSpPr>
              <a:spLocks noChangeAspect="1"/>
            </p:cNvSpPr>
            <p:nvPr/>
          </p:nvSpPr>
          <p:spPr bwMode="auto">
            <a:xfrm>
              <a:off x="735332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9" name="椭圆 87"/>
            <p:cNvSpPr>
              <a:spLocks noChangeAspect="1"/>
            </p:cNvSpPr>
            <p:nvPr/>
          </p:nvSpPr>
          <p:spPr bwMode="auto">
            <a:xfrm>
              <a:off x="451801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0" name="椭圆 88"/>
            <p:cNvSpPr>
              <a:spLocks noChangeAspect="1"/>
            </p:cNvSpPr>
            <p:nvPr/>
          </p:nvSpPr>
          <p:spPr bwMode="auto">
            <a:xfrm>
              <a:off x="3752925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1" name="椭圆 89"/>
            <p:cNvSpPr>
              <a:spLocks noChangeAspect="1"/>
            </p:cNvSpPr>
            <p:nvPr/>
          </p:nvSpPr>
          <p:spPr bwMode="auto">
            <a:xfrm>
              <a:off x="5229105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2" name="椭圆 90"/>
            <p:cNvSpPr>
              <a:spLocks noChangeAspect="1"/>
            </p:cNvSpPr>
            <p:nvPr/>
          </p:nvSpPr>
          <p:spPr bwMode="auto">
            <a:xfrm>
              <a:off x="304183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3" name="椭圆 91"/>
            <p:cNvSpPr>
              <a:spLocks noChangeAspect="1"/>
            </p:cNvSpPr>
            <p:nvPr/>
          </p:nvSpPr>
          <p:spPr bwMode="auto">
            <a:xfrm>
              <a:off x="232175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4" name="椭圆 92"/>
            <p:cNvSpPr>
              <a:spLocks noChangeAspect="1"/>
            </p:cNvSpPr>
            <p:nvPr/>
          </p:nvSpPr>
          <p:spPr bwMode="auto">
            <a:xfrm>
              <a:off x="160167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5" name="椭圆 93"/>
            <p:cNvSpPr>
              <a:spLocks noChangeAspect="1"/>
            </p:cNvSpPr>
            <p:nvPr/>
          </p:nvSpPr>
          <p:spPr bwMode="auto">
            <a:xfrm>
              <a:off x="592215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6" name="椭圆 94"/>
            <p:cNvSpPr>
              <a:spLocks noChangeAspect="1"/>
            </p:cNvSpPr>
            <p:nvPr/>
          </p:nvSpPr>
          <p:spPr bwMode="auto">
            <a:xfrm>
              <a:off x="6669265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7" name="椭圆 95"/>
            <p:cNvSpPr>
              <a:spLocks noChangeAspect="1"/>
            </p:cNvSpPr>
            <p:nvPr/>
          </p:nvSpPr>
          <p:spPr bwMode="auto">
            <a:xfrm>
              <a:off x="736231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8" name="椭圆 96"/>
            <p:cNvSpPr>
              <a:spLocks noChangeAspect="1"/>
            </p:cNvSpPr>
            <p:nvPr/>
          </p:nvSpPr>
          <p:spPr bwMode="auto">
            <a:xfrm>
              <a:off x="4518010" y="554423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8622450" y="3473450"/>
            <a:ext cx="4841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 err="1"/>
              <a:t>k</a:t>
            </a:r>
            <a:r>
              <a:rPr lang="en-US" altLang="zh-CN" sz="2800" i="1" baseline="-25000" err="1"/>
              <a:t>x</a:t>
            </a:r>
            <a:endParaRPr lang="zh-CN" altLang="en-US" sz="2800" i="1" baseline="-25000"/>
          </a:p>
        </p:txBody>
      </p:sp>
      <p:sp>
        <p:nvSpPr>
          <p:cNvPr id="101" name="TextBox 100"/>
          <p:cNvSpPr txBox="1">
            <a:spLocks noChangeArrowheads="1"/>
          </p:cNvSpPr>
          <p:nvPr/>
        </p:nvSpPr>
        <p:spPr bwMode="auto">
          <a:xfrm>
            <a:off x="5047205" y="41275"/>
            <a:ext cx="469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 err="1"/>
              <a:t>k</a:t>
            </a:r>
            <a:r>
              <a:rPr lang="en-US" altLang="zh-CN" sz="2800" i="1" baseline="-25000" err="1"/>
              <a:t>y</a:t>
            </a:r>
            <a:endParaRPr lang="zh-CN" altLang="en-US" sz="2800" i="1" baseline="-25000"/>
          </a:p>
        </p:txBody>
      </p:sp>
      <p:sp>
        <p:nvSpPr>
          <p:cNvPr id="215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24</a:t>
            </a:fld>
            <a:endParaRPr lang="en-US" altLang="zh-CN"/>
          </a:p>
        </p:txBody>
      </p:sp>
      <p:sp>
        <p:nvSpPr>
          <p:cNvPr id="97" name="矩形 96"/>
          <p:cNvSpPr/>
          <p:nvPr/>
        </p:nvSpPr>
        <p:spPr bwMode="auto">
          <a:xfrm>
            <a:off x="2291389" y="890924"/>
            <a:ext cx="747146" cy="720051"/>
          </a:xfrm>
          <a:prstGeom prst="rect">
            <a:avLst/>
          </a:prstGeom>
          <a:noFill/>
          <a:ln w="25400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4" name="矩形 103"/>
          <p:cNvSpPr/>
          <p:nvPr/>
        </p:nvSpPr>
        <p:spPr>
          <a:xfrm>
            <a:off x="120136" y="1709278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点</a:t>
            </a:r>
            <a:r>
              <a:rPr lang="zh-CN" altLang="en-US" sz="2800"/>
              <a:t>的体积</a:t>
            </a:r>
            <a:endParaRPr lang="zh-CN" altLang="en-US" sz="2800"/>
          </a:p>
        </p:txBody>
      </p:sp>
      <p:sp>
        <p:nvSpPr>
          <p:cNvPr id="105" name="矩形 104"/>
          <p:cNvSpPr/>
          <p:nvPr/>
        </p:nvSpPr>
        <p:spPr>
          <a:xfrm>
            <a:off x="199326" y="3869433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状态密度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1" grpId="0"/>
      <p:bldP spid="97" grpId="0"/>
      <p:bldP spid="104" grpId="0"/>
      <p:bldP spid="10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箭头连接符 2"/>
          <p:cNvCxnSpPr>
            <a:cxnSpLocks noChangeShapeType="1"/>
          </p:cNvCxnSpPr>
          <p:nvPr/>
        </p:nvCxnSpPr>
        <p:spPr bwMode="auto">
          <a:xfrm>
            <a:off x="1973833" y="3429000"/>
            <a:ext cx="7199312" cy="0"/>
          </a:xfrm>
          <a:prstGeom prst="straightConnector1">
            <a:avLst/>
          </a:prstGeom>
          <a:noFill/>
          <a:ln w="41275" algn="ctr">
            <a:solidFill>
              <a:schemeClr val="tx1"/>
            </a:solidFill>
            <a:round/>
            <a:tailEnd type="triangle" w="sm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直接箭头连接符 8"/>
          <p:cNvCxnSpPr>
            <a:cxnSpLocks noChangeShapeType="1"/>
          </p:cNvCxnSpPr>
          <p:nvPr/>
        </p:nvCxnSpPr>
        <p:spPr bwMode="auto">
          <a:xfrm flipH="1" flipV="1">
            <a:off x="5585395" y="142875"/>
            <a:ext cx="0" cy="6480175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tailEnd type="triangle" w="sm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" name="组合 1"/>
          <p:cNvGrpSpPr/>
          <p:nvPr/>
        </p:nvGrpSpPr>
        <p:grpSpPr>
          <a:xfrm>
            <a:off x="2592958" y="458788"/>
            <a:ext cx="5922962" cy="5940425"/>
            <a:chOff x="1592685" y="458670"/>
            <a:chExt cx="5922610" cy="5940660"/>
          </a:xfrm>
        </p:grpSpPr>
        <p:sp>
          <p:nvSpPr>
            <p:cNvPr id="21518" name="椭圆 13"/>
            <p:cNvSpPr>
              <a:spLocks noChangeAspect="1"/>
            </p:cNvSpPr>
            <p:nvPr/>
          </p:nvSpPr>
          <p:spPr bwMode="auto">
            <a:xfrm>
              <a:off x="4518010" y="2623318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9" name="椭圆 16"/>
            <p:cNvSpPr>
              <a:spLocks noChangeAspect="1"/>
            </p:cNvSpPr>
            <p:nvPr/>
          </p:nvSpPr>
          <p:spPr bwMode="auto">
            <a:xfrm>
              <a:off x="451801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0" name="椭圆 17"/>
            <p:cNvSpPr>
              <a:spLocks noChangeAspect="1"/>
            </p:cNvSpPr>
            <p:nvPr/>
          </p:nvSpPr>
          <p:spPr bwMode="auto">
            <a:xfrm>
              <a:off x="451801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1" name="椭圆 18"/>
            <p:cNvSpPr>
              <a:spLocks noChangeAspect="1"/>
            </p:cNvSpPr>
            <p:nvPr/>
          </p:nvSpPr>
          <p:spPr bwMode="auto">
            <a:xfrm>
              <a:off x="3752925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2" name="椭圆 19"/>
            <p:cNvSpPr>
              <a:spLocks noChangeAspect="1"/>
            </p:cNvSpPr>
            <p:nvPr/>
          </p:nvSpPr>
          <p:spPr bwMode="auto">
            <a:xfrm>
              <a:off x="376191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3" name="椭圆 20"/>
            <p:cNvSpPr>
              <a:spLocks noChangeAspect="1"/>
            </p:cNvSpPr>
            <p:nvPr/>
          </p:nvSpPr>
          <p:spPr bwMode="auto">
            <a:xfrm>
              <a:off x="3752925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4" name="椭圆 21"/>
            <p:cNvSpPr>
              <a:spLocks noChangeAspect="1"/>
            </p:cNvSpPr>
            <p:nvPr/>
          </p:nvSpPr>
          <p:spPr bwMode="auto">
            <a:xfrm>
              <a:off x="3761910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5" name="椭圆 22"/>
            <p:cNvSpPr>
              <a:spLocks noChangeAspect="1"/>
            </p:cNvSpPr>
            <p:nvPr/>
          </p:nvSpPr>
          <p:spPr bwMode="auto">
            <a:xfrm>
              <a:off x="3752925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6" name="椭圆 23"/>
            <p:cNvSpPr>
              <a:spLocks noChangeAspect="1"/>
            </p:cNvSpPr>
            <p:nvPr/>
          </p:nvSpPr>
          <p:spPr bwMode="auto">
            <a:xfrm>
              <a:off x="3761910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7" name="椭圆 24"/>
            <p:cNvSpPr>
              <a:spLocks noChangeAspect="1"/>
            </p:cNvSpPr>
            <p:nvPr/>
          </p:nvSpPr>
          <p:spPr bwMode="auto">
            <a:xfrm>
              <a:off x="450000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8" name="椭圆 25"/>
            <p:cNvSpPr>
              <a:spLocks noChangeAspect="1"/>
            </p:cNvSpPr>
            <p:nvPr/>
          </p:nvSpPr>
          <p:spPr bwMode="auto">
            <a:xfrm>
              <a:off x="376191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9" name="椭圆 26"/>
            <p:cNvSpPr>
              <a:spLocks noChangeAspect="1"/>
            </p:cNvSpPr>
            <p:nvPr/>
          </p:nvSpPr>
          <p:spPr bwMode="auto">
            <a:xfrm>
              <a:off x="4518010" y="40590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0" name="椭圆 27"/>
            <p:cNvSpPr>
              <a:spLocks noChangeAspect="1"/>
            </p:cNvSpPr>
            <p:nvPr/>
          </p:nvSpPr>
          <p:spPr bwMode="auto">
            <a:xfrm>
              <a:off x="451801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1" name="椭圆 28"/>
            <p:cNvSpPr>
              <a:spLocks noChangeAspect="1"/>
            </p:cNvSpPr>
            <p:nvPr/>
          </p:nvSpPr>
          <p:spPr bwMode="auto">
            <a:xfrm>
              <a:off x="5229105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2" name="椭圆 29"/>
            <p:cNvSpPr>
              <a:spLocks noChangeAspect="1"/>
            </p:cNvSpPr>
            <p:nvPr/>
          </p:nvSpPr>
          <p:spPr bwMode="auto">
            <a:xfrm>
              <a:off x="523809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3" name="椭圆 30"/>
            <p:cNvSpPr>
              <a:spLocks noChangeAspect="1"/>
            </p:cNvSpPr>
            <p:nvPr/>
          </p:nvSpPr>
          <p:spPr bwMode="auto">
            <a:xfrm>
              <a:off x="5229105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4" name="椭圆 31"/>
            <p:cNvSpPr>
              <a:spLocks noChangeAspect="1"/>
            </p:cNvSpPr>
            <p:nvPr/>
          </p:nvSpPr>
          <p:spPr bwMode="auto">
            <a:xfrm>
              <a:off x="5238090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5" name="椭圆 32"/>
            <p:cNvSpPr>
              <a:spLocks noChangeAspect="1"/>
            </p:cNvSpPr>
            <p:nvPr/>
          </p:nvSpPr>
          <p:spPr bwMode="auto">
            <a:xfrm>
              <a:off x="5229105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6" name="椭圆 33"/>
            <p:cNvSpPr>
              <a:spLocks noChangeAspect="1"/>
            </p:cNvSpPr>
            <p:nvPr/>
          </p:nvSpPr>
          <p:spPr bwMode="auto">
            <a:xfrm>
              <a:off x="5238090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7" name="椭圆 34"/>
            <p:cNvSpPr>
              <a:spLocks noChangeAspect="1"/>
            </p:cNvSpPr>
            <p:nvPr/>
          </p:nvSpPr>
          <p:spPr bwMode="auto">
            <a:xfrm>
              <a:off x="523809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8" name="椭圆 35"/>
            <p:cNvSpPr>
              <a:spLocks noChangeAspect="1"/>
            </p:cNvSpPr>
            <p:nvPr/>
          </p:nvSpPr>
          <p:spPr bwMode="auto">
            <a:xfrm>
              <a:off x="304183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39" name="椭圆 36"/>
            <p:cNvSpPr>
              <a:spLocks noChangeAspect="1"/>
            </p:cNvSpPr>
            <p:nvPr/>
          </p:nvSpPr>
          <p:spPr bwMode="auto">
            <a:xfrm>
              <a:off x="305081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0" name="椭圆 37"/>
            <p:cNvSpPr>
              <a:spLocks noChangeAspect="1"/>
            </p:cNvSpPr>
            <p:nvPr/>
          </p:nvSpPr>
          <p:spPr bwMode="auto">
            <a:xfrm>
              <a:off x="304183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1" name="椭圆 38"/>
            <p:cNvSpPr>
              <a:spLocks noChangeAspect="1"/>
            </p:cNvSpPr>
            <p:nvPr/>
          </p:nvSpPr>
          <p:spPr bwMode="auto">
            <a:xfrm>
              <a:off x="305081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2" name="椭圆 39"/>
            <p:cNvSpPr>
              <a:spLocks noChangeAspect="1"/>
            </p:cNvSpPr>
            <p:nvPr/>
          </p:nvSpPr>
          <p:spPr bwMode="auto">
            <a:xfrm>
              <a:off x="304183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3" name="椭圆 40"/>
            <p:cNvSpPr>
              <a:spLocks noChangeAspect="1"/>
            </p:cNvSpPr>
            <p:nvPr/>
          </p:nvSpPr>
          <p:spPr bwMode="auto">
            <a:xfrm>
              <a:off x="305081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4" name="椭圆 41"/>
            <p:cNvSpPr>
              <a:spLocks noChangeAspect="1"/>
            </p:cNvSpPr>
            <p:nvPr/>
          </p:nvSpPr>
          <p:spPr bwMode="auto">
            <a:xfrm>
              <a:off x="305081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5" name="椭圆 42"/>
            <p:cNvSpPr>
              <a:spLocks noChangeAspect="1"/>
            </p:cNvSpPr>
            <p:nvPr/>
          </p:nvSpPr>
          <p:spPr bwMode="auto">
            <a:xfrm>
              <a:off x="232175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6" name="椭圆 43"/>
            <p:cNvSpPr>
              <a:spLocks noChangeAspect="1"/>
            </p:cNvSpPr>
            <p:nvPr/>
          </p:nvSpPr>
          <p:spPr bwMode="auto">
            <a:xfrm>
              <a:off x="233073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7" name="椭圆 44"/>
            <p:cNvSpPr>
              <a:spLocks noChangeAspect="1"/>
            </p:cNvSpPr>
            <p:nvPr/>
          </p:nvSpPr>
          <p:spPr bwMode="auto">
            <a:xfrm>
              <a:off x="232175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8" name="椭圆 45"/>
            <p:cNvSpPr>
              <a:spLocks noChangeAspect="1"/>
            </p:cNvSpPr>
            <p:nvPr/>
          </p:nvSpPr>
          <p:spPr bwMode="auto">
            <a:xfrm>
              <a:off x="233073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49" name="椭圆 46"/>
            <p:cNvSpPr>
              <a:spLocks noChangeAspect="1"/>
            </p:cNvSpPr>
            <p:nvPr/>
          </p:nvSpPr>
          <p:spPr bwMode="auto">
            <a:xfrm>
              <a:off x="232175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0" name="椭圆 47"/>
            <p:cNvSpPr>
              <a:spLocks noChangeAspect="1"/>
            </p:cNvSpPr>
            <p:nvPr/>
          </p:nvSpPr>
          <p:spPr bwMode="auto">
            <a:xfrm>
              <a:off x="233073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1" name="椭圆 48"/>
            <p:cNvSpPr>
              <a:spLocks noChangeAspect="1"/>
            </p:cNvSpPr>
            <p:nvPr/>
          </p:nvSpPr>
          <p:spPr bwMode="auto">
            <a:xfrm>
              <a:off x="233073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2" name="椭圆 49"/>
            <p:cNvSpPr>
              <a:spLocks noChangeAspect="1"/>
            </p:cNvSpPr>
            <p:nvPr/>
          </p:nvSpPr>
          <p:spPr bwMode="auto">
            <a:xfrm>
              <a:off x="160167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3" name="椭圆 50"/>
            <p:cNvSpPr>
              <a:spLocks noChangeAspect="1"/>
            </p:cNvSpPr>
            <p:nvPr/>
          </p:nvSpPr>
          <p:spPr bwMode="auto">
            <a:xfrm>
              <a:off x="161065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4" name="椭圆 51"/>
            <p:cNvSpPr>
              <a:spLocks noChangeAspect="1"/>
            </p:cNvSpPr>
            <p:nvPr/>
          </p:nvSpPr>
          <p:spPr bwMode="auto">
            <a:xfrm>
              <a:off x="160167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5" name="椭圆 52"/>
            <p:cNvSpPr>
              <a:spLocks noChangeAspect="1"/>
            </p:cNvSpPr>
            <p:nvPr/>
          </p:nvSpPr>
          <p:spPr bwMode="auto">
            <a:xfrm>
              <a:off x="161065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6" name="椭圆 53"/>
            <p:cNvSpPr>
              <a:spLocks noChangeAspect="1"/>
            </p:cNvSpPr>
            <p:nvPr/>
          </p:nvSpPr>
          <p:spPr bwMode="auto">
            <a:xfrm>
              <a:off x="160167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7" name="椭圆 54"/>
            <p:cNvSpPr>
              <a:spLocks noChangeAspect="1"/>
            </p:cNvSpPr>
            <p:nvPr/>
          </p:nvSpPr>
          <p:spPr bwMode="auto">
            <a:xfrm>
              <a:off x="161065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8" name="椭圆 55"/>
            <p:cNvSpPr>
              <a:spLocks noChangeAspect="1"/>
            </p:cNvSpPr>
            <p:nvPr/>
          </p:nvSpPr>
          <p:spPr bwMode="auto">
            <a:xfrm>
              <a:off x="161065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59" name="椭圆 56"/>
            <p:cNvSpPr>
              <a:spLocks noChangeAspect="1"/>
            </p:cNvSpPr>
            <p:nvPr/>
          </p:nvSpPr>
          <p:spPr bwMode="auto">
            <a:xfrm>
              <a:off x="592215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0" name="椭圆 57"/>
            <p:cNvSpPr>
              <a:spLocks noChangeAspect="1"/>
            </p:cNvSpPr>
            <p:nvPr/>
          </p:nvSpPr>
          <p:spPr bwMode="auto">
            <a:xfrm>
              <a:off x="593113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1" name="椭圆 58"/>
            <p:cNvSpPr>
              <a:spLocks noChangeAspect="1"/>
            </p:cNvSpPr>
            <p:nvPr/>
          </p:nvSpPr>
          <p:spPr bwMode="auto">
            <a:xfrm>
              <a:off x="592215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2" name="椭圆 59"/>
            <p:cNvSpPr>
              <a:spLocks noChangeAspect="1"/>
            </p:cNvSpPr>
            <p:nvPr/>
          </p:nvSpPr>
          <p:spPr bwMode="auto">
            <a:xfrm>
              <a:off x="593113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3" name="椭圆 60"/>
            <p:cNvSpPr>
              <a:spLocks noChangeAspect="1"/>
            </p:cNvSpPr>
            <p:nvPr/>
          </p:nvSpPr>
          <p:spPr bwMode="auto">
            <a:xfrm>
              <a:off x="592215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4" name="椭圆 61"/>
            <p:cNvSpPr>
              <a:spLocks noChangeAspect="1"/>
            </p:cNvSpPr>
            <p:nvPr/>
          </p:nvSpPr>
          <p:spPr bwMode="auto">
            <a:xfrm>
              <a:off x="593113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5" name="椭圆 62"/>
            <p:cNvSpPr>
              <a:spLocks noChangeAspect="1"/>
            </p:cNvSpPr>
            <p:nvPr/>
          </p:nvSpPr>
          <p:spPr bwMode="auto">
            <a:xfrm>
              <a:off x="593113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6" name="椭圆 63"/>
            <p:cNvSpPr>
              <a:spLocks noChangeAspect="1"/>
            </p:cNvSpPr>
            <p:nvPr/>
          </p:nvSpPr>
          <p:spPr bwMode="auto">
            <a:xfrm>
              <a:off x="6669265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7" name="椭圆 64"/>
            <p:cNvSpPr>
              <a:spLocks noChangeAspect="1"/>
            </p:cNvSpPr>
            <p:nvPr/>
          </p:nvSpPr>
          <p:spPr bwMode="auto">
            <a:xfrm>
              <a:off x="6678250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8" name="椭圆 65"/>
            <p:cNvSpPr>
              <a:spLocks noChangeAspect="1"/>
            </p:cNvSpPr>
            <p:nvPr/>
          </p:nvSpPr>
          <p:spPr bwMode="auto">
            <a:xfrm>
              <a:off x="6669265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69" name="椭圆 66"/>
            <p:cNvSpPr>
              <a:spLocks noChangeAspect="1"/>
            </p:cNvSpPr>
            <p:nvPr/>
          </p:nvSpPr>
          <p:spPr bwMode="auto">
            <a:xfrm>
              <a:off x="6678250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0" name="椭圆 67"/>
            <p:cNvSpPr>
              <a:spLocks noChangeAspect="1"/>
            </p:cNvSpPr>
            <p:nvPr/>
          </p:nvSpPr>
          <p:spPr bwMode="auto">
            <a:xfrm>
              <a:off x="6669265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1" name="椭圆 68"/>
            <p:cNvSpPr>
              <a:spLocks noChangeAspect="1"/>
            </p:cNvSpPr>
            <p:nvPr/>
          </p:nvSpPr>
          <p:spPr bwMode="auto">
            <a:xfrm>
              <a:off x="6678250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2" name="椭圆 69"/>
            <p:cNvSpPr>
              <a:spLocks noChangeAspect="1"/>
            </p:cNvSpPr>
            <p:nvPr/>
          </p:nvSpPr>
          <p:spPr bwMode="auto">
            <a:xfrm>
              <a:off x="6678250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3" name="椭圆 70"/>
            <p:cNvSpPr>
              <a:spLocks noChangeAspect="1"/>
            </p:cNvSpPr>
            <p:nvPr/>
          </p:nvSpPr>
          <p:spPr bwMode="auto">
            <a:xfrm>
              <a:off x="7362310" y="11787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4" name="椭圆 71"/>
            <p:cNvSpPr>
              <a:spLocks noChangeAspect="1"/>
            </p:cNvSpPr>
            <p:nvPr/>
          </p:nvSpPr>
          <p:spPr bwMode="auto">
            <a:xfrm>
              <a:off x="7371295" y="18988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5" name="椭圆 72"/>
            <p:cNvSpPr>
              <a:spLocks noChangeAspect="1"/>
            </p:cNvSpPr>
            <p:nvPr/>
          </p:nvSpPr>
          <p:spPr bwMode="auto">
            <a:xfrm>
              <a:off x="7362310" y="261891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6" name="椭圆 73"/>
            <p:cNvSpPr>
              <a:spLocks noChangeAspect="1"/>
            </p:cNvSpPr>
            <p:nvPr/>
          </p:nvSpPr>
          <p:spPr bwMode="auto">
            <a:xfrm>
              <a:off x="7371295" y="553525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7" name="椭圆 74"/>
            <p:cNvSpPr>
              <a:spLocks noChangeAspect="1"/>
            </p:cNvSpPr>
            <p:nvPr/>
          </p:nvSpPr>
          <p:spPr bwMode="auto">
            <a:xfrm>
              <a:off x="7362310" y="477016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8" name="椭圆 75"/>
            <p:cNvSpPr>
              <a:spLocks noChangeAspect="1"/>
            </p:cNvSpPr>
            <p:nvPr/>
          </p:nvSpPr>
          <p:spPr bwMode="auto">
            <a:xfrm>
              <a:off x="7371295" y="409509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79" name="椭圆 76"/>
            <p:cNvSpPr>
              <a:spLocks noChangeAspect="1"/>
            </p:cNvSpPr>
            <p:nvPr/>
          </p:nvSpPr>
          <p:spPr bwMode="auto">
            <a:xfrm>
              <a:off x="7371295" y="3348007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0" name="椭圆 78"/>
            <p:cNvSpPr>
              <a:spLocks noChangeAspect="1"/>
            </p:cNvSpPr>
            <p:nvPr/>
          </p:nvSpPr>
          <p:spPr bwMode="auto">
            <a:xfrm>
              <a:off x="450902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1" name="椭圆 79"/>
            <p:cNvSpPr>
              <a:spLocks noChangeAspect="1"/>
            </p:cNvSpPr>
            <p:nvPr/>
          </p:nvSpPr>
          <p:spPr bwMode="auto">
            <a:xfrm>
              <a:off x="3743940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2" name="椭圆 80"/>
            <p:cNvSpPr>
              <a:spLocks noChangeAspect="1"/>
            </p:cNvSpPr>
            <p:nvPr/>
          </p:nvSpPr>
          <p:spPr bwMode="auto">
            <a:xfrm>
              <a:off x="5220120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3" name="椭圆 81"/>
            <p:cNvSpPr>
              <a:spLocks noChangeAspect="1"/>
            </p:cNvSpPr>
            <p:nvPr/>
          </p:nvSpPr>
          <p:spPr bwMode="auto">
            <a:xfrm>
              <a:off x="303284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4" name="椭圆 82"/>
            <p:cNvSpPr>
              <a:spLocks noChangeAspect="1"/>
            </p:cNvSpPr>
            <p:nvPr/>
          </p:nvSpPr>
          <p:spPr bwMode="auto">
            <a:xfrm>
              <a:off x="231276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5" name="椭圆 83"/>
            <p:cNvSpPr>
              <a:spLocks noChangeAspect="1"/>
            </p:cNvSpPr>
            <p:nvPr/>
          </p:nvSpPr>
          <p:spPr bwMode="auto">
            <a:xfrm>
              <a:off x="159268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6" name="椭圆 84"/>
            <p:cNvSpPr>
              <a:spLocks noChangeAspect="1"/>
            </p:cNvSpPr>
            <p:nvPr/>
          </p:nvSpPr>
          <p:spPr bwMode="auto">
            <a:xfrm>
              <a:off x="591316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7" name="椭圆 85"/>
            <p:cNvSpPr>
              <a:spLocks noChangeAspect="1"/>
            </p:cNvSpPr>
            <p:nvPr/>
          </p:nvSpPr>
          <p:spPr bwMode="auto">
            <a:xfrm>
              <a:off x="6660280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8" name="椭圆 86"/>
            <p:cNvSpPr>
              <a:spLocks noChangeAspect="1"/>
            </p:cNvSpPr>
            <p:nvPr/>
          </p:nvSpPr>
          <p:spPr bwMode="auto">
            <a:xfrm>
              <a:off x="7353325" y="45867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89" name="椭圆 87"/>
            <p:cNvSpPr>
              <a:spLocks noChangeAspect="1"/>
            </p:cNvSpPr>
            <p:nvPr/>
          </p:nvSpPr>
          <p:spPr bwMode="auto">
            <a:xfrm>
              <a:off x="451801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0" name="椭圆 88"/>
            <p:cNvSpPr>
              <a:spLocks noChangeAspect="1"/>
            </p:cNvSpPr>
            <p:nvPr/>
          </p:nvSpPr>
          <p:spPr bwMode="auto">
            <a:xfrm>
              <a:off x="3752925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1" name="椭圆 89"/>
            <p:cNvSpPr>
              <a:spLocks noChangeAspect="1"/>
            </p:cNvSpPr>
            <p:nvPr/>
          </p:nvSpPr>
          <p:spPr bwMode="auto">
            <a:xfrm>
              <a:off x="5229105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2" name="椭圆 90"/>
            <p:cNvSpPr>
              <a:spLocks noChangeAspect="1"/>
            </p:cNvSpPr>
            <p:nvPr/>
          </p:nvSpPr>
          <p:spPr bwMode="auto">
            <a:xfrm>
              <a:off x="304183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3" name="椭圆 91"/>
            <p:cNvSpPr>
              <a:spLocks noChangeAspect="1"/>
            </p:cNvSpPr>
            <p:nvPr/>
          </p:nvSpPr>
          <p:spPr bwMode="auto">
            <a:xfrm>
              <a:off x="232175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4" name="椭圆 92"/>
            <p:cNvSpPr>
              <a:spLocks noChangeAspect="1"/>
            </p:cNvSpPr>
            <p:nvPr/>
          </p:nvSpPr>
          <p:spPr bwMode="auto">
            <a:xfrm>
              <a:off x="160167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5" name="椭圆 93"/>
            <p:cNvSpPr>
              <a:spLocks noChangeAspect="1"/>
            </p:cNvSpPr>
            <p:nvPr/>
          </p:nvSpPr>
          <p:spPr bwMode="auto">
            <a:xfrm>
              <a:off x="592215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6" name="椭圆 94"/>
            <p:cNvSpPr>
              <a:spLocks noChangeAspect="1"/>
            </p:cNvSpPr>
            <p:nvPr/>
          </p:nvSpPr>
          <p:spPr bwMode="auto">
            <a:xfrm>
              <a:off x="6669265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7" name="椭圆 95"/>
            <p:cNvSpPr>
              <a:spLocks noChangeAspect="1"/>
            </p:cNvSpPr>
            <p:nvPr/>
          </p:nvSpPr>
          <p:spPr bwMode="auto">
            <a:xfrm>
              <a:off x="7362310" y="6255330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98" name="椭圆 96"/>
            <p:cNvSpPr>
              <a:spLocks noChangeAspect="1"/>
            </p:cNvSpPr>
            <p:nvPr/>
          </p:nvSpPr>
          <p:spPr bwMode="auto">
            <a:xfrm>
              <a:off x="4518010" y="5544235"/>
              <a:ext cx="144000" cy="1440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9" name="椭圆 98"/>
          <p:cNvSpPr>
            <a:spLocks noChangeArrowheads="1"/>
          </p:cNvSpPr>
          <p:nvPr/>
        </p:nvSpPr>
        <p:spPr bwMode="auto">
          <a:xfrm>
            <a:off x="3412108" y="1250950"/>
            <a:ext cx="4338637" cy="4356100"/>
          </a:xfrm>
          <a:prstGeom prst="ellipse">
            <a:avLst/>
          </a:prstGeom>
          <a:noFill/>
          <a:ln w="5397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00" name="直接箭头连接符 99"/>
          <p:cNvCxnSpPr>
            <a:cxnSpLocks noChangeShapeType="1"/>
          </p:cNvCxnSpPr>
          <p:nvPr/>
        </p:nvCxnSpPr>
        <p:spPr bwMode="auto">
          <a:xfrm flipV="1">
            <a:off x="5572695" y="1689100"/>
            <a:ext cx="1308100" cy="1730375"/>
          </a:xfrm>
          <a:prstGeom prst="straightConnector1">
            <a:avLst/>
          </a:prstGeom>
          <a:noFill/>
          <a:ln w="31750" algn="ctr">
            <a:solidFill>
              <a:schemeClr val="accent2"/>
            </a:solidFill>
            <a:rou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8622450" y="3473450"/>
            <a:ext cx="4841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 err="1"/>
              <a:t>k</a:t>
            </a:r>
            <a:r>
              <a:rPr lang="en-US" altLang="zh-CN" sz="2800" i="1" baseline="-25000" err="1"/>
              <a:t>x</a:t>
            </a:r>
            <a:endParaRPr lang="zh-CN" altLang="en-US" sz="2800" i="1" baseline="-25000"/>
          </a:p>
        </p:txBody>
      </p:sp>
      <p:sp>
        <p:nvSpPr>
          <p:cNvPr id="101" name="TextBox 100"/>
          <p:cNvSpPr txBox="1">
            <a:spLocks noChangeArrowheads="1"/>
          </p:cNvSpPr>
          <p:nvPr/>
        </p:nvSpPr>
        <p:spPr bwMode="auto">
          <a:xfrm>
            <a:off x="5047205" y="41275"/>
            <a:ext cx="469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 err="1"/>
              <a:t>k</a:t>
            </a:r>
            <a:r>
              <a:rPr lang="en-US" altLang="zh-CN" sz="2800" i="1" baseline="-25000" err="1"/>
              <a:t>y</a:t>
            </a:r>
            <a:endParaRPr lang="zh-CN" altLang="en-US" sz="2800" i="1" baseline="-25000"/>
          </a:p>
        </p:txBody>
      </p:sp>
      <p:sp>
        <p:nvSpPr>
          <p:cNvPr id="215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4" name="椭圆 93"/>
          <p:cNvSpPr>
            <a:spLocks noChangeArrowheads="1"/>
          </p:cNvSpPr>
          <p:nvPr/>
        </p:nvSpPr>
        <p:spPr bwMode="auto">
          <a:xfrm>
            <a:off x="3110483" y="966788"/>
            <a:ext cx="4905375" cy="4905375"/>
          </a:xfrm>
          <a:prstGeom prst="ellipse">
            <a:avLst/>
          </a:prstGeom>
          <a:noFill/>
          <a:ln w="53975">
            <a:solidFill>
              <a:srgbClr val="FF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25</a:t>
            </a:fld>
            <a:endParaRPr lang="en-US" altLang="zh-CN"/>
          </a:p>
        </p:txBody>
      </p:sp>
      <p:sp>
        <p:nvSpPr>
          <p:cNvPr id="98" name="矩形 97"/>
          <p:cNvSpPr/>
          <p:nvPr/>
        </p:nvSpPr>
        <p:spPr>
          <a:xfrm>
            <a:off x="-1860" y="2815770"/>
            <a:ext cx="307007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/>
              <a:t>球壳内状态点数目</a:t>
            </a:r>
            <a:endParaRPr lang="zh-CN" altLang="en-US" sz="2800"/>
          </a:p>
        </p:txBody>
      </p:sp>
      <p:sp>
        <p:nvSpPr>
          <p:cNvPr id="102" name="矩形 101"/>
          <p:cNvSpPr/>
          <p:nvPr/>
        </p:nvSpPr>
        <p:spPr>
          <a:xfrm>
            <a:off x="206515" y="4599130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能态密度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/>
      <p:bldP spid="94" grpId="0"/>
      <p:bldP spid="98" grpId="0"/>
      <p:bldP spid="10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73149" y="1808820"/>
            <a:ext cx="3958791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 </a:t>
            </a:r>
            <a:r>
              <a:rPr lang="zh-CN" altLang="en-US" sz="2800">
                <a:solidFill>
                  <a:srgbClr val="FF0000"/>
                </a:solidFill>
              </a:rPr>
              <a:t>状态密度与能态密度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408484" y="5066020"/>
            <a:ext cx="585392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表示能量在</a:t>
            </a:r>
            <a:r>
              <a:rPr lang="en-US" altLang="zh-CN" sz="2800" b="0" i="1" err="1"/>
              <a:t>E</a:t>
            </a:r>
            <a:r>
              <a:rPr lang="en-US" altLang="zh-CN" sz="2800" b="0" err="1"/>
              <a:t>~</a:t>
            </a:r>
            <a:r>
              <a:rPr lang="en-US" altLang="zh-CN" sz="2800" b="0" i="1" err="1"/>
              <a:t>E</a:t>
            </a:r>
            <a:r>
              <a:rPr lang="en-US" altLang="zh-CN" sz="2800" b="0" err="1"/>
              <a:t>+d</a:t>
            </a:r>
            <a:r>
              <a:rPr lang="en-US" altLang="zh-CN" sz="2800" b="0" i="1" err="1"/>
              <a:t>E</a:t>
            </a:r>
            <a:r>
              <a:rPr lang="zh-CN" altLang="en-US" sz="2800"/>
              <a:t>范围内的状态数</a:t>
            </a:r>
            <a:endParaRPr lang="zh-CN" altLang="en-US" sz="2800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6564" y="2618910"/>
            <a:ext cx="801089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考虑自旋，则在</a:t>
            </a:r>
            <a:r>
              <a:rPr lang="en-US" altLang="zh-CN" sz="2800" b="0" i="1" err="1"/>
              <a:t>k</a:t>
            </a:r>
            <a:r>
              <a:rPr lang="en-US" altLang="zh-CN" sz="2800" b="0" err="1"/>
              <a:t>~</a:t>
            </a:r>
            <a:r>
              <a:rPr lang="en-US" altLang="zh-CN" sz="2800" b="0" i="1" err="1"/>
              <a:t>k</a:t>
            </a:r>
            <a:r>
              <a:rPr lang="en-US" altLang="zh-CN" sz="2800" b="0" err="1"/>
              <a:t>+d</a:t>
            </a:r>
            <a:r>
              <a:rPr lang="en-US" altLang="zh-CN" sz="2800" b="0" i="1" err="1"/>
              <a:t>k</a:t>
            </a:r>
            <a:r>
              <a:rPr lang="zh-CN" altLang="en-US" sz="2800"/>
              <a:t>范围球壳内的量子态数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926595" y="4203383"/>
            <a:ext cx="571563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能态密度：量子态按照能量的分布</a:t>
            </a:r>
            <a:endParaRPr lang="zh-CN" altLang="en-US" sz="280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>
          <a:xfrm>
            <a:off x="8561675" y="6248400"/>
            <a:ext cx="46582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26</a:t>
            </a:fld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95650" y="1808820"/>
            <a:ext cx="416131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 </a:t>
            </a:r>
            <a:r>
              <a:rPr lang="zh-CN" altLang="en-US" sz="2800">
                <a:solidFill>
                  <a:srgbClr val="FF0000"/>
                </a:solidFill>
              </a:rPr>
              <a:t>状态密度与能态密度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19" name="灯片编号占位符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27</a:t>
            </a:fld>
            <a:endParaRPr lang="en-US" altLang="zh-CN"/>
          </a:p>
        </p:txBody>
      </p:sp>
      <p:sp>
        <p:nvSpPr>
          <p:cNvPr id="7" name="椭圆 6"/>
          <p:cNvSpPr/>
          <p:nvPr/>
        </p:nvSpPr>
        <p:spPr bwMode="auto">
          <a:xfrm>
            <a:off x="476545" y="2439762"/>
            <a:ext cx="1080120" cy="944233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" name="椭圆 16"/>
          <p:cNvSpPr/>
          <p:nvPr/>
        </p:nvSpPr>
        <p:spPr bwMode="auto">
          <a:xfrm>
            <a:off x="4977046" y="5094185"/>
            <a:ext cx="2160239" cy="1125125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95650" y="1808820"/>
            <a:ext cx="420632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 </a:t>
            </a:r>
            <a:r>
              <a:rPr lang="zh-CN" altLang="en-US" sz="2800">
                <a:solidFill>
                  <a:srgbClr val="FF0000"/>
                </a:solidFill>
              </a:rPr>
              <a:t>状态密度与能态密度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410685" y="5093313"/>
            <a:ext cx="506141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zh-CN" altLang="en-US" sz="2800"/>
              <a:t>驻波条件下计算能态密度？ </a:t>
            </a:r>
            <a:endParaRPr lang="zh-CN" altLang="en-US" sz="2800"/>
          </a:p>
        </p:txBody>
      </p:sp>
      <p:sp>
        <p:nvSpPr>
          <p:cNvPr id="15" name="灯片编号占位符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28</a:t>
            </a:fld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19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5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29</a:t>
            </a:fld>
            <a:endParaRPr lang="en-US" altLang="zh-CN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95650" y="1808820"/>
            <a:ext cx="420632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 </a:t>
            </a:r>
            <a:r>
              <a:rPr lang="zh-CN" altLang="en-US" sz="2800">
                <a:solidFill>
                  <a:srgbClr val="FF0000"/>
                </a:solidFill>
              </a:rPr>
              <a:t>状态密度与能态密度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193375" y="6039290"/>
            <a:ext cx="506141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5000"/>
              </a:lnSpc>
              <a:spcBef>
                <a:spcPct val="0"/>
              </a:spcBef>
              <a:buClr>
                <a:srgbClr val="FF0000"/>
              </a:buClr>
            </a:pPr>
            <a:r>
              <a:rPr lang="zh-CN" altLang="en-US" sz="2800"/>
              <a:t>能态密度变化关系曲线图 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95650" y="1808820"/>
            <a:ext cx="420632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0"/>
              </a:spcBef>
            </a:pPr>
            <a:r>
              <a:rPr lang="en-US" altLang="zh-CN" sz="2800">
                <a:solidFill>
                  <a:srgbClr val="FF0000"/>
                </a:solidFill>
              </a:rPr>
              <a:t>4  </a:t>
            </a:r>
            <a:r>
              <a:rPr lang="zh-CN" altLang="en-US" sz="2800">
                <a:solidFill>
                  <a:srgbClr val="FF0000"/>
                </a:solidFill>
              </a:rPr>
              <a:t>状态密度与能态密度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第二节  量子的自由电子理论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566555" y="4634291"/>
            <a:ext cx="7065785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zh-CN" altLang="en-US" sz="2800"/>
              <a:t>思考题：驻波条件下计算能态密度如何？ </a:t>
            </a:r>
            <a:endParaRPr lang="zh-CN" altLang="en-US" sz="2800"/>
          </a:p>
        </p:txBody>
      </p:sp>
      <p:sp>
        <p:nvSpPr>
          <p:cNvPr id="15" name="灯片编号占位符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30</a:t>
            </a:fld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103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485900"/>
            <a:ext cx="9144000" cy="1366838"/>
          </a:xfrm>
        </p:spPr>
        <p:txBody>
          <a:bodyPr/>
          <a:lstStyle/>
          <a:p>
            <a:pPr eaLnBrk="1" hangingPunct="1"/>
            <a:r>
              <a:rPr lang="zh-CN" altLang="en-US" sz="9600" b="1">
                <a:solidFill>
                  <a:srgbClr val="FF0000"/>
                </a:solidFill>
                <a:ea typeface="隶书" panose="02010509060101010101" pitchFamily="49" charset="-122"/>
              </a:rPr>
              <a:t>固体物理学</a:t>
            </a:r>
            <a:endParaRPr lang="zh-CN" altLang="en-US" sz="9600" b="1">
              <a:solidFill>
                <a:srgbClr val="FF0000"/>
              </a:solidFill>
              <a:ea typeface="隶书" panose="02010509060101010101" pitchFamily="49" charset="-122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C80425-5963-48E2-8E3E-04557DBE9D7C}" type="slidenum">
              <a:rPr lang="en-US" altLang="zh-CN" smtClean="0"/>
              <a:t>31</a:t>
            </a:fld>
            <a:endParaRPr lang="en-US" altLang="zh-CN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32</a:t>
            </a:fld>
            <a:endParaRPr lang="en-US" altLang="zh-CN"/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746575" y="4734145"/>
            <a:ext cx="189448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状态密度：</a:t>
            </a:r>
            <a:endParaRPr lang="zh-CN" altLang="en-US" sz="2800"/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836585" y="5762126"/>
            <a:ext cx="189448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能态密度：</a:t>
            </a:r>
            <a:endParaRPr lang="zh-CN" altLang="en-US" sz="2800"/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791580" y="1628800"/>
            <a:ext cx="15751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状态点：</a:t>
            </a:r>
            <a:endParaRPr lang="zh-CN" altLang="en-US" sz="2800"/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4803815" y="1628800"/>
            <a:ext cx="27003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x</a:t>
            </a:r>
            <a:r>
              <a:rPr lang="en-US" altLang="zh-CN" sz="2800" b="0"/>
              <a:t>, 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y</a:t>
            </a:r>
            <a:r>
              <a:rPr lang="en-US" altLang="zh-CN" sz="2800" b="0"/>
              <a:t>, </a:t>
            </a:r>
            <a:r>
              <a:rPr lang="en-US" altLang="zh-CN" sz="2800" b="0" i="1" err="1"/>
              <a:t>n</a:t>
            </a:r>
            <a:r>
              <a:rPr lang="en-US" altLang="zh-CN" sz="2800" b="0" i="1" baseline="-25000" err="1"/>
              <a:t>z</a:t>
            </a:r>
            <a:r>
              <a:rPr lang="zh-CN" altLang="en-US" sz="2800"/>
              <a:t>取整数</a:t>
            </a:r>
            <a:endParaRPr lang="zh-CN" altLang="en-US" sz="2800"/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1289465" y="2469568"/>
            <a:ext cx="4366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/>
              <a:t>k</a:t>
            </a:r>
            <a:endParaRPr lang="zh-CN" altLang="en-US" sz="2800" i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/>
      <p:bldP spid="18" grpId="0"/>
      <p:bldP spid="19" grpId="0"/>
      <p:bldP spid="2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>
          <a:xfrm>
            <a:off x="8712459" y="6312864"/>
            <a:ext cx="329825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33</a:t>
            </a:fld>
            <a:endParaRPr lang="en-US" altLang="zh-CN"/>
          </a:p>
        </p:txBody>
      </p:sp>
      <p:grpSp>
        <p:nvGrpSpPr>
          <p:cNvPr id="14" name="组合 13"/>
          <p:cNvGrpSpPr/>
          <p:nvPr/>
        </p:nvGrpSpPr>
        <p:grpSpPr>
          <a:xfrm>
            <a:off x="793068" y="34649"/>
            <a:ext cx="7199312" cy="6581775"/>
            <a:chOff x="793068" y="41275"/>
            <a:chExt cx="7199312" cy="6581775"/>
          </a:xfrm>
        </p:grpSpPr>
        <p:cxnSp>
          <p:nvCxnSpPr>
            <p:cNvPr id="3" name="直接箭头连接符 2"/>
            <p:cNvCxnSpPr>
              <a:cxnSpLocks noChangeShapeType="1"/>
            </p:cNvCxnSpPr>
            <p:nvPr/>
          </p:nvCxnSpPr>
          <p:spPr bwMode="auto">
            <a:xfrm>
              <a:off x="793068" y="3429000"/>
              <a:ext cx="7199312" cy="0"/>
            </a:xfrm>
            <a:prstGeom prst="straightConnector1">
              <a:avLst/>
            </a:prstGeom>
            <a:noFill/>
            <a:ln w="41275" algn="ctr">
              <a:solidFill>
                <a:schemeClr val="tx1"/>
              </a:solidFill>
              <a:round/>
              <a:tailEnd type="triangle" w="sm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" name="直接箭头连接符 8"/>
            <p:cNvCxnSpPr>
              <a:cxnSpLocks noChangeShapeType="1"/>
            </p:cNvCxnSpPr>
            <p:nvPr/>
          </p:nvCxnSpPr>
          <p:spPr bwMode="auto">
            <a:xfrm flipH="1" flipV="1">
              <a:off x="4404630" y="142875"/>
              <a:ext cx="0" cy="6480175"/>
            </a:xfrm>
            <a:prstGeom prst="straightConnector1">
              <a:avLst/>
            </a:prstGeom>
            <a:noFill/>
            <a:ln w="38100" algn="ctr">
              <a:solidFill>
                <a:schemeClr val="tx1"/>
              </a:solidFill>
              <a:round/>
              <a:tailEnd type="triangle" w="sm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2" name="组合 1"/>
            <p:cNvGrpSpPr/>
            <p:nvPr/>
          </p:nvGrpSpPr>
          <p:grpSpPr>
            <a:xfrm>
              <a:off x="1412193" y="458788"/>
              <a:ext cx="5922962" cy="5940425"/>
              <a:chOff x="1592685" y="458670"/>
              <a:chExt cx="5922610" cy="5940660"/>
            </a:xfrm>
          </p:grpSpPr>
          <p:sp>
            <p:nvSpPr>
              <p:cNvPr id="21518" name="椭圆 13"/>
              <p:cNvSpPr>
                <a:spLocks noChangeAspect="1"/>
              </p:cNvSpPr>
              <p:nvPr/>
            </p:nvSpPr>
            <p:spPr bwMode="auto">
              <a:xfrm>
                <a:off x="4518010" y="2623318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19" name="椭圆 16"/>
              <p:cNvSpPr>
                <a:spLocks noChangeAspect="1"/>
              </p:cNvSpPr>
              <p:nvPr/>
            </p:nvSpPr>
            <p:spPr bwMode="auto">
              <a:xfrm>
                <a:off x="4518010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0" name="椭圆 17"/>
              <p:cNvSpPr>
                <a:spLocks noChangeAspect="1"/>
              </p:cNvSpPr>
              <p:nvPr/>
            </p:nvSpPr>
            <p:spPr bwMode="auto">
              <a:xfrm>
                <a:off x="4518010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1" name="椭圆 18"/>
              <p:cNvSpPr>
                <a:spLocks noChangeAspect="1"/>
              </p:cNvSpPr>
              <p:nvPr/>
            </p:nvSpPr>
            <p:spPr bwMode="auto">
              <a:xfrm>
                <a:off x="3752925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2" name="椭圆 19"/>
              <p:cNvSpPr>
                <a:spLocks noChangeAspect="1"/>
              </p:cNvSpPr>
              <p:nvPr/>
            </p:nvSpPr>
            <p:spPr bwMode="auto">
              <a:xfrm>
                <a:off x="3761910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3" name="椭圆 20"/>
              <p:cNvSpPr>
                <a:spLocks noChangeAspect="1"/>
              </p:cNvSpPr>
              <p:nvPr/>
            </p:nvSpPr>
            <p:spPr bwMode="auto">
              <a:xfrm>
                <a:off x="3752925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4" name="椭圆 21"/>
              <p:cNvSpPr>
                <a:spLocks noChangeAspect="1"/>
              </p:cNvSpPr>
              <p:nvPr/>
            </p:nvSpPr>
            <p:spPr bwMode="auto">
              <a:xfrm>
                <a:off x="3761910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5" name="椭圆 22"/>
              <p:cNvSpPr>
                <a:spLocks noChangeAspect="1"/>
              </p:cNvSpPr>
              <p:nvPr/>
            </p:nvSpPr>
            <p:spPr bwMode="auto">
              <a:xfrm>
                <a:off x="3752925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6" name="椭圆 23"/>
              <p:cNvSpPr>
                <a:spLocks noChangeAspect="1"/>
              </p:cNvSpPr>
              <p:nvPr/>
            </p:nvSpPr>
            <p:spPr bwMode="auto">
              <a:xfrm>
                <a:off x="3761910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7" name="椭圆 24"/>
              <p:cNvSpPr>
                <a:spLocks noChangeAspect="1"/>
              </p:cNvSpPr>
              <p:nvPr/>
            </p:nvSpPr>
            <p:spPr bwMode="auto">
              <a:xfrm>
                <a:off x="4500000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8" name="椭圆 25"/>
              <p:cNvSpPr>
                <a:spLocks noChangeAspect="1"/>
              </p:cNvSpPr>
              <p:nvPr/>
            </p:nvSpPr>
            <p:spPr bwMode="auto">
              <a:xfrm>
                <a:off x="3761910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29" name="椭圆 26"/>
              <p:cNvSpPr>
                <a:spLocks noChangeAspect="1"/>
              </p:cNvSpPr>
              <p:nvPr/>
            </p:nvSpPr>
            <p:spPr bwMode="auto">
              <a:xfrm>
                <a:off x="4518010" y="40590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0" name="椭圆 27"/>
              <p:cNvSpPr>
                <a:spLocks noChangeAspect="1"/>
              </p:cNvSpPr>
              <p:nvPr/>
            </p:nvSpPr>
            <p:spPr bwMode="auto">
              <a:xfrm>
                <a:off x="4518010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1" name="椭圆 28"/>
              <p:cNvSpPr>
                <a:spLocks noChangeAspect="1"/>
              </p:cNvSpPr>
              <p:nvPr/>
            </p:nvSpPr>
            <p:spPr bwMode="auto">
              <a:xfrm>
                <a:off x="5229105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2" name="椭圆 29"/>
              <p:cNvSpPr>
                <a:spLocks noChangeAspect="1"/>
              </p:cNvSpPr>
              <p:nvPr/>
            </p:nvSpPr>
            <p:spPr bwMode="auto">
              <a:xfrm>
                <a:off x="5238090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3" name="椭圆 30"/>
              <p:cNvSpPr>
                <a:spLocks noChangeAspect="1"/>
              </p:cNvSpPr>
              <p:nvPr/>
            </p:nvSpPr>
            <p:spPr bwMode="auto">
              <a:xfrm>
                <a:off x="5229105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4" name="椭圆 31"/>
              <p:cNvSpPr>
                <a:spLocks noChangeAspect="1"/>
              </p:cNvSpPr>
              <p:nvPr/>
            </p:nvSpPr>
            <p:spPr bwMode="auto">
              <a:xfrm>
                <a:off x="5238090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5" name="椭圆 32"/>
              <p:cNvSpPr>
                <a:spLocks noChangeAspect="1"/>
              </p:cNvSpPr>
              <p:nvPr/>
            </p:nvSpPr>
            <p:spPr bwMode="auto">
              <a:xfrm>
                <a:off x="5229105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6" name="椭圆 33"/>
              <p:cNvSpPr>
                <a:spLocks noChangeAspect="1"/>
              </p:cNvSpPr>
              <p:nvPr/>
            </p:nvSpPr>
            <p:spPr bwMode="auto">
              <a:xfrm>
                <a:off x="5238090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7" name="椭圆 34"/>
              <p:cNvSpPr>
                <a:spLocks noChangeAspect="1"/>
              </p:cNvSpPr>
              <p:nvPr/>
            </p:nvSpPr>
            <p:spPr bwMode="auto">
              <a:xfrm>
                <a:off x="5238090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8" name="椭圆 35"/>
              <p:cNvSpPr>
                <a:spLocks noChangeAspect="1"/>
              </p:cNvSpPr>
              <p:nvPr/>
            </p:nvSpPr>
            <p:spPr bwMode="auto">
              <a:xfrm>
                <a:off x="3041830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39" name="椭圆 36"/>
              <p:cNvSpPr>
                <a:spLocks noChangeAspect="1"/>
              </p:cNvSpPr>
              <p:nvPr/>
            </p:nvSpPr>
            <p:spPr bwMode="auto">
              <a:xfrm>
                <a:off x="3050815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0" name="椭圆 37"/>
              <p:cNvSpPr>
                <a:spLocks noChangeAspect="1"/>
              </p:cNvSpPr>
              <p:nvPr/>
            </p:nvSpPr>
            <p:spPr bwMode="auto">
              <a:xfrm>
                <a:off x="3041830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1" name="椭圆 38"/>
              <p:cNvSpPr>
                <a:spLocks noChangeAspect="1"/>
              </p:cNvSpPr>
              <p:nvPr/>
            </p:nvSpPr>
            <p:spPr bwMode="auto">
              <a:xfrm>
                <a:off x="3050815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2" name="椭圆 39"/>
              <p:cNvSpPr>
                <a:spLocks noChangeAspect="1"/>
              </p:cNvSpPr>
              <p:nvPr/>
            </p:nvSpPr>
            <p:spPr bwMode="auto">
              <a:xfrm>
                <a:off x="3041830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3" name="椭圆 40"/>
              <p:cNvSpPr>
                <a:spLocks noChangeAspect="1"/>
              </p:cNvSpPr>
              <p:nvPr/>
            </p:nvSpPr>
            <p:spPr bwMode="auto">
              <a:xfrm>
                <a:off x="3050815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4" name="椭圆 41"/>
              <p:cNvSpPr>
                <a:spLocks noChangeAspect="1"/>
              </p:cNvSpPr>
              <p:nvPr/>
            </p:nvSpPr>
            <p:spPr bwMode="auto">
              <a:xfrm>
                <a:off x="3050815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5" name="椭圆 42"/>
              <p:cNvSpPr>
                <a:spLocks noChangeAspect="1"/>
              </p:cNvSpPr>
              <p:nvPr/>
            </p:nvSpPr>
            <p:spPr bwMode="auto">
              <a:xfrm>
                <a:off x="2321750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6" name="椭圆 43"/>
              <p:cNvSpPr>
                <a:spLocks noChangeAspect="1"/>
              </p:cNvSpPr>
              <p:nvPr/>
            </p:nvSpPr>
            <p:spPr bwMode="auto">
              <a:xfrm>
                <a:off x="2330735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7" name="椭圆 44"/>
              <p:cNvSpPr>
                <a:spLocks noChangeAspect="1"/>
              </p:cNvSpPr>
              <p:nvPr/>
            </p:nvSpPr>
            <p:spPr bwMode="auto">
              <a:xfrm>
                <a:off x="2321750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8" name="椭圆 45"/>
              <p:cNvSpPr>
                <a:spLocks noChangeAspect="1"/>
              </p:cNvSpPr>
              <p:nvPr/>
            </p:nvSpPr>
            <p:spPr bwMode="auto">
              <a:xfrm>
                <a:off x="2330735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49" name="椭圆 46"/>
              <p:cNvSpPr>
                <a:spLocks noChangeAspect="1"/>
              </p:cNvSpPr>
              <p:nvPr/>
            </p:nvSpPr>
            <p:spPr bwMode="auto">
              <a:xfrm>
                <a:off x="2321750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0" name="椭圆 47"/>
              <p:cNvSpPr>
                <a:spLocks noChangeAspect="1"/>
              </p:cNvSpPr>
              <p:nvPr/>
            </p:nvSpPr>
            <p:spPr bwMode="auto">
              <a:xfrm>
                <a:off x="2330735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1" name="椭圆 48"/>
              <p:cNvSpPr>
                <a:spLocks noChangeAspect="1"/>
              </p:cNvSpPr>
              <p:nvPr/>
            </p:nvSpPr>
            <p:spPr bwMode="auto">
              <a:xfrm>
                <a:off x="2330735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2" name="椭圆 49"/>
              <p:cNvSpPr>
                <a:spLocks noChangeAspect="1"/>
              </p:cNvSpPr>
              <p:nvPr/>
            </p:nvSpPr>
            <p:spPr bwMode="auto">
              <a:xfrm>
                <a:off x="1601670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3" name="椭圆 50"/>
              <p:cNvSpPr>
                <a:spLocks noChangeAspect="1"/>
              </p:cNvSpPr>
              <p:nvPr/>
            </p:nvSpPr>
            <p:spPr bwMode="auto">
              <a:xfrm>
                <a:off x="1610655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4" name="椭圆 51"/>
              <p:cNvSpPr>
                <a:spLocks noChangeAspect="1"/>
              </p:cNvSpPr>
              <p:nvPr/>
            </p:nvSpPr>
            <p:spPr bwMode="auto">
              <a:xfrm>
                <a:off x="1601670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5" name="椭圆 52"/>
              <p:cNvSpPr>
                <a:spLocks noChangeAspect="1"/>
              </p:cNvSpPr>
              <p:nvPr/>
            </p:nvSpPr>
            <p:spPr bwMode="auto">
              <a:xfrm>
                <a:off x="1610655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6" name="椭圆 53"/>
              <p:cNvSpPr>
                <a:spLocks noChangeAspect="1"/>
              </p:cNvSpPr>
              <p:nvPr/>
            </p:nvSpPr>
            <p:spPr bwMode="auto">
              <a:xfrm>
                <a:off x="1601670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7" name="椭圆 54"/>
              <p:cNvSpPr>
                <a:spLocks noChangeAspect="1"/>
              </p:cNvSpPr>
              <p:nvPr/>
            </p:nvSpPr>
            <p:spPr bwMode="auto">
              <a:xfrm>
                <a:off x="1610655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8" name="椭圆 55"/>
              <p:cNvSpPr>
                <a:spLocks noChangeAspect="1"/>
              </p:cNvSpPr>
              <p:nvPr/>
            </p:nvSpPr>
            <p:spPr bwMode="auto">
              <a:xfrm>
                <a:off x="1610655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59" name="椭圆 56"/>
              <p:cNvSpPr>
                <a:spLocks noChangeAspect="1"/>
              </p:cNvSpPr>
              <p:nvPr/>
            </p:nvSpPr>
            <p:spPr bwMode="auto">
              <a:xfrm>
                <a:off x="5922150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0" name="椭圆 57"/>
              <p:cNvSpPr>
                <a:spLocks noChangeAspect="1"/>
              </p:cNvSpPr>
              <p:nvPr/>
            </p:nvSpPr>
            <p:spPr bwMode="auto">
              <a:xfrm>
                <a:off x="5931135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1" name="椭圆 58"/>
              <p:cNvSpPr>
                <a:spLocks noChangeAspect="1"/>
              </p:cNvSpPr>
              <p:nvPr/>
            </p:nvSpPr>
            <p:spPr bwMode="auto">
              <a:xfrm>
                <a:off x="5922150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2" name="椭圆 59"/>
              <p:cNvSpPr>
                <a:spLocks noChangeAspect="1"/>
              </p:cNvSpPr>
              <p:nvPr/>
            </p:nvSpPr>
            <p:spPr bwMode="auto">
              <a:xfrm>
                <a:off x="5931135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3" name="椭圆 60"/>
              <p:cNvSpPr>
                <a:spLocks noChangeAspect="1"/>
              </p:cNvSpPr>
              <p:nvPr/>
            </p:nvSpPr>
            <p:spPr bwMode="auto">
              <a:xfrm>
                <a:off x="5922150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4" name="椭圆 61"/>
              <p:cNvSpPr>
                <a:spLocks noChangeAspect="1"/>
              </p:cNvSpPr>
              <p:nvPr/>
            </p:nvSpPr>
            <p:spPr bwMode="auto">
              <a:xfrm>
                <a:off x="5931135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5" name="椭圆 62"/>
              <p:cNvSpPr>
                <a:spLocks noChangeAspect="1"/>
              </p:cNvSpPr>
              <p:nvPr/>
            </p:nvSpPr>
            <p:spPr bwMode="auto">
              <a:xfrm>
                <a:off x="5931135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6" name="椭圆 63"/>
              <p:cNvSpPr>
                <a:spLocks noChangeAspect="1"/>
              </p:cNvSpPr>
              <p:nvPr/>
            </p:nvSpPr>
            <p:spPr bwMode="auto">
              <a:xfrm>
                <a:off x="6669265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7" name="椭圆 64"/>
              <p:cNvSpPr>
                <a:spLocks noChangeAspect="1"/>
              </p:cNvSpPr>
              <p:nvPr/>
            </p:nvSpPr>
            <p:spPr bwMode="auto">
              <a:xfrm>
                <a:off x="6678250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8" name="椭圆 65"/>
              <p:cNvSpPr>
                <a:spLocks noChangeAspect="1"/>
              </p:cNvSpPr>
              <p:nvPr/>
            </p:nvSpPr>
            <p:spPr bwMode="auto">
              <a:xfrm>
                <a:off x="6669265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69" name="椭圆 66"/>
              <p:cNvSpPr>
                <a:spLocks noChangeAspect="1"/>
              </p:cNvSpPr>
              <p:nvPr/>
            </p:nvSpPr>
            <p:spPr bwMode="auto">
              <a:xfrm>
                <a:off x="6678250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0" name="椭圆 67"/>
              <p:cNvSpPr>
                <a:spLocks noChangeAspect="1"/>
              </p:cNvSpPr>
              <p:nvPr/>
            </p:nvSpPr>
            <p:spPr bwMode="auto">
              <a:xfrm>
                <a:off x="6669265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1" name="椭圆 68"/>
              <p:cNvSpPr>
                <a:spLocks noChangeAspect="1"/>
              </p:cNvSpPr>
              <p:nvPr/>
            </p:nvSpPr>
            <p:spPr bwMode="auto">
              <a:xfrm>
                <a:off x="6678250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2" name="椭圆 69"/>
              <p:cNvSpPr>
                <a:spLocks noChangeAspect="1"/>
              </p:cNvSpPr>
              <p:nvPr/>
            </p:nvSpPr>
            <p:spPr bwMode="auto">
              <a:xfrm>
                <a:off x="6678250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3" name="椭圆 70"/>
              <p:cNvSpPr>
                <a:spLocks noChangeAspect="1"/>
              </p:cNvSpPr>
              <p:nvPr/>
            </p:nvSpPr>
            <p:spPr bwMode="auto">
              <a:xfrm>
                <a:off x="7362310" y="11787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4" name="椭圆 71"/>
              <p:cNvSpPr>
                <a:spLocks noChangeAspect="1"/>
              </p:cNvSpPr>
              <p:nvPr/>
            </p:nvSpPr>
            <p:spPr bwMode="auto">
              <a:xfrm>
                <a:off x="7371295" y="18988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5" name="椭圆 72"/>
              <p:cNvSpPr>
                <a:spLocks noChangeAspect="1"/>
              </p:cNvSpPr>
              <p:nvPr/>
            </p:nvSpPr>
            <p:spPr bwMode="auto">
              <a:xfrm>
                <a:off x="7362310" y="261891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6" name="椭圆 73"/>
              <p:cNvSpPr>
                <a:spLocks noChangeAspect="1"/>
              </p:cNvSpPr>
              <p:nvPr/>
            </p:nvSpPr>
            <p:spPr bwMode="auto">
              <a:xfrm>
                <a:off x="7371295" y="553525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7" name="椭圆 74"/>
              <p:cNvSpPr>
                <a:spLocks noChangeAspect="1"/>
              </p:cNvSpPr>
              <p:nvPr/>
            </p:nvSpPr>
            <p:spPr bwMode="auto">
              <a:xfrm>
                <a:off x="7362310" y="477016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8" name="椭圆 75"/>
              <p:cNvSpPr>
                <a:spLocks noChangeAspect="1"/>
              </p:cNvSpPr>
              <p:nvPr/>
            </p:nvSpPr>
            <p:spPr bwMode="auto">
              <a:xfrm>
                <a:off x="7371295" y="409509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79" name="椭圆 76"/>
              <p:cNvSpPr>
                <a:spLocks noChangeAspect="1"/>
              </p:cNvSpPr>
              <p:nvPr/>
            </p:nvSpPr>
            <p:spPr bwMode="auto">
              <a:xfrm>
                <a:off x="7371295" y="3348007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0" name="椭圆 78"/>
              <p:cNvSpPr>
                <a:spLocks noChangeAspect="1"/>
              </p:cNvSpPr>
              <p:nvPr/>
            </p:nvSpPr>
            <p:spPr bwMode="auto">
              <a:xfrm>
                <a:off x="4509025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1" name="椭圆 79"/>
              <p:cNvSpPr>
                <a:spLocks noChangeAspect="1"/>
              </p:cNvSpPr>
              <p:nvPr/>
            </p:nvSpPr>
            <p:spPr bwMode="auto">
              <a:xfrm>
                <a:off x="3743940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2" name="椭圆 80"/>
              <p:cNvSpPr>
                <a:spLocks noChangeAspect="1"/>
              </p:cNvSpPr>
              <p:nvPr/>
            </p:nvSpPr>
            <p:spPr bwMode="auto">
              <a:xfrm>
                <a:off x="5220120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3" name="椭圆 81"/>
              <p:cNvSpPr>
                <a:spLocks noChangeAspect="1"/>
              </p:cNvSpPr>
              <p:nvPr/>
            </p:nvSpPr>
            <p:spPr bwMode="auto">
              <a:xfrm>
                <a:off x="3032845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4" name="椭圆 82"/>
              <p:cNvSpPr>
                <a:spLocks noChangeAspect="1"/>
              </p:cNvSpPr>
              <p:nvPr/>
            </p:nvSpPr>
            <p:spPr bwMode="auto">
              <a:xfrm>
                <a:off x="2312765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5" name="椭圆 83"/>
              <p:cNvSpPr>
                <a:spLocks noChangeAspect="1"/>
              </p:cNvSpPr>
              <p:nvPr/>
            </p:nvSpPr>
            <p:spPr bwMode="auto">
              <a:xfrm>
                <a:off x="1592685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6" name="椭圆 84"/>
              <p:cNvSpPr>
                <a:spLocks noChangeAspect="1"/>
              </p:cNvSpPr>
              <p:nvPr/>
            </p:nvSpPr>
            <p:spPr bwMode="auto">
              <a:xfrm>
                <a:off x="5913165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7" name="椭圆 85"/>
              <p:cNvSpPr>
                <a:spLocks noChangeAspect="1"/>
              </p:cNvSpPr>
              <p:nvPr/>
            </p:nvSpPr>
            <p:spPr bwMode="auto">
              <a:xfrm>
                <a:off x="6660280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8" name="椭圆 86"/>
              <p:cNvSpPr>
                <a:spLocks noChangeAspect="1"/>
              </p:cNvSpPr>
              <p:nvPr/>
            </p:nvSpPr>
            <p:spPr bwMode="auto">
              <a:xfrm>
                <a:off x="7353325" y="45867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89" name="椭圆 87"/>
              <p:cNvSpPr>
                <a:spLocks noChangeAspect="1"/>
              </p:cNvSpPr>
              <p:nvPr/>
            </p:nvSpPr>
            <p:spPr bwMode="auto">
              <a:xfrm>
                <a:off x="4518010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0" name="椭圆 88"/>
              <p:cNvSpPr>
                <a:spLocks noChangeAspect="1"/>
              </p:cNvSpPr>
              <p:nvPr/>
            </p:nvSpPr>
            <p:spPr bwMode="auto">
              <a:xfrm>
                <a:off x="3752925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1" name="椭圆 89"/>
              <p:cNvSpPr>
                <a:spLocks noChangeAspect="1"/>
              </p:cNvSpPr>
              <p:nvPr/>
            </p:nvSpPr>
            <p:spPr bwMode="auto">
              <a:xfrm>
                <a:off x="5229105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2" name="椭圆 90"/>
              <p:cNvSpPr>
                <a:spLocks noChangeAspect="1"/>
              </p:cNvSpPr>
              <p:nvPr/>
            </p:nvSpPr>
            <p:spPr bwMode="auto">
              <a:xfrm>
                <a:off x="3041830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3" name="椭圆 91"/>
              <p:cNvSpPr>
                <a:spLocks noChangeAspect="1"/>
              </p:cNvSpPr>
              <p:nvPr/>
            </p:nvSpPr>
            <p:spPr bwMode="auto">
              <a:xfrm>
                <a:off x="2321750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4" name="椭圆 92"/>
              <p:cNvSpPr>
                <a:spLocks noChangeAspect="1"/>
              </p:cNvSpPr>
              <p:nvPr/>
            </p:nvSpPr>
            <p:spPr bwMode="auto">
              <a:xfrm>
                <a:off x="1601670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5" name="椭圆 93"/>
              <p:cNvSpPr>
                <a:spLocks noChangeAspect="1"/>
              </p:cNvSpPr>
              <p:nvPr/>
            </p:nvSpPr>
            <p:spPr bwMode="auto">
              <a:xfrm>
                <a:off x="5922150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6" name="椭圆 94"/>
              <p:cNvSpPr>
                <a:spLocks noChangeAspect="1"/>
              </p:cNvSpPr>
              <p:nvPr/>
            </p:nvSpPr>
            <p:spPr bwMode="auto">
              <a:xfrm>
                <a:off x="6669265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7" name="椭圆 95"/>
              <p:cNvSpPr>
                <a:spLocks noChangeAspect="1"/>
              </p:cNvSpPr>
              <p:nvPr/>
            </p:nvSpPr>
            <p:spPr bwMode="auto">
              <a:xfrm>
                <a:off x="7362310" y="6255330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98" name="椭圆 96"/>
              <p:cNvSpPr>
                <a:spLocks noChangeAspect="1"/>
              </p:cNvSpPr>
              <p:nvPr/>
            </p:nvSpPr>
            <p:spPr bwMode="auto">
              <a:xfrm>
                <a:off x="4518010" y="5544235"/>
                <a:ext cx="144000" cy="14400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50000"/>
                  </a:spcBef>
                  <a:spcAft>
                    <a:spcPct val="0"/>
                  </a:spcAft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b="1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99" name="椭圆 98"/>
            <p:cNvSpPr>
              <a:spLocks noChangeArrowheads="1"/>
            </p:cNvSpPr>
            <p:nvPr/>
          </p:nvSpPr>
          <p:spPr bwMode="auto">
            <a:xfrm>
              <a:off x="2231343" y="1250950"/>
              <a:ext cx="4338637" cy="4356100"/>
            </a:xfrm>
            <a:prstGeom prst="ellipse">
              <a:avLst/>
            </a:prstGeom>
            <a:noFill/>
            <a:ln w="5397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00" name="直接箭头连接符 99"/>
            <p:cNvCxnSpPr>
              <a:cxnSpLocks noChangeShapeType="1"/>
            </p:cNvCxnSpPr>
            <p:nvPr/>
          </p:nvCxnSpPr>
          <p:spPr bwMode="auto">
            <a:xfrm flipV="1">
              <a:off x="4391930" y="1689100"/>
              <a:ext cx="1308100" cy="1730375"/>
            </a:xfrm>
            <a:prstGeom prst="straightConnector1">
              <a:avLst/>
            </a:prstGeom>
            <a:noFill/>
            <a:ln w="31750" algn="ctr">
              <a:solidFill>
                <a:schemeClr val="accent2"/>
              </a:solidFill>
              <a:round/>
              <a:tail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4" name="TextBox 3"/>
            <p:cNvSpPr txBox="1">
              <a:spLocks noChangeArrowheads="1"/>
            </p:cNvSpPr>
            <p:nvPr/>
          </p:nvSpPr>
          <p:spPr bwMode="auto">
            <a:xfrm>
              <a:off x="7441685" y="3473450"/>
              <a:ext cx="484187" cy="523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i="1" err="1"/>
                <a:t>k</a:t>
              </a:r>
              <a:r>
                <a:rPr lang="en-US" altLang="zh-CN" sz="2800" i="1" baseline="-25000" err="1"/>
                <a:t>x</a:t>
              </a:r>
              <a:endParaRPr lang="zh-CN" altLang="en-US" sz="2800" i="1" baseline="-25000"/>
            </a:p>
          </p:txBody>
        </p:sp>
        <p:sp>
          <p:nvSpPr>
            <p:cNvPr id="101" name="TextBox 100"/>
            <p:cNvSpPr txBox="1">
              <a:spLocks noChangeArrowheads="1"/>
            </p:cNvSpPr>
            <p:nvPr/>
          </p:nvSpPr>
          <p:spPr bwMode="auto">
            <a:xfrm>
              <a:off x="3866440" y="41275"/>
              <a:ext cx="469900" cy="523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defRPr kumimoji="1"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i="1" err="1"/>
                <a:t>k</a:t>
              </a:r>
              <a:r>
                <a:rPr lang="en-US" altLang="zh-CN" sz="2800" i="1" baseline="-25000" err="1"/>
                <a:t>y</a:t>
              </a:r>
              <a:endParaRPr lang="zh-CN" altLang="en-US" sz="2800" i="1" baseline="-25000"/>
            </a:p>
          </p:txBody>
        </p:sp>
      </p:grp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4721848" y="6043801"/>
            <a:ext cx="3804500" cy="52322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</a:rPr>
              <a:t>电子占据状态点的几率</a:t>
            </a:r>
            <a:r>
              <a:rPr lang="en-US" altLang="zh-CN" sz="2800">
                <a:solidFill>
                  <a:srgbClr val="FF0000"/>
                </a:solidFill>
              </a:rPr>
              <a:t>?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541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第三节  自由电子的统计分布规律</a:t>
            </a:r>
            <a:endParaRPr lang="zh-CN" altLang="en-US" sz="2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34</a:t>
            </a:fld>
            <a:endParaRPr lang="en-US" altLang="zh-CN"/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4734505" y="2888940"/>
            <a:ext cx="25828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>
                <a:solidFill>
                  <a:srgbClr val="FF0000"/>
                </a:solidFill>
              </a:rPr>
              <a:t>E</a:t>
            </a:r>
            <a:r>
              <a:rPr lang="en-US" altLang="zh-CN" sz="2800" baseline="-25000">
                <a:solidFill>
                  <a:srgbClr val="FF0000"/>
                </a:solidFill>
              </a:rPr>
              <a:t>F</a:t>
            </a:r>
            <a:r>
              <a:rPr lang="zh-CN" altLang="en-US" sz="2800">
                <a:solidFill>
                  <a:srgbClr val="FF0000"/>
                </a:solidFill>
              </a:rPr>
              <a:t>为费米能量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410685" y="1808820"/>
            <a:ext cx="677160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费米</a:t>
            </a:r>
            <a:r>
              <a:rPr lang="en-US" altLang="zh-CN" sz="2800">
                <a:solidFill>
                  <a:srgbClr val="FF0000"/>
                </a:solidFill>
              </a:rPr>
              <a:t>-</a:t>
            </a:r>
            <a:r>
              <a:rPr lang="zh-CN" altLang="en-US" sz="2800">
                <a:solidFill>
                  <a:srgbClr val="FF0000"/>
                </a:solidFill>
              </a:rPr>
              <a:t>狄拉克统计分布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881590" y="3609020"/>
            <a:ext cx="7695855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</a:rPr>
              <a:t>表示：</a:t>
            </a:r>
            <a:r>
              <a:rPr lang="zh-CN" altLang="en-US" sz="2800"/>
              <a:t>在温度为</a:t>
            </a:r>
            <a:r>
              <a:rPr lang="en-US" altLang="zh-CN" sz="2800" i="1"/>
              <a:t>T</a:t>
            </a:r>
            <a:r>
              <a:rPr lang="zh-CN" altLang="en-US" sz="2800"/>
              <a:t>的情况下，能量为</a:t>
            </a:r>
            <a:r>
              <a:rPr lang="en-US" altLang="zh-CN" sz="2800" i="1"/>
              <a:t>E</a:t>
            </a:r>
            <a:r>
              <a:rPr lang="zh-CN" altLang="en-US" sz="2800"/>
              <a:t>的量子态被电子占据的几率。</a:t>
            </a:r>
            <a:endParaRPr lang="zh-CN" altLang="en-US" sz="2800"/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923496" y="5040260"/>
            <a:ext cx="78339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990600" indent="-990600" eaLnBrk="1" hangingPunct="1"/>
            <a:r>
              <a:rPr lang="zh-CN" altLang="en-US" sz="2800"/>
              <a:t>由费米分布函数可计算金属中的总自由电子数</a:t>
            </a:r>
            <a:endParaRPr lang="zh-CN" altLang="en-US" sz="2800" b="0" i="1"/>
          </a:p>
        </p:txBody>
      </p:sp>
      <p:sp>
        <p:nvSpPr>
          <p:cNvPr id="7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2" grpId="0"/>
      <p:bldP spid="15" grpId="0"/>
      <p:bldP spid="23" grpId="0"/>
      <p:bldP spid="2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541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第三节  自由电子的统计分布规律</a:t>
            </a:r>
            <a:endParaRPr lang="zh-CN" altLang="en-US" sz="2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35</a:t>
            </a:fld>
            <a:endParaRPr lang="en-US" altLang="zh-CN"/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1061610" y="3937789"/>
            <a:ext cx="513057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/>
              <a:t>由此可确定费米能量</a:t>
            </a:r>
            <a:r>
              <a:rPr lang="en-US" altLang="zh-CN" sz="2800" i="1">
                <a:solidFill>
                  <a:srgbClr val="FF0000"/>
                </a:solidFill>
              </a:rPr>
              <a:t>E</a:t>
            </a:r>
            <a:r>
              <a:rPr lang="en-US" altLang="zh-CN" sz="2800" baseline="-25000">
                <a:solidFill>
                  <a:srgbClr val="FF0000"/>
                </a:solidFill>
              </a:rPr>
              <a:t>F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410685" y="1808820"/>
            <a:ext cx="6771605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费米</a:t>
            </a:r>
            <a:r>
              <a:rPr lang="en-US" altLang="zh-CN" sz="2800">
                <a:solidFill>
                  <a:srgbClr val="FF0000"/>
                </a:solidFill>
              </a:rPr>
              <a:t>-</a:t>
            </a:r>
            <a:r>
              <a:rPr lang="zh-CN" altLang="en-US" sz="2800">
                <a:solidFill>
                  <a:srgbClr val="FF0000"/>
                </a:solidFill>
              </a:rPr>
              <a:t>狄拉克统计分布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791580" y="5708070"/>
            <a:ext cx="783087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/>
              <a:t>表明费米能量与自由电子浓度及温度</a:t>
            </a:r>
            <a:r>
              <a:rPr lang="en-US" altLang="zh-CN" sz="2800" i="1"/>
              <a:t>T</a:t>
            </a:r>
            <a:r>
              <a:rPr lang="zh-CN" altLang="en-US" sz="2800"/>
              <a:t>有关。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541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第三节  自由电子的统计分布规律</a:t>
            </a:r>
            <a:endParaRPr lang="zh-CN" altLang="en-US" sz="2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36</a:t>
            </a:fld>
            <a:endParaRPr lang="en-US" altLang="zh-CN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410686" y="1808820"/>
            <a:ext cx="3385802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基态    </a:t>
            </a:r>
            <a:r>
              <a:rPr lang="en-US" altLang="zh-CN" sz="2800" i="1">
                <a:solidFill>
                  <a:srgbClr val="FF0000"/>
                </a:solidFill>
              </a:rPr>
              <a:t>T</a:t>
            </a:r>
            <a:r>
              <a:rPr lang="en-US" altLang="zh-CN" sz="2800">
                <a:solidFill>
                  <a:srgbClr val="FF0000"/>
                </a:solidFill>
              </a:rPr>
              <a:t>=0 K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746575" y="4716868"/>
            <a:ext cx="7830870" cy="5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lang="zh-CN" altLang="en-US" sz="2800"/>
              <a:t>可见，能量高于费米能量的量子态全是空的，</a:t>
            </a:r>
            <a:endParaRPr lang="en-US" altLang="zh-CN" sz="280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916706" y="5453353"/>
            <a:ext cx="6885764" cy="63094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lang="zh-CN" altLang="en-US" sz="2800"/>
              <a:t>能量低于费米能量的量子态全被电子占据。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3" grpId="0"/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3974"/>
            <a:ext cx="9144000" cy="1143000"/>
          </a:xfrm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chemeClr val="tx1"/>
                </a:solidFill>
              </a:rPr>
              <a:t>第五章 自由电子理论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5410" y="1149930"/>
            <a:ext cx="91440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/>
              <a:t>第三节  自由电子的统计分布规律</a:t>
            </a:r>
            <a:endParaRPr lang="zh-CN" altLang="en-US" sz="280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67455" y="6346826"/>
            <a:ext cx="375810" cy="457200"/>
          </a:xfrm>
        </p:spPr>
        <p:txBody>
          <a:bodyPr/>
          <a:lstStyle/>
          <a:p>
            <a:pPr>
              <a:defRPr/>
            </a:pPr>
            <a:fld id="{26AD7213-3C17-4E56-8B07-7F1DA9687EF6}" type="slidenum">
              <a:rPr lang="en-US" altLang="zh-CN" smtClean="0"/>
              <a:t>37</a:t>
            </a:fld>
            <a:endParaRPr lang="en-US" altLang="zh-CN"/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410686" y="1808820"/>
            <a:ext cx="3385802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hangingPunct="1">
              <a:lnSpc>
                <a:spcPct val="125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FF0000"/>
                </a:solidFill>
              </a:rPr>
              <a:t>基态    </a:t>
            </a:r>
            <a:r>
              <a:rPr lang="en-US" altLang="zh-CN" sz="2800" i="1">
                <a:solidFill>
                  <a:srgbClr val="FF0000"/>
                </a:solidFill>
              </a:rPr>
              <a:t>T</a:t>
            </a:r>
            <a:r>
              <a:rPr lang="en-US" altLang="zh-CN" sz="2800">
                <a:solidFill>
                  <a:srgbClr val="FF0000"/>
                </a:solidFill>
              </a:rPr>
              <a:t>=0 K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50000"/>
              </a:spcBef>
              <a:spcAft>
                <a:spcPct val="0"/>
              </a:spcAft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https://d.book118.com/986132142243010044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defRPr kumimoji="1" lang="zh-CN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231</Paragraphs>
  <Slides>38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5">
      <vt:lpstr>Arial</vt:lpstr>
      <vt:lpstr>Calibri</vt:lpstr>
      <vt:lpstr>Times New Roman</vt:lpstr>
      <vt:lpstr>宋体</vt:lpstr>
      <vt:lpstr>隶书</vt:lpstr>
      <vt:lpstr>Wingdings</vt:lpstr>
      <vt:lpstr>Office Theme</vt:lpstr>
      <vt:lpstr>固体物理学</vt:lpstr>
      <vt:lpstr>第五章  自由电子理论</vt:lpstr>
      <vt:lpstr>第五章 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固体物理学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PowerPoint Presentation</vt:lpstr>
      <vt:lpstr>PowerPoint Presentation</vt:lpstr>
      <vt:lpstr>第五章 自由电子理论</vt:lpstr>
      <vt:lpstr>第五章 自由电子理论</vt:lpstr>
      <vt:lpstr>第五章 自由电子理论</vt:lpstr>
      <vt:lpstr>第五章 自由电子理论</vt:lpstr>
      <vt:lpstr>第五章 自由电子理论</vt:lpstr>
      <vt:lpstr>固体物理学</vt:lpstr>
      <vt:lpstr>第五章 自由电子理论</vt:lpstr>
      <vt:lpstr>PowerPoint Presentation</vt:lpstr>
      <vt:lpstr>第五章 自由电子理论</vt:lpstr>
      <vt:lpstr>第五章 自由电子理论</vt:lpstr>
      <vt:lpstr>第五章 自由电子理论</vt:lpstr>
      <vt:lpstr>第五章 自由电子理论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2024-09-13T15:03:34.014</cp:lastPrinted>
  <dcterms:created xsi:type="dcterms:W3CDTF">2024-09-13T07:03:34Z</dcterms:created>
  <dcterms:modified xsi:type="dcterms:W3CDTF">2024-09-13T07:03:36Z</dcterms:modified>
</cp:coreProperties>
</file>