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IRJDOP+MS-UIGothic"/>
      <p:regular r:id="rId16"/>
    </p:embeddedFont>
    <p:embeddedFont>
      <p:font typeface="APHSUU+DVRUKU+ArialMT"/>
      <p:regular r:id="rId17"/>
    </p:embeddedFont>
    <p:embeddedFont>
      <p:font typeface="RCLJGA+WJPCLC+MicrosoftYaHei-Bold"/>
      <p:regular r:id="rId18"/>
    </p:embeddedFont>
    <p:embeddedFont>
      <p:font typeface="FBKBHQ+IIHSQF+MicrosoftYaHei"/>
      <p:regular r:id="rId19"/>
    </p:embeddedFont>
    <p:embeddedFont>
      <p:font typeface="OHRFCG+IIHSQF+MicrosoftYaHei"/>
      <p:regular r:id="rId20"/>
    </p:embeddedFont>
    <p:embeddedFont>
      <p:font typeface="OTPNGI+OUEBKH+MS-Gothic"/>
      <p:regular r:id="rId21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font" Target="fonts/font6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36735-CC01-4A59-B4A3-E35AAEE54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1B815-74AA-4314-A324-77E53BDA7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85269-A566-43DD-B199-983C0CBF5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B3B00-C288-4BFC-9F13-C5D79393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C5275-69F6-4879-A618-3C6C2E958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3B9CFB-B31E-4BAD-90A4-02A33024A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6A7D0-0566-4249-99CE-082AA0721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D7EF5-F2A2-4300-BB2C-5CE01C074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3E3FF-C7A4-453B-8BBB-C37E5C943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2F787-3384-495F-B6A6-A913058E2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2E02A-32AE-4337-921A-466FBC6D7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4003311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26160" y="1822334"/>
            <a:ext cx="5657850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IRJDOP+MS-UIGothic"/>
                <a:cs typeface="IRJDOP+MS-UIGothic"/>
              </a:rPr>
              <a:t>高三化学复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4950">
                <a:solidFill>
                  <a:srgbClr val="000000"/>
                </a:solidFill>
                <a:latin typeface="IRJDOP+MS-UIGothic"/>
                <a:cs typeface="IRJDOP+MS-UIGothic"/>
              </a:rPr>
              <a:t>《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铝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IRJDOP+MS-UIGothic"/>
                <a:cs typeface="IRJDOP+MS-UIGothic"/>
              </a:rPr>
              <a:t>及其化合物》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IRJDOP+MS-UIGothic"/>
                <a:cs typeface="IRJDO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18919" y="2308605"/>
            <a:ext cx="2540000" cy="3763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000"/>
              </a:lnSpc>
              <a:spcBef>
                <a:spcPct val="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IRJDOP+MS-UIGothic"/>
                <a:cs typeface="IRJDOP+MS-UIGothic"/>
              </a:rPr>
              <a:t>目</a:t>
            </a:r>
          </a:p>
          <a:p>
            <a:pPr marL="0" marR="0">
              <a:lnSpc>
                <a:spcPts val="8000"/>
              </a:lnSpc>
              <a:spcBef>
                <a:spcPts val="163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99025" y="231857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APHSUU+DVRUKU+ArialMT"/>
                <a:cs typeface="APHSUU+DVRUKU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铝</a:t>
            </a:r>
            <a:r>
              <a:rPr sz="2400">
                <a:solidFill>
                  <a:srgbClr val="380E00"/>
                </a:solidFill>
                <a:latin typeface="IRJDOP+MS-UIGothic"/>
                <a:cs typeface="IRJDOP+MS-UIGothic"/>
              </a:rPr>
              <a:t>的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380E00"/>
                </a:solidFill>
                <a:latin typeface="IRJDOP+MS-UIGothic"/>
                <a:cs typeface="IRJDOP+MS-UIGothic"/>
              </a:rPr>
              <a:t>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99025" y="2804985"/>
            <a:ext cx="4089341" cy="22447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APHSUU+DVRUKU+ArialMT"/>
                <a:cs typeface="APHSUU+DVRUKU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铝</a:t>
            </a:r>
            <a:r>
              <a:rPr sz="2400">
                <a:solidFill>
                  <a:srgbClr val="380E00"/>
                </a:solidFill>
                <a:latin typeface="IRJDOP+MS-UIGothic"/>
                <a:cs typeface="IRJDOP+MS-UIGothic"/>
              </a:rPr>
              <a:t>及其化合物的性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APHSUU+DVRUKU+ArialMT"/>
                <a:cs typeface="APHSUU+DVRUKU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铝</a:t>
            </a:r>
            <a:r>
              <a:rPr sz="2400">
                <a:solidFill>
                  <a:srgbClr val="380E00"/>
                </a:solidFill>
                <a:latin typeface="IRJDOP+MS-UIGothic"/>
                <a:cs typeface="IRJDOP+MS-UIGothic"/>
              </a:rPr>
              <a:t>及其化合物的化学反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APHSUU+DVRUKU+ArialMT"/>
                <a:cs typeface="APHSUU+DVRUKU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铝</a:t>
            </a:r>
            <a:r>
              <a:rPr sz="2400">
                <a:solidFill>
                  <a:srgbClr val="380E00"/>
                </a:solidFill>
                <a:latin typeface="IRJDOP+MS-UIGothic"/>
                <a:cs typeface="IRJDOP+MS-UIGothic"/>
              </a:rPr>
              <a:t>及其化合物的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实验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APHSUU+DVRUKU+ArialMT"/>
                <a:cs typeface="APHSUU+DVRUKU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IRJDOP+MS-UIGothic"/>
                <a:cs typeface="IRJDOP+MS-UIGothic"/>
              </a:rPr>
              <a:t>复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习题</a:t>
            </a:r>
            <a:r>
              <a:rPr sz="2400">
                <a:solidFill>
                  <a:srgbClr val="380E00"/>
                </a:solidFill>
                <a:latin typeface="IRJDOP+MS-UIGothic"/>
                <a:cs typeface="IRJDOP+MS-UIGothic"/>
              </a:rPr>
              <a:t>与答案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54904" y="2003516"/>
            <a:ext cx="3514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851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RCLJGA+WJPCLC+MicrosoftYaHei-Bold"/>
                <a:cs typeface="RCLJGA+WJPCLC+MicrosoftYaHei-Bold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4500">
                <a:solidFill>
                  <a:srgbClr val="000000"/>
                </a:solidFill>
                <a:latin typeface="IRJDOP+MS-UIGothic"/>
                <a:cs typeface="IRJDOP+MS-UIGothic"/>
              </a:rPr>
              <a:t>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000000"/>
                </a:solidFill>
                <a:latin typeface="IRJDOP+MS-UIGothic"/>
                <a:cs typeface="IRJDOP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铝</a:t>
            </a:r>
            <a:r>
              <a:rPr sz="3000">
                <a:solidFill>
                  <a:srgbClr val="EB554D"/>
                </a:solidFill>
                <a:latin typeface="IRJDOP+MS-UIGothic"/>
                <a:cs typeface="IRJDOP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EB554D"/>
                </a:solidFill>
                <a:latin typeface="IRJDOP+MS-UIGothic"/>
                <a:cs typeface="IRJDOP+MS-UIGothic"/>
              </a:rPr>
              <a:t>与性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铝</a:t>
            </a:r>
            <a:r>
              <a:rPr sz="1550" spc="25">
                <a:solidFill>
                  <a:srgbClr val="EB554D"/>
                </a:solidFill>
                <a:latin typeface="IRJDOP+MS-UIGothic"/>
                <a:cs typeface="IRJDOP+MS-UIGothic"/>
              </a:rPr>
              <a:t>的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发现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938793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元素是</a:t>
            </a:r>
            <a:r>
              <a:rPr sz="1350">
                <a:solidFill>
                  <a:srgbClr val="000000"/>
                </a:solidFill>
                <a:latin typeface="FBKBHQ+IIHSQF+MicrosoftYaHei"/>
                <a:cs typeface="FBKBHQ+IIHSQF+MicrosoftYaHei"/>
              </a:rPr>
              <a:t>1825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年由丹麦化学家雅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各布</a:t>
            </a:r>
            <a:r>
              <a:rPr sz="1350">
                <a:solidFill>
                  <a:srgbClr val="000000"/>
                </a:solidFill>
                <a:latin typeface="FBKBHQ+IIHSQF+MicrosoftYaHei"/>
                <a:cs typeface="FBKBHQ+IIHSQF+MicrosoftYaHei"/>
              </a:rPr>
              <a:t>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采利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乌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斯首次分离出来的。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铝</a:t>
            </a:r>
            <a:r>
              <a:rPr sz="1550" spc="25">
                <a:solidFill>
                  <a:srgbClr val="EB554D"/>
                </a:solidFill>
                <a:latin typeface="IRJDOP+MS-UIGothic"/>
                <a:cs typeface="IRJDOP+MS-UIGothic"/>
              </a:rPr>
              <a:t>的性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银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白色的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金属，具有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导电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导热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性和延展性。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铝</a:t>
            </a:r>
            <a:r>
              <a:rPr sz="3000">
                <a:solidFill>
                  <a:srgbClr val="EB554D"/>
                </a:solidFill>
                <a:latin typeface="IRJDOP+MS-UIGothic"/>
                <a:cs typeface="IRJDOP+MS-UIGothic"/>
              </a:rPr>
              <a:t>的用途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KBHQ+IIHSQF+MicrosoftYaHei"/>
                <a:cs typeface="FBKBHQ+IIHSQ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KBHQ+IIHSQF+MicrosoftYaHei"/>
                <a:cs typeface="FBKBHQ+IIHSQ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KBHQ+IIHSQF+MicrosoftYaHei"/>
                <a:cs typeface="FBKBHQ+IIHSQ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KBHQ+IIHSQF+MicrosoftYaHei"/>
                <a:cs typeface="FBKBHQ+IIHSQ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IRJDOP+MS-UIGothic"/>
                <a:cs typeface="IRJDOP+MS-UIGothic"/>
              </a:rPr>
              <a:t>建筑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领</a:t>
            </a:r>
            <a:r>
              <a:rPr sz="1550">
                <a:solidFill>
                  <a:srgbClr val="EB554D"/>
                </a:solidFill>
                <a:latin typeface="IRJDOP+MS-UIGothic"/>
                <a:cs typeface="IRJDOP+MS-UIGothic"/>
              </a:rPr>
              <a:t>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IRJDOP+MS-UIGothic"/>
                <a:cs typeface="IRJDOP+MS-UIGothic"/>
              </a:rPr>
              <a:t>航空航天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领</a:t>
            </a:r>
            <a:r>
              <a:rPr sz="1550">
                <a:solidFill>
                  <a:srgbClr val="EB554D"/>
                </a:solidFill>
                <a:latin typeface="IRJDOP+MS-UIGothic"/>
                <a:cs typeface="IRJDOP+MS-UIGothic"/>
              </a:rPr>
              <a:t>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IRJDOP+MS-UIGothic"/>
                <a:cs typeface="IRJDOP+MS-UIGothic"/>
              </a:rPr>
              <a:t>包装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领</a:t>
            </a:r>
            <a:r>
              <a:rPr sz="1550">
                <a:solidFill>
                  <a:srgbClr val="EB554D"/>
                </a:solidFill>
                <a:latin typeface="IRJDOP+MS-UIGothic"/>
                <a:cs typeface="IRJDOP+MS-UIGothic"/>
              </a:rPr>
              <a:t>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IRJDOP+MS-UIGothic"/>
                <a:cs typeface="IRJDOP+MS-UIGothic"/>
              </a:rPr>
              <a:t>其他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领</a:t>
            </a:r>
            <a:r>
              <a:rPr sz="1550">
                <a:solidFill>
                  <a:srgbClr val="EB554D"/>
                </a:solidFill>
                <a:latin typeface="IRJDOP+MS-UIGothic"/>
                <a:cs typeface="IRJDOP+MS-UIGothic"/>
              </a:rPr>
              <a:t>域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用于制造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窗、幕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、保温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775075" y="5274162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用于制造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飞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机和火箭等。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用于制造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料罐、食品包装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电线电缆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、汽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子等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域也有广泛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用。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782444" y="5561817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材料等。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310119" y="5561817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铝</a:t>
            </a:r>
            <a:r>
              <a:rPr sz="3000">
                <a:solidFill>
                  <a:srgbClr val="EB554D"/>
                </a:solidFill>
                <a:latin typeface="IRJDOP+MS-UIGothic"/>
                <a:cs typeface="IRJDOP+MS-UIGothic"/>
              </a:rPr>
              <a:t>的化合物种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KBHQ+IIHSQF+MicrosoftYaHei"/>
                <a:cs typeface="FBKBHQ+IIHSQ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KBHQ+IIHSQF+MicrosoftYaHei"/>
                <a:cs typeface="FBKBHQ+IIHSQ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KBHQ+IIHSQF+MicrosoftYaHei"/>
                <a:cs typeface="FBKBHQ+IIHSQ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KBHQ+IIHSQF+MicrosoftYaHei"/>
                <a:cs typeface="FBKBHQ+IIHSQ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43070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氧化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（</a:t>
            </a:r>
            <a:r>
              <a:rPr sz="1350">
                <a:solidFill>
                  <a:srgbClr val="000000"/>
                </a:solidFill>
                <a:latin typeface="FBKBHQ+IIHSQF+MicrosoftYaHei"/>
                <a:cs typeface="FBKBHQ+IIHSQF+MicrosoftYaHei"/>
              </a:rPr>
              <a:t>Al2O3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）：具有高熔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点、高硬度等特性，用作耐火</a:t>
            </a:r>
          </a:p>
          <a:p>
            <a:pPr marL="428625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材料、研磨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3070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875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氧化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（</a:t>
            </a:r>
            <a:r>
              <a:rPr sz="1350">
                <a:solidFill>
                  <a:srgbClr val="000000"/>
                </a:solidFill>
                <a:latin typeface="FBKBHQ+IIHSQF+MicrosoftYaHei"/>
                <a:cs typeface="FBKBHQ+IIHSQF+MicrosoftYaHei"/>
              </a:rPr>
              <a:t>Al(OH)3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）：具有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弱碱性，用于中和胃酸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多、</a:t>
            </a:r>
          </a:p>
          <a:p>
            <a:pPr marL="600075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备药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物等。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56040" y="5190342"/>
            <a:ext cx="238454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1459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其他化合物：如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氯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（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BKBHQ+IIHSQF+MicrosoftYaHei"/>
                <a:cs typeface="FBKBHQ+IIHSQF+MicrosoftYaHei"/>
              </a:rPr>
              <a:t>AlCl3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）、硝酸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（</a:t>
            </a:r>
            <a:r>
              <a:rPr sz="1350">
                <a:solidFill>
                  <a:srgbClr val="000000"/>
                </a:solidFill>
                <a:latin typeface="FBKBHQ+IIHSQF+MicrosoftYaHei"/>
                <a:cs typeface="FBKBHQ+IIHSQF+MicrosoftYaHei"/>
              </a:rPr>
              <a:t>Al(NO3)3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）</a:t>
            </a:r>
          </a:p>
          <a:p>
            <a:pPr marL="1022984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375400" y="5335758"/>
            <a:ext cx="222583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硫酸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（</a:t>
            </a:r>
            <a:r>
              <a:rPr sz="1350">
                <a:solidFill>
                  <a:srgbClr val="000000"/>
                </a:solidFill>
                <a:latin typeface="FBKBHQ+IIHSQF+MicrosoftYaHei"/>
                <a:cs typeface="FBKBHQ+IIHSQF+MicrosoftYaHei"/>
              </a:rPr>
              <a:t>Al2(SO4)3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）：用于</a:t>
            </a:r>
          </a:p>
          <a:p>
            <a:pPr marL="239394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水、制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防水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26154" y="2003516"/>
            <a:ext cx="63722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1388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RCLJGA+WJPCLC+MicrosoftYaHei-Bold"/>
                <a:cs typeface="RCLJGA+WJPCLC+MicrosoftYaHei-Bold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4500">
                <a:solidFill>
                  <a:srgbClr val="000000"/>
                </a:solidFill>
                <a:latin typeface="IRJDOP+MS-UIGothic"/>
                <a:cs typeface="IRJDOP+MS-UIGothic"/>
              </a:rPr>
              <a:t>及其化合物的性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铝</a:t>
            </a:r>
            <a:r>
              <a:rPr sz="3000">
                <a:solidFill>
                  <a:srgbClr val="EB554D"/>
                </a:solidFill>
                <a:latin typeface="IRJDOP+MS-UIGothic"/>
                <a:cs typeface="IRJDOP+MS-UIGothic"/>
              </a:rPr>
              <a:t>的性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IRJDOP+MS-UIGothic"/>
                <a:cs typeface="IRJDOP+MS-UIGothic"/>
              </a:rPr>
              <a:t>物理性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27232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纯铝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银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白色，密度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小（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BKBHQ+IIHSQF+MicrosoftYaHei"/>
                <a:cs typeface="FBKBHQ+IIHSQF+MicrosoftYaHei"/>
              </a:rPr>
              <a:t>2.7g/cm³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导电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导热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性好，延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展性佳。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RJDOP+MS-UIGothic"/>
                <a:cs typeface="IRJDOP+MS-UIGothic"/>
              </a:rPr>
              <a:t>化学性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313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是活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泼</a:t>
            </a: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金属，能与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酸、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碱反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生成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气。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也能与一些氧化性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，如氧气、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氯</a:t>
            </a:r>
            <a:r>
              <a:rPr sz="1350">
                <a:solidFill>
                  <a:srgbClr val="FFFFFF"/>
                </a:solidFill>
                <a:latin typeface="IRJDOP+MS-UIGothic"/>
                <a:cs typeface="IRJDOP+MS-UIGothic"/>
              </a:rPr>
              <a:t>气等。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氢</a:t>
            </a:r>
            <a:r>
              <a:rPr sz="3000">
                <a:solidFill>
                  <a:srgbClr val="EB554D"/>
                </a:solidFill>
                <a:latin typeface="IRJDOP+MS-UIGothic"/>
                <a:cs typeface="IRJDOP+MS-UIGothic"/>
              </a:rPr>
              <a:t>氧化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铝</a:t>
            </a:r>
            <a:r>
              <a:rPr sz="3000">
                <a:solidFill>
                  <a:srgbClr val="EB554D"/>
                </a:solidFill>
                <a:latin typeface="IRJDOP+MS-UIGothic"/>
                <a:cs typeface="IRJDOP+MS-UIGothic"/>
              </a:rPr>
              <a:t>的性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IRJDOP+MS-UIGothic"/>
                <a:cs typeface="IRJDOP+MS-UIGothic"/>
              </a:rPr>
              <a:t>物理性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氧化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是一种白色胶状沉淀，不溶于水，但能溶于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酸和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IRJDOP+MS-UIGothic"/>
                <a:cs typeface="IRJDOP+MS-UIGothic"/>
              </a:rPr>
              <a:t>化学性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氧化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是两性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氧化物，既能与酸反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生成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铝盐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和水，也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能与碱反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生成偏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000000"/>
                </a:solidFill>
                <a:latin typeface="IRJDOP+MS-UIGothic"/>
                <a:cs typeface="IRJDOP+MS-UIGothic"/>
              </a:rPr>
              <a:t>和水。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铝盐</a:t>
            </a:r>
            <a:r>
              <a:rPr sz="3000">
                <a:solidFill>
                  <a:srgbClr val="EB554D"/>
                </a:solidFill>
                <a:latin typeface="IRJDOP+MS-UIGothic"/>
                <a:cs typeface="IRJDOP+MS-UIGothic"/>
              </a:rPr>
              <a:t>的性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IRJDOP+MS-UIGothic"/>
                <a:cs typeface="IRJDOP+MS-UIGothic"/>
              </a:rPr>
              <a:t>物理性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铝盐</a:t>
            </a: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大多易溶于水，形成无色透明溶液。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IRJDOP+MS-UIGothic"/>
                <a:cs typeface="IRJDOP+MS-UIGothic"/>
              </a:rPr>
              <a:t>化学性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铝盐</a:t>
            </a: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能与碱反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生成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或双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羟</a:t>
            </a: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，也能与一些弱酸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盐发</a:t>
            </a: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生双取代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，生成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IRJDOP+MS-UIGothic"/>
                <a:cs typeface="IRJDOP+MS-UIGothic"/>
              </a:rPr>
              <a:t>合物。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4654" y="2003516"/>
            <a:ext cx="7515225" cy="30377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8539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RCLJGA+WJPCLC+MicrosoftYaHei-Bold"/>
                <a:cs typeface="RCLJGA+WJPCLC+MicrosoftYaHei-Bold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022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4500">
                <a:solidFill>
                  <a:srgbClr val="000000"/>
                </a:solidFill>
                <a:latin typeface="IRJDOP+MS-UIGothic"/>
                <a:cs typeface="IRJDOP+MS-UIGothic"/>
              </a:rPr>
              <a:t>及其化合物的化学反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https://d.book118.com/986140033112010050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IRJDOP+MS-UIGothic</vt:lpstr>
      <vt:lpstr>SimSun</vt:lpstr>
      <vt:lpstr>APHSUU+DVRUKU+ArialMT</vt:lpstr>
      <vt:lpstr>Times New Roman</vt:lpstr>
      <vt:lpstr>RCLJGA+WJPCLC+MicrosoftYaHei-Bold</vt:lpstr>
      <vt:lpstr>FBKBHQ+IIHSQF+MicrosoftYaHei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2024-09-15T16:41:05.265</cp:lastPrinted>
  <dcterms:created xsi:type="dcterms:W3CDTF">2024-09-15T08:41:05Z</dcterms:created>
  <dcterms:modified xsi:type="dcterms:W3CDTF">2024-09-15T08:41:06Z</dcterms:modified>
</cp:coreProperties>
</file>