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90B0D9-5A66-4B00-A4FB-325509B3E7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20E1DE-5D94-4DCD-889A-05E04E6621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D58FF1-B206-418F-B90F-2C8DFB5CF3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2B569D-C232-41A6-A192-B7814FAB86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CF5715A-9C06-4DDA-B679-5F835E8C84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F3F1F45-E171-4749-81B0-FBE987D97D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8DCF888-338E-4BBD-8B36-D83ACD9A30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DA76BE-51AC-4DFA-969D-F63434617C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5E5A32-C423-490A-81B3-2BEA797E7F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29AF73-1078-4F06-B2BC-7FCEF8DA9D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6550F0-70F0-4259-9FFC-399AA7F144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86150215235010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临床医学专业认证自评报告中的实践教学与社会实践安排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0273" y="4923826"/>
            <a:ext cx="234850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汇报人：文小库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0273" y="5423697"/>
            <a:ext cx="3212609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实践教学目标与要求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校内实践教学资源及利用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校外实践教学基地建设及运行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社会实践活动开展及成果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实践教学师资队伍建设及培训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实践教学质量监控与保障体系构建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未来发展规划与目标设定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实践教学目标与要求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培养目标定位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5784437" y="1687163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5784437" y="2262505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培养具备扎实的医学基础理论知识、临床技能和职业素养的临床医学人才。</a:t>
            </a:r>
          </a:p>
        </p:txBody>
      </p:sp>
      <p:sp>
        <p:nvSpPr>
          <p:cNvPr id="31" name="AutoShape 31"/>
          <p:cNvSpPr/>
          <p:nvPr/>
        </p:nvSpPr>
        <p:spPr>
          <a:xfrm>
            <a:off x="5784437" y="3120755"/>
            <a:ext cx="4496144" cy="56581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5784437" y="3715147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强调临床实践能力和创新思维的培养，以适应不断变化的医疗环境和患者需求。</a:t>
            </a:r>
          </a:p>
        </p:txBody>
      </p:sp>
      <p:sp>
        <p:nvSpPr>
          <p:cNvPr id="34" name="AutoShape 34"/>
          <p:cNvSpPr/>
          <p:nvPr/>
        </p:nvSpPr>
        <p:spPr>
          <a:xfrm>
            <a:off x="5784437" y="4609991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5784437" y="5204382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注重医德医风教育和人文关怀，培养具有高度责任感和同情心的医学人才。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44001" y="1600152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079755" y="160015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079755" y="3212750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439820" y="301220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44001" y="4825344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079755" y="4424248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实践教学课程体系</a:t>
              </a:r>
            </a:p>
          </p:txBody>
        </p:sp>
      </p:grpSp>
      <p:sp>
        <p:nvSpPr>
          <p:cNvPr id="30" name="Freeform 30"/>
          <p:cNvSpPr/>
          <p:nvPr/>
        </p:nvSpPr>
        <p:spPr>
          <a:xfrm>
            <a:off x="2600086" y="1951546"/>
            <a:ext cx="843915" cy="860108"/>
          </a:xfrm>
          <a:custGeom>
            <a:rect l="l" t="t" r="r" b="b"/>
            <a:pathLst>
              <a:path w="68" h="69">
                <a:moveTo>
                  <a:pt x="65" y="29"/>
                </a:moveTo>
                <a:cubicBezTo>
                  <a:pt x="67" y="30"/>
                  <a:pt x="68" y="32"/>
                  <a:pt x="68" y="34"/>
                </a:cubicBezTo>
                <a:cubicBezTo>
                  <a:pt x="68" y="63"/>
                  <a:pt x="68" y="63"/>
                  <a:pt x="68" y="63"/>
                </a:cubicBezTo>
                <a:cubicBezTo>
                  <a:pt x="68" y="66"/>
                  <a:pt x="65" y="69"/>
                  <a:pt x="61" y="69"/>
                </a:cubicBezTo>
                <a:cubicBezTo>
                  <a:pt x="7" y="69"/>
                  <a:pt x="7" y="69"/>
                  <a:pt x="7" y="69"/>
                </a:cubicBezTo>
                <a:cubicBezTo>
                  <a:pt x="3" y="69"/>
                  <a:pt x="0" y="66"/>
                  <a:pt x="0" y="63"/>
                </a:cubicBezTo>
                <a:cubicBezTo>
                  <a:pt x="0" y="34"/>
                  <a:pt x="0" y="34"/>
                  <a:pt x="0" y="34"/>
                </a:cubicBezTo>
                <a:cubicBezTo>
                  <a:pt x="0" y="33"/>
                  <a:pt x="1" y="31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29"/>
                  <a:pt x="2" y="29"/>
                  <a:pt x="2" y="29"/>
                </a:cubicBezTo>
                <a:cubicBezTo>
                  <a:pt x="30" y="2"/>
                  <a:pt x="30" y="2"/>
                  <a:pt x="30" y="2"/>
                </a:cubicBezTo>
                <a:cubicBezTo>
                  <a:pt x="33" y="0"/>
                  <a:pt x="35" y="0"/>
                  <a:pt x="38" y="2"/>
                </a:cubicBezTo>
                <a:cubicBezTo>
                  <a:pt x="65" y="29"/>
                  <a:pt x="65" y="29"/>
                  <a:pt x="65" y="29"/>
                </a:cubicBezTo>
                <a:close/>
                <a:moveTo>
                  <a:pt x="12" y="22"/>
                </a:moveTo>
                <a:cubicBezTo>
                  <a:pt x="12" y="39"/>
                  <a:pt x="12" y="39"/>
                  <a:pt x="12" y="39"/>
                </a:cubicBezTo>
                <a:cubicBezTo>
                  <a:pt x="34" y="56"/>
                  <a:pt x="34" y="56"/>
                  <a:pt x="34" y="56"/>
                </a:cubicBezTo>
                <a:cubicBezTo>
                  <a:pt x="55" y="40"/>
                  <a:pt x="55" y="40"/>
                  <a:pt x="55" y="40"/>
                </a:cubicBezTo>
                <a:cubicBezTo>
                  <a:pt x="55" y="22"/>
                  <a:pt x="55" y="22"/>
                  <a:pt x="55" y="22"/>
                </a:cubicBezTo>
                <a:cubicBezTo>
                  <a:pt x="12" y="22"/>
                  <a:pt x="12" y="22"/>
                  <a:pt x="12" y="22"/>
                </a:cubicBezTo>
                <a:close/>
                <a:moveTo>
                  <a:pt x="19" y="26"/>
                </a:moveTo>
                <a:cubicBezTo>
                  <a:pt x="19" y="29"/>
                  <a:pt x="19" y="29"/>
                  <a:pt x="19" y="29"/>
                </a:cubicBezTo>
                <a:cubicBezTo>
                  <a:pt x="48" y="29"/>
                  <a:pt x="48" y="29"/>
                  <a:pt x="48" y="29"/>
                </a:cubicBezTo>
                <a:cubicBezTo>
                  <a:pt x="48" y="26"/>
                  <a:pt x="48" y="26"/>
                  <a:pt x="48" y="26"/>
                </a:cubicBezTo>
                <a:cubicBezTo>
                  <a:pt x="19" y="26"/>
                  <a:pt x="19" y="26"/>
                  <a:pt x="19" y="26"/>
                </a:cubicBezTo>
                <a:close/>
                <a:moveTo>
                  <a:pt x="19" y="38"/>
                </a:moveTo>
                <a:cubicBezTo>
                  <a:pt x="19" y="41"/>
                  <a:pt x="19" y="41"/>
                  <a:pt x="19" y="41"/>
                </a:cubicBezTo>
                <a:cubicBezTo>
                  <a:pt x="48" y="41"/>
                  <a:pt x="48" y="41"/>
                  <a:pt x="48" y="41"/>
                </a:cubicBezTo>
                <a:cubicBezTo>
                  <a:pt x="48" y="38"/>
                  <a:pt x="48" y="38"/>
                  <a:pt x="48" y="38"/>
                </a:cubicBezTo>
                <a:cubicBezTo>
                  <a:pt x="19" y="38"/>
                  <a:pt x="19" y="38"/>
                  <a:pt x="19" y="38"/>
                </a:cubicBezTo>
                <a:close/>
                <a:moveTo>
                  <a:pt x="19" y="32"/>
                </a:moveTo>
                <a:cubicBezTo>
                  <a:pt x="19" y="35"/>
                  <a:pt x="19" y="35"/>
                  <a:pt x="19" y="35"/>
                </a:cubicBezTo>
                <a:cubicBezTo>
                  <a:pt x="48" y="35"/>
                  <a:pt x="48" y="35"/>
                  <a:pt x="48" y="35"/>
                </a:cubicBezTo>
                <a:cubicBezTo>
                  <a:pt x="48" y="32"/>
                  <a:pt x="48" y="32"/>
                  <a:pt x="48" y="32"/>
                </a:cubicBezTo>
                <a:cubicBezTo>
                  <a:pt x="19" y="32"/>
                  <a:pt x="19" y="32"/>
                  <a:pt x="19" y="32"/>
                </a:cubicBezTo>
                <a:close/>
                <a:moveTo>
                  <a:pt x="8" y="65"/>
                </a:moveTo>
                <a:cubicBezTo>
                  <a:pt x="21" y="52"/>
                  <a:pt x="21" y="52"/>
                  <a:pt x="21" y="52"/>
                </a:cubicBezTo>
                <a:cubicBezTo>
                  <a:pt x="22" y="52"/>
                  <a:pt x="22" y="51"/>
                  <a:pt x="21" y="50"/>
                </a:cubicBezTo>
                <a:cubicBezTo>
                  <a:pt x="21" y="49"/>
                  <a:pt x="20" y="49"/>
                  <a:pt x="19" y="50"/>
                </a:cubicBezTo>
                <a:cubicBezTo>
                  <a:pt x="6" y="63"/>
                  <a:pt x="6" y="63"/>
                  <a:pt x="6" y="63"/>
                </a:cubicBezTo>
                <a:cubicBezTo>
                  <a:pt x="5" y="64"/>
                  <a:pt x="5" y="64"/>
                  <a:pt x="6" y="65"/>
                </a:cubicBezTo>
                <a:cubicBezTo>
                  <a:pt x="6" y="66"/>
                  <a:pt x="7" y="66"/>
                  <a:pt x="8" y="65"/>
                </a:cubicBezTo>
                <a:close/>
                <a:moveTo>
                  <a:pt x="63" y="63"/>
                </a:moveTo>
                <a:cubicBezTo>
                  <a:pt x="50" y="50"/>
                  <a:pt x="50" y="50"/>
                  <a:pt x="50" y="50"/>
                </a:cubicBezTo>
                <a:cubicBezTo>
                  <a:pt x="49" y="49"/>
                  <a:pt x="48" y="49"/>
                  <a:pt x="48" y="50"/>
                </a:cubicBezTo>
                <a:cubicBezTo>
                  <a:pt x="47" y="51"/>
                  <a:pt x="47" y="52"/>
                  <a:pt x="48" y="52"/>
                </a:cubicBezTo>
                <a:cubicBezTo>
                  <a:pt x="61" y="65"/>
                  <a:pt x="61" y="65"/>
                  <a:pt x="61" y="65"/>
                </a:cubicBezTo>
                <a:cubicBezTo>
                  <a:pt x="62" y="66"/>
                  <a:pt x="63" y="66"/>
                  <a:pt x="64" y="65"/>
                </a:cubicBezTo>
                <a:cubicBezTo>
                  <a:pt x="64" y="64"/>
                  <a:pt x="64" y="64"/>
                  <a:pt x="63" y="6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8998349" y="3304525"/>
            <a:ext cx="857250" cy="857250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2648637" y="4816650"/>
            <a:ext cx="857250" cy="857250"/>
          </a:xfrm>
          <a:custGeom>
            <a:rect l="l" t="t" r="r" b="b"/>
            <a:pathLst>
              <a:path w="304800" h="304800">
                <a:moveTo>
                  <a:pt x="81229" y="194615"/>
                </a:moveTo>
                <a:cubicBezTo>
                  <a:pt x="74981" y="196987"/>
                  <a:pt x="67751" y="198358"/>
                  <a:pt x="60208" y="198358"/>
                </a:cubicBezTo>
                <a:cubicBezTo>
                  <a:pt x="26537" y="198358"/>
                  <a:pt x="-752" y="171069"/>
                  <a:pt x="-752" y="137398"/>
                </a:cubicBezTo>
                <a:cubicBezTo>
                  <a:pt x="-752" y="108871"/>
                  <a:pt x="18840" y="84925"/>
                  <a:pt x="45301" y="78276"/>
                </a:cubicBezTo>
                <a:lnTo>
                  <a:pt x="45720" y="78191"/>
                </a:lnTo>
                <a:lnTo>
                  <a:pt x="45720" y="76210"/>
                </a:lnTo>
                <a:cubicBezTo>
                  <a:pt x="45720" y="76190"/>
                  <a:pt x="45720" y="76171"/>
                  <a:pt x="45720" y="76152"/>
                </a:cubicBezTo>
                <a:cubicBezTo>
                  <a:pt x="45720" y="42481"/>
                  <a:pt x="73009" y="15192"/>
                  <a:pt x="106680" y="15192"/>
                </a:cubicBezTo>
                <a:cubicBezTo>
                  <a:pt x="116148" y="15192"/>
                  <a:pt x="125111" y="17355"/>
                  <a:pt x="133102" y="21203"/>
                </a:cubicBezTo>
                <a:lnTo>
                  <a:pt x="132740" y="21041"/>
                </a:lnTo>
                <a:cubicBezTo>
                  <a:pt x="142580" y="8153"/>
                  <a:pt x="157953" y="-86"/>
                  <a:pt x="175250" y="-86"/>
                </a:cubicBezTo>
                <a:cubicBezTo>
                  <a:pt x="202273" y="-86"/>
                  <a:pt x="224600" y="20002"/>
                  <a:pt x="228114" y="46063"/>
                </a:cubicBezTo>
                <a:lnTo>
                  <a:pt x="228143" y="46339"/>
                </a:lnTo>
                <a:cubicBezTo>
                  <a:pt x="243964" y="49454"/>
                  <a:pt x="256127" y="62036"/>
                  <a:pt x="258594" y="77819"/>
                </a:cubicBezTo>
                <a:lnTo>
                  <a:pt x="258623" y="78038"/>
                </a:lnTo>
                <a:cubicBezTo>
                  <a:pt x="285255" y="84953"/>
                  <a:pt x="304610" y="108785"/>
                  <a:pt x="304610" y="137131"/>
                </a:cubicBezTo>
                <a:cubicBezTo>
                  <a:pt x="304610" y="170802"/>
                  <a:pt x="277320" y="198091"/>
                  <a:pt x="243649" y="198091"/>
                </a:cubicBezTo>
                <a:cubicBezTo>
                  <a:pt x="234134" y="198091"/>
                  <a:pt x="225133" y="195910"/>
                  <a:pt x="217113" y="192024"/>
                </a:cubicBezTo>
                <a:lnTo>
                  <a:pt x="217475" y="192186"/>
                </a:lnTo>
                <a:cubicBezTo>
                  <a:pt x="209226" y="205435"/>
                  <a:pt x="197406" y="215779"/>
                  <a:pt x="183366" y="222018"/>
                </a:cubicBezTo>
                <a:lnTo>
                  <a:pt x="182880" y="222209"/>
                </a:lnTo>
                <a:lnTo>
                  <a:pt x="182880" y="274330"/>
                </a:lnTo>
                <a:lnTo>
                  <a:pt x="213360" y="289570"/>
                </a:lnTo>
                <a:lnTo>
                  <a:pt x="213360" y="304810"/>
                </a:lnTo>
                <a:lnTo>
                  <a:pt x="91440" y="304810"/>
                </a:lnTo>
                <a:lnTo>
                  <a:pt x="91440" y="289570"/>
                </a:lnTo>
                <a:lnTo>
                  <a:pt x="121920" y="274330"/>
                </a:lnTo>
                <a:lnTo>
                  <a:pt x="121920" y="228610"/>
                </a:lnTo>
                <a:lnTo>
                  <a:pt x="81229" y="194624"/>
                </a:lnTo>
                <a:close/>
                <a:moveTo>
                  <a:pt x="76200" y="152400"/>
                </a:moveTo>
                <a:lnTo>
                  <a:pt x="121920" y="198120"/>
                </a:lnTo>
                <a:lnTo>
                  <a:pt x="121920" y="152400"/>
                </a:lnTo>
                <a:lnTo>
                  <a:pt x="7620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4068198" y="1804533"/>
            <a:ext cx="6294397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构建以临床技能训练为核心的实践教学课程体系，包括临床实习、病例讨论、模拟诊疗等。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2102790" y="3417125"/>
            <a:ext cx="6294397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结合医学前沿和临床实际，不断更新和完善实践教学内容，确保学生掌握最新的临床技能和知识。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4025566" y="5029724"/>
            <a:ext cx="6294397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加强实践教学与理论教学的融合，促进学生将理论知识转化为实践能力。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96324" y="1798767"/>
            <a:ext cx="2754316" cy="64698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642414" y="1798767"/>
            <a:ext cx="2708226" cy="646984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Freeform 4"/>
          <p:cNvSpPr/>
          <p:nvPr/>
        </p:nvSpPr>
        <p:spPr>
          <a:xfrm>
            <a:off x="1810403" y="1798767"/>
            <a:ext cx="559947" cy="562395"/>
          </a:xfrm>
          <a:custGeom>
            <a:rect l="l" t="t" r="r" b="b"/>
            <a:pathLst>
              <a:path w="85" h="85">
                <a:moveTo>
                  <a:pt x="80" y="53"/>
                </a:moveTo>
                <a:cubicBezTo>
                  <a:pt x="80" y="80"/>
                  <a:pt x="80" y="80"/>
                  <a:pt x="80" y="80"/>
                </a:cubicBezTo>
                <a:cubicBezTo>
                  <a:pt x="80" y="83"/>
                  <a:pt x="78" y="85"/>
                  <a:pt x="74" y="85"/>
                </a:cubicBezTo>
                <a:cubicBezTo>
                  <a:pt x="10" y="85"/>
                  <a:pt x="10" y="85"/>
                  <a:pt x="10" y="85"/>
                </a:cubicBezTo>
                <a:cubicBezTo>
                  <a:pt x="7" y="85"/>
                  <a:pt x="5" y="83"/>
                  <a:pt x="5" y="80"/>
                </a:cubicBezTo>
                <a:cubicBezTo>
                  <a:pt x="5" y="53"/>
                  <a:pt x="5" y="53"/>
                  <a:pt x="5" y="53"/>
                </a:cubicBezTo>
                <a:cubicBezTo>
                  <a:pt x="9" y="54"/>
                  <a:pt x="13" y="55"/>
                  <a:pt x="17" y="56"/>
                </a:cubicBezTo>
                <a:cubicBezTo>
                  <a:pt x="17" y="60"/>
                  <a:pt x="17" y="60"/>
                  <a:pt x="17" y="60"/>
                </a:cubicBezTo>
                <a:cubicBezTo>
                  <a:pt x="20" y="60"/>
                  <a:pt x="20" y="60"/>
                  <a:pt x="20" y="60"/>
                </a:cubicBezTo>
                <a:cubicBezTo>
                  <a:pt x="20" y="68"/>
                  <a:pt x="20" y="68"/>
                  <a:pt x="20" y="68"/>
                </a:cubicBezTo>
                <a:cubicBezTo>
                  <a:pt x="27" y="68"/>
                  <a:pt x="27" y="68"/>
                  <a:pt x="27" y="68"/>
                </a:cubicBezTo>
                <a:cubicBezTo>
                  <a:pt x="27" y="60"/>
                  <a:pt x="27" y="60"/>
                  <a:pt x="27" y="60"/>
                </a:cubicBezTo>
                <a:cubicBezTo>
                  <a:pt x="30" y="60"/>
                  <a:pt x="30" y="60"/>
                  <a:pt x="30" y="60"/>
                </a:cubicBezTo>
                <a:cubicBezTo>
                  <a:pt x="30" y="57"/>
                  <a:pt x="30" y="57"/>
                  <a:pt x="30" y="57"/>
                </a:cubicBezTo>
                <a:cubicBezTo>
                  <a:pt x="38" y="58"/>
                  <a:pt x="46" y="58"/>
                  <a:pt x="54" y="57"/>
                </a:cubicBezTo>
                <a:cubicBezTo>
                  <a:pt x="54" y="60"/>
                  <a:pt x="54" y="60"/>
                  <a:pt x="54" y="60"/>
                </a:cubicBezTo>
                <a:cubicBezTo>
                  <a:pt x="57" y="60"/>
                  <a:pt x="57" y="60"/>
                  <a:pt x="57" y="60"/>
                </a:cubicBezTo>
                <a:cubicBezTo>
                  <a:pt x="57" y="68"/>
                  <a:pt x="57" y="68"/>
                  <a:pt x="57" y="68"/>
                </a:cubicBezTo>
                <a:cubicBezTo>
                  <a:pt x="63" y="68"/>
                  <a:pt x="63" y="68"/>
                  <a:pt x="63" y="68"/>
                </a:cubicBezTo>
                <a:cubicBezTo>
                  <a:pt x="63" y="60"/>
                  <a:pt x="63" y="60"/>
                  <a:pt x="63" y="60"/>
                </a:cubicBezTo>
                <a:cubicBezTo>
                  <a:pt x="66" y="60"/>
                  <a:pt x="66" y="60"/>
                  <a:pt x="66" y="60"/>
                </a:cubicBezTo>
                <a:cubicBezTo>
                  <a:pt x="66" y="56"/>
                  <a:pt x="66" y="56"/>
                  <a:pt x="66" y="56"/>
                </a:cubicBezTo>
                <a:cubicBezTo>
                  <a:pt x="71" y="55"/>
                  <a:pt x="75" y="54"/>
                  <a:pt x="80" y="53"/>
                </a:cubicBezTo>
                <a:close/>
                <a:moveTo>
                  <a:pt x="31" y="0"/>
                </a:moveTo>
                <a:cubicBezTo>
                  <a:pt x="54" y="0"/>
                  <a:pt x="54" y="0"/>
                  <a:pt x="54" y="0"/>
                </a:cubicBezTo>
                <a:cubicBezTo>
                  <a:pt x="58" y="0"/>
                  <a:pt x="61" y="3"/>
                  <a:pt x="61" y="7"/>
                </a:cubicBezTo>
                <a:cubicBezTo>
                  <a:pt x="61" y="16"/>
                  <a:pt x="61" y="16"/>
                  <a:pt x="61" y="16"/>
                </a:cubicBezTo>
                <a:cubicBezTo>
                  <a:pt x="53" y="16"/>
                  <a:pt x="53" y="16"/>
                  <a:pt x="53" y="16"/>
                </a:cubicBezTo>
                <a:cubicBezTo>
                  <a:pt x="53" y="8"/>
                  <a:pt x="53" y="8"/>
                  <a:pt x="53" y="8"/>
                </a:cubicBezTo>
                <a:cubicBezTo>
                  <a:pt x="32" y="8"/>
                  <a:pt x="32" y="8"/>
                  <a:pt x="32" y="8"/>
                </a:cubicBezTo>
                <a:cubicBezTo>
                  <a:pt x="32" y="16"/>
                  <a:pt x="32" y="16"/>
                  <a:pt x="32" y="16"/>
                </a:cubicBezTo>
                <a:cubicBezTo>
                  <a:pt x="24" y="16"/>
                  <a:pt x="24" y="16"/>
                  <a:pt x="24" y="16"/>
                </a:cubicBezTo>
                <a:cubicBezTo>
                  <a:pt x="24" y="7"/>
                  <a:pt x="24" y="7"/>
                  <a:pt x="24" y="7"/>
                </a:cubicBezTo>
                <a:cubicBezTo>
                  <a:pt x="24" y="3"/>
                  <a:pt x="27" y="0"/>
                  <a:pt x="31" y="0"/>
                </a:cubicBezTo>
                <a:close/>
                <a:moveTo>
                  <a:pt x="0" y="20"/>
                </a:moveTo>
                <a:cubicBezTo>
                  <a:pt x="0" y="48"/>
                  <a:pt x="0" y="48"/>
                  <a:pt x="0" y="48"/>
                </a:cubicBezTo>
                <a:cubicBezTo>
                  <a:pt x="27" y="55"/>
                  <a:pt x="56" y="55"/>
                  <a:pt x="85" y="48"/>
                </a:cubicBezTo>
                <a:cubicBezTo>
                  <a:pt x="85" y="20"/>
                  <a:pt x="85" y="20"/>
                  <a:pt x="85" y="20"/>
                </a:cubicBezTo>
                <a:lnTo>
                  <a:pt x="0" y="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642414" y="2932252"/>
            <a:ext cx="2753936" cy="645148"/>
          </a:xfrm>
          <a:prstGeom prst="roundRect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2654004" y="4055207"/>
            <a:ext cx="2752792" cy="644697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781996" y="4110075"/>
            <a:ext cx="644511" cy="521244"/>
          </a:xfrm>
          <a:custGeom>
            <a:rect l="l" t="t" r="r" b="b"/>
            <a:pathLst>
              <a:path w="109" h="88">
                <a:moveTo>
                  <a:pt x="80" y="88"/>
                </a:moveTo>
                <a:cubicBezTo>
                  <a:pt x="86" y="88"/>
                  <a:pt x="86" y="88"/>
                  <a:pt x="86" y="88"/>
                </a:cubicBezTo>
                <a:cubicBezTo>
                  <a:pt x="86" y="44"/>
                  <a:pt x="86" y="44"/>
                  <a:pt x="86" y="44"/>
                </a:cubicBezTo>
                <a:cubicBezTo>
                  <a:pt x="84" y="44"/>
                  <a:pt x="84" y="44"/>
                  <a:pt x="84" y="44"/>
                </a:cubicBezTo>
                <a:cubicBezTo>
                  <a:pt x="82" y="70"/>
                  <a:pt x="82" y="70"/>
                  <a:pt x="82" y="70"/>
                </a:cubicBezTo>
                <a:cubicBezTo>
                  <a:pt x="80" y="71"/>
                  <a:pt x="80" y="71"/>
                  <a:pt x="80" y="71"/>
                </a:cubicBezTo>
                <a:cubicBezTo>
                  <a:pt x="80" y="88"/>
                  <a:pt x="80" y="88"/>
                  <a:pt x="80" y="88"/>
                </a:cubicBezTo>
                <a:close/>
                <a:moveTo>
                  <a:pt x="109" y="0"/>
                </a:moveTo>
                <a:cubicBezTo>
                  <a:pt x="100" y="17"/>
                  <a:pt x="100" y="17"/>
                  <a:pt x="100" y="17"/>
                </a:cubicBezTo>
                <a:cubicBezTo>
                  <a:pt x="92" y="33"/>
                  <a:pt x="92" y="33"/>
                  <a:pt x="92" y="33"/>
                </a:cubicBezTo>
                <a:cubicBezTo>
                  <a:pt x="84" y="22"/>
                  <a:pt x="84" y="22"/>
                  <a:pt x="84" y="22"/>
                </a:cubicBezTo>
                <a:cubicBezTo>
                  <a:pt x="80" y="25"/>
                  <a:pt x="80" y="25"/>
                  <a:pt x="80" y="25"/>
                </a:cubicBezTo>
                <a:cubicBezTo>
                  <a:pt x="77" y="64"/>
                  <a:pt x="77" y="64"/>
                  <a:pt x="77" y="64"/>
                </a:cubicBezTo>
                <a:cubicBezTo>
                  <a:pt x="67" y="68"/>
                  <a:pt x="67" y="68"/>
                  <a:pt x="67" y="68"/>
                </a:cubicBezTo>
                <a:cubicBezTo>
                  <a:pt x="48" y="50"/>
                  <a:pt x="48" y="50"/>
                  <a:pt x="48" y="50"/>
                </a:cubicBezTo>
                <a:cubicBezTo>
                  <a:pt x="37" y="73"/>
                  <a:pt x="37" y="73"/>
                  <a:pt x="37" y="73"/>
                </a:cubicBezTo>
                <a:cubicBezTo>
                  <a:pt x="26" y="73"/>
                  <a:pt x="26" y="73"/>
                  <a:pt x="26" y="73"/>
                </a:cubicBezTo>
                <a:cubicBezTo>
                  <a:pt x="19" y="63"/>
                  <a:pt x="19" y="63"/>
                  <a:pt x="19" y="63"/>
                </a:cubicBezTo>
                <a:cubicBezTo>
                  <a:pt x="4" y="67"/>
                  <a:pt x="4" y="67"/>
                  <a:pt x="4" y="67"/>
                </a:cubicBezTo>
                <a:cubicBezTo>
                  <a:pt x="0" y="56"/>
                  <a:pt x="0" y="56"/>
                  <a:pt x="0" y="56"/>
                </a:cubicBezTo>
                <a:cubicBezTo>
                  <a:pt x="20" y="50"/>
                  <a:pt x="20" y="50"/>
                  <a:pt x="20" y="50"/>
                </a:cubicBezTo>
                <a:cubicBezTo>
                  <a:pt x="25" y="48"/>
                  <a:pt x="25" y="48"/>
                  <a:pt x="25" y="48"/>
                </a:cubicBezTo>
                <a:cubicBezTo>
                  <a:pt x="27" y="52"/>
                  <a:pt x="27" y="52"/>
                  <a:pt x="27" y="52"/>
                </a:cubicBezTo>
                <a:cubicBezTo>
                  <a:pt x="30" y="57"/>
                  <a:pt x="30" y="57"/>
                  <a:pt x="30" y="57"/>
                </a:cubicBezTo>
                <a:cubicBezTo>
                  <a:pt x="40" y="37"/>
                  <a:pt x="40" y="37"/>
                  <a:pt x="40" y="37"/>
                </a:cubicBezTo>
                <a:cubicBezTo>
                  <a:pt x="44" y="29"/>
                  <a:pt x="44" y="29"/>
                  <a:pt x="44" y="29"/>
                </a:cubicBezTo>
                <a:cubicBezTo>
                  <a:pt x="50" y="35"/>
                  <a:pt x="50" y="35"/>
                  <a:pt x="50" y="35"/>
                </a:cubicBezTo>
                <a:cubicBezTo>
                  <a:pt x="66" y="50"/>
                  <a:pt x="66" y="50"/>
                  <a:pt x="66" y="50"/>
                </a:cubicBezTo>
                <a:cubicBezTo>
                  <a:pt x="68" y="21"/>
                  <a:pt x="68" y="21"/>
                  <a:pt x="68" y="21"/>
                </a:cubicBezTo>
                <a:cubicBezTo>
                  <a:pt x="68" y="18"/>
                  <a:pt x="68" y="18"/>
                  <a:pt x="68" y="18"/>
                </a:cubicBezTo>
                <a:cubicBezTo>
                  <a:pt x="71" y="16"/>
                  <a:pt x="71" y="16"/>
                  <a:pt x="71" y="16"/>
                </a:cubicBezTo>
                <a:cubicBezTo>
                  <a:pt x="78" y="12"/>
                  <a:pt x="78" y="12"/>
                  <a:pt x="78" y="12"/>
                </a:cubicBezTo>
                <a:cubicBezTo>
                  <a:pt x="72" y="2"/>
                  <a:pt x="72" y="2"/>
                  <a:pt x="72" y="2"/>
                </a:cubicBezTo>
                <a:cubicBezTo>
                  <a:pt x="90" y="1"/>
                  <a:pt x="90" y="1"/>
                  <a:pt x="90" y="1"/>
                </a:cubicBezTo>
                <a:cubicBezTo>
                  <a:pt x="109" y="0"/>
                  <a:pt x="109" y="0"/>
                  <a:pt x="109" y="0"/>
                </a:cubicBezTo>
                <a:close/>
                <a:moveTo>
                  <a:pt x="22" y="88"/>
                </a:moveTo>
                <a:cubicBezTo>
                  <a:pt x="24" y="88"/>
                  <a:pt x="27" y="88"/>
                  <a:pt x="29" y="88"/>
                </a:cubicBezTo>
                <a:cubicBezTo>
                  <a:pt x="29" y="80"/>
                  <a:pt x="29" y="80"/>
                  <a:pt x="29" y="80"/>
                </a:cubicBezTo>
                <a:cubicBezTo>
                  <a:pt x="23" y="81"/>
                  <a:pt x="23" y="81"/>
                  <a:pt x="23" y="81"/>
                </a:cubicBezTo>
                <a:cubicBezTo>
                  <a:pt x="22" y="79"/>
                  <a:pt x="22" y="79"/>
                  <a:pt x="22" y="79"/>
                </a:cubicBezTo>
                <a:cubicBezTo>
                  <a:pt x="22" y="88"/>
                  <a:pt x="22" y="88"/>
                  <a:pt x="22" y="88"/>
                </a:cubicBezTo>
                <a:close/>
                <a:moveTo>
                  <a:pt x="11" y="88"/>
                </a:moveTo>
                <a:cubicBezTo>
                  <a:pt x="17" y="88"/>
                  <a:pt x="17" y="88"/>
                  <a:pt x="17" y="88"/>
                </a:cubicBezTo>
                <a:cubicBezTo>
                  <a:pt x="17" y="71"/>
                  <a:pt x="17" y="71"/>
                  <a:pt x="17" y="71"/>
                </a:cubicBezTo>
                <a:cubicBezTo>
                  <a:pt x="17" y="71"/>
                  <a:pt x="17" y="71"/>
                  <a:pt x="17" y="71"/>
                </a:cubicBezTo>
                <a:cubicBezTo>
                  <a:pt x="11" y="73"/>
                  <a:pt x="11" y="73"/>
                  <a:pt x="11" y="73"/>
                </a:cubicBezTo>
                <a:cubicBezTo>
                  <a:pt x="11" y="88"/>
                  <a:pt x="11" y="88"/>
                  <a:pt x="11" y="88"/>
                </a:cubicBezTo>
                <a:close/>
                <a:moveTo>
                  <a:pt x="34" y="88"/>
                </a:moveTo>
                <a:cubicBezTo>
                  <a:pt x="36" y="88"/>
                  <a:pt x="38" y="88"/>
                  <a:pt x="40" y="88"/>
                </a:cubicBezTo>
                <a:cubicBezTo>
                  <a:pt x="40" y="79"/>
                  <a:pt x="40" y="79"/>
                  <a:pt x="40" y="79"/>
                </a:cubicBezTo>
                <a:cubicBezTo>
                  <a:pt x="40" y="80"/>
                  <a:pt x="40" y="80"/>
                  <a:pt x="40" y="80"/>
                </a:cubicBezTo>
                <a:cubicBezTo>
                  <a:pt x="34" y="80"/>
                  <a:pt x="34" y="80"/>
                  <a:pt x="34" y="80"/>
                </a:cubicBezTo>
                <a:cubicBezTo>
                  <a:pt x="34" y="88"/>
                  <a:pt x="34" y="88"/>
                  <a:pt x="34" y="88"/>
                </a:cubicBezTo>
                <a:close/>
                <a:moveTo>
                  <a:pt x="45" y="88"/>
                </a:moveTo>
                <a:cubicBezTo>
                  <a:pt x="47" y="88"/>
                  <a:pt x="50" y="88"/>
                  <a:pt x="52" y="88"/>
                </a:cubicBezTo>
                <a:cubicBezTo>
                  <a:pt x="52" y="63"/>
                  <a:pt x="52" y="63"/>
                  <a:pt x="52" y="63"/>
                </a:cubicBezTo>
                <a:cubicBezTo>
                  <a:pt x="49" y="60"/>
                  <a:pt x="49" y="60"/>
                  <a:pt x="49" y="60"/>
                </a:cubicBezTo>
                <a:cubicBezTo>
                  <a:pt x="45" y="69"/>
                  <a:pt x="45" y="69"/>
                  <a:pt x="45" y="69"/>
                </a:cubicBezTo>
                <a:cubicBezTo>
                  <a:pt x="45" y="88"/>
                  <a:pt x="45" y="88"/>
                  <a:pt x="45" y="88"/>
                </a:cubicBezTo>
                <a:close/>
                <a:moveTo>
                  <a:pt x="57" y="88"/>
                </a:moveTo>
                <a:cubicBezTo>
                  <a:pt x="59" y="88"/>
                  <a:pt x="61" y="88"/>
                  <a:pt x="63" y="88"/>
                </a:cubicBezTo>
                <a:cubicBezTo>
                  <a:pt x="63" y="73"/>
                  <a:pt x="63" y="73"/>
                  <a:pt x="63" y="73"/>
                </a:cubicBezTo>
                <a:cubicBezTo>
                  <a:pt x="57" y="67"/>
                  <a:pt x="57" y="67"/>
                  <a:pt x="57" y="67"/>
                </a:cubicBezTo>
                <a:cubicBezTo>
                  <a:pt x="57" y="88"/>
                  <a:pt x="57" y="88"/>
                  <a:pt x="57" y="88"/>
                </a:cubicBezTo>
                <a:close/>
                <a:moveTo>
                  <a:pt x="68" y="88"/>
                </a:moveTo>
                <a:cubicBezTo>
                  <a:pt x="70" y="88"/>
                  <a:pt x="73" y="88"/>
                  <a:pt x="75" y="88"/>
                </a:cubicBezTo>
                <a:cubicBezTo>
                  <a:pt x="75" y="72"/>
                  <a:pt x="75" y="72"/>
                  <a:pt x="75" y="72"/>
                </a:cubicBezTo>
                <a:cubicBezTo>
                  <a:pt x="68" y="75"/>
                  <a:pt x="68" y="75"/>
                  <a:pt x="68" y="75"/>
                </a:cubicBezTo>
                <a:lnTo>
                  <a:pt x="68" y="8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2619378" y="5177711"/>
            <a:ext cx="2754121" cy="647099"/>
          </a:xfrm>
          <a:prstGeom prst="roundRect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776120" y="5179997"/>
            <a:ext cx="628513" cy="649269"/>
          </a:xfrm>
          <a:custGeom>
            <a:rect l="l" t="t" r="r" b="b"/>
            <a:pathLst>
              <a:path w="89" h="92">
                <a:moveTo>
                  <a:pt x="45" y="0"/>
                </a:moveTo>
                <a:cubicBezTo>
                  <a:pt x="40" y="0"/>
                  <a:pt x="35" y="5"/>
                  <a:pt x="35" y="11"/>
                </a:cubicBezTo>
                <a:cubicBezTo>
                  <a:pt x="35" y="16"/>
                  <a:pt x="40" y="21"/>
                  <a:pt x="45" y="21"/>
                </a:cubicBezTo>
                <a:cubicBezTo>
                  <a:pt x="51" y="21"/>
                  <a:pt x="56" y="16"/>
                  <a:pt x="56" y="11"/>
                </a:cubicBezTo>
                <a:cubicBezTo>
                  <a:pt x="56" y="5"/>
                  <a:pt x="51" y="0"/>
                  <a:pt x="45" y="0"/>
                </a:cubicBezTo>
                <a:close/>
                <a:moveTo>
                  <a:pt x="70" y="10"/>
                </a:moveTo>
                <a:cubicBezTo>
                  <a:pt x="65" y="10"/>
                  <a:pt x="61" y="14"/>
                  <a:pt x="61" y="18"/>
                </a:cubicBezTo>
                <a:cubicBezTo>
                  <a:pt x="61" y="23"/>
                  <a:pt x="65" y="27"/>
                  <a:pt x="70" y="27"/>
                </a:cubicBezTo>
                <a:cubicBezTo>
                  <a:pt x="74" y="27"/>
                  <a:pt x="78" y="23"/>
                  <a:pt x="78" y="18"/>
                </a:cubicBezTo>
                <a:cubicBezTo>
                  <a:pt x="78" y="14"/>
                  <a:pt x="74" y="10"/>
                  <a:pt x="70" y="10"/>
                </a:cubicBezTo>
                <a:close/>
                <a:moveTo>
                  <a:pt x="30" y="52"/>
                </a:moveTo>
                <a:cubicBezTo>
                  <a:pt x="30" y="55"/>
                  <a:pt x="30" y="55"/>
                  <a:pt x="30" y="55"/>
                </a:cubicBezTo>
                <a:cubicBezTo>
                  <a:pt x="30" y="55"/>
                  <a:pt x="30" y="55"/>
                  <a:pt x="30" y="55"/>
                </a:cubicBezTo>
                <a:cubicBezTo>
                  <a:pt x="32" y="85"/>
                  <a:pt x="32" y="85"/>
                  <a:pt x="32" y="85"/>
                </a:cubicBezTo>
                <a:cubicBezTo>
                  <a:pt x="24" y="85"/>
                  <a:pt x="24" y="85"/>
                  <a:pt x="24" y="85"/>
                </a:cubicBezTo>
                <a:cubicBezTo>
                  <a:pt x="22" y="59"/>
                  <a:pt x="22" y="59"/>
                  <a:pt x="22" y="59"/>
                </a:cubicBezTo>
                <a:cubicBezTo>
                  <a:pt x="19" y="59"/>
                  <a:pt x="19" y="59"/>
                  <a:pt x="19" y="59"/>
                </a:cubicBezTo>
                <a:cubicBezTo>
                  <a:pt x="17" y="85"/>
                  <a:pt x="17" y="85"/>
                  <a:pt x="17" y="85"/>
                </a:cubicBezTo>
                <a:cubicBezTo>
                  <a:pt x="10" y="85"/>
                  <a:pt x="10" y="85"/>
                  <a:pt x="10" y="85"/>
                </a:cubicBezTo>
                <a:cubicBezTo>
                  <a:pt x="11" y="55"/>
                  <a:pt x="11" y="55"/>
                  <a:pt x="11" y="55"/>
                </a:cubicBezTo>
                <a:cubicBezTo>
                  <a:pt x="10" y="43"/>
                  <a:pt x="10" y="43"/>
                  <a:pt x="10" y="43"/>
                </a:cubicBezTo>
                <a:cubicBezTo>
                  <a:pt x="4" y="53"/>
                  <a:pt x="4" y="53"/>
                  <a:pt x="4" y="53"/>
                </a:cubicBezTo>
                <a:cubicBezTo>
                  <a:pt x="0" y="50"/>
                  <a:pt x="0" y="50"/>
                  <a:pt x="0" y="50"/>
                </a:cubicBezTo>
                <a:cubicBezTo>
                  <a:pt x="10" y="28"/>
                  <a:pt x="10" y="28"/>
                  <a:pt x="10" y="28"/>
                </a:cubicBezTo>
                <a:cubicBezTo>
                  <a:pt x="16" y="28"/>
                  <a:pt x="16" y="28"/>
                  <a:pt x="16" y="28"/>
                </a:cubicBezTo>
                <a:cubicBezTo>
                  <a:pt x="21" y="35"/>
                  <a:pt x="21" y="35"/>
                  <a:pt x="21" y="35"/>
                </a:cubicBezTo>
                <a:cubicBezTo>
                  <a:pt x="26" y="28"/>
                  <a:pt x="26" y="28"/>
                  <a:pt x="26" y="28"/>
                </a:cubicBezTo>
                <a:cubicBezTo>
                  <a:pt x="31" y="28"/>
                  <a:pt x="31" y="28"/>
                  <a:pt x="31" y="28"/>
                </a:cubicBezTo>
                <a:cubicBezTo>
                  <a:pt x="33" y="24"/>
                  <a:pt x="33" y="24"/>
                  <a:pt x="33" y="24"/>
                </a:cubicBezTo>
                <a:cubicBezTo>
                  <a:pt x="44" y="24"/>
                  <a:pt x="44" y="24"/>
                  <a:pt x="44" y="24"/>
                </a:cubicBezTo>
                <a:cubicBezTo>
                  <a:pt x="43" y="25"/>
                  <a:pt x="43" y="25"/>
                  <a:pt x="43" y="25"/>
                </a:cubicBezTo>
                <a:cubicBezTo>
                  <a:pt x="44" y="27"/>
                  <a:pt x="44" y="27"/>
                  <a:pt x="44" y="27"/>
                </a:cubicBezTo>
                <a:cubicBezTo>
                  <a:pt x="41" y="44"/>
                  <a:pt x="41" y="44"/>
                  <a:pt x="41" y="44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9" y="44"/>
                  <a:pt x="49" y="44"/>
                  <a:pt x="49" y="44"/>
                </a:cubicBezTo>
                <a:cubicBezTo>
                  <a:pt x="47" y="27"/>
                  <a:pt x="47" y="27"/>
                  <a:pt x="47" y="27"/>
                </a:cubicBezTo>
                <a:cubicBezTo>
                  <a:pt x="48" y="25"/>
                  <a:pt x="48" y="25"/>
                  <a:pt x="48" y="25"/>
                </a:cubicBezTo>
                <a:cubicBezTo>
                  <a:pt x="47" y="24"/>
                  <a:pt x="47" y="24"/>
                  <a:pt x="47" y="24"/>
                </a:cubicBezTo>
                <a:cubicBezTo>
                  <a:pt x="58" y="24"/>
                  <a:pt x="58" y="24"/>
                  <a:pt x="58" y="24"/>
                </a:cubicBezTo>
                <a:cubicBezTo>
                  <a:pt x="59" y="28"/>
                  <a:pt x="59" y="28"/>
                  <a:pt x="59" y="28"/>
                </a:cubicBezTo>
                <a:cubicBezTo>
                  <a:pt x="64" y="28"/>
                  <a:pt x="64" y="28"/>
                  <a:pt x="64" y="28"/>
                </a:cubicBezTo>
                <a:cubicBezTo>
                  <a:pt x="70" y="35"/>
                  <a:pt x="70" y="35"/>
                  <a:pt x="70" y="35"/>
                </a:cubicBezTo>
                <a:cubicBezTo>
                  <a:pt x="75" y="28"/>
                  <a:pt x="75" y="28"/>
                  <a:pt x="75" y="28"/>
                </a:cubicBezTo>
                <a:cubicBezTo>
                  <a:pt x="80" y="28"/>
                  <a:pt x="80" y="28"/>
                  <a:pt x="80" y="28"/>
                </a:cubicBezTo>
                <a:cubicBezTo>
                  <a:pt x="89" y="48"/>
                  <a:pt x="89" y="48"/>
                  <a:pt x="89" y="48"/>
                </a:cubicBezTo>
                <a:cubicBezTo>
                  <a:pt x="85" y="51"/>
                  <a:pt x="85" y="51"/>
                  <a:pt x="85" y="51"/>
                </a:cubicBezTo>
                <a:cubicBezTo>
                  <a:pt x="79" y="41"/>
                  <a:pt x="79" y="41"/>
                  <a:pt x="79" y="41"/>
                </a:cubicBezTo>
                <a:cubicBezTo>
                  <a:pt x="79" y="55"/>
                  <a:pt x="79" y="55"/>
                  <a:pt x="79" y="55"/>
                </a:cubicBezTo>
                <a:cubicBezTo>
                  <a:pt x="79" y="55"/>
                  <a:pt x="79" y="55"/>
                  <a:pt x="79" y="55"/>
                </a:cubicBezTo>
                <a:cubicBezTo>
                  <a:pt x="80" y="85"/>
                  <a:pt x="80" y="85"/>
                  <a:pt x="80" y="85"/>
                </a:cubicBezTo>
                <a:cubicBezTo>
                  <a:pt x="72" y="85"/>
                  <a:pt x="72" y="85"/>
                  <a:pt x="72" y="85"/>
                </a:cubicBezTo>
                <a:cubicBezTo>
                  <a:pt x="71" y="59"/>
                  <a:pt x="71" y="59"/>
                  <a:pt x="71" y="59"/>
                </a:cubicBezTo>
                <a:cubicBezTo>
                  <a:pt x="68" y="59"/>
                  <a:pt x="68" y="59"/>
                  <a:pt x="68" y="59"/>
                </a:cubicBezTo>
                <a:cubicBezTo>
                  <a:pt x="66" y="85"/>
                  <a:pt x="66" y="85"/>
                  <a:pt x="66" y="85"/>
                </a:cubicBezTo>
                <a:cubicBezTo>
                  <a:pt x="59" y="85"/>
                  <a:pt x="59" y="85"/>
                  <a:pt x="59" y="85"/>
                </a:cubicBezTo>
                <a:cubicBezTo>
                  <a:pt x="60" y="55"/>
                  <a:pt x="60" y="55"/>
                  <a:pt x="60" y="55"/>
                </a:cubicBezTo>
                <a:cubicBezTo>
                  <a:pt x="60" y="53"/>
                  <a:pt x="60" y="53"/>
                  <a:pt x="60" y="53"/>
                </a:cubicBezTo>
                <a:cubicBezTo>
                  <a:pt x="57" y="55"/>
                  <a:pt x="57" y="55"/>
                  <a:pt x="57" y="55"/>
                </a:cubicBezTo>
                <a:cubicBezTo>
                  <a:pt x="58" y="92"/>
                  <a:pt x="58" y="92"/>
                  <a:pt x="58" y="92"/>
                </a:cubicBezTo>
                <a:cubicBezTo>
                  <a:pt x="49" y="92"/>
                  <a:pt x="49" y="92"/>
                  <a:pt x="49" y="92"/>
                </a:cubicBezTo>
                <a:cubicBezTo>
                  <a:pt x="47" y="61"/>
                  <a:pt x="47" y="61"/>
                  <a:pt x="47" y="61"/>
                </a:cubicBezTo>
                <a:cubicBezTo>
                  <a:pt x="43" y="61"/>
                  <a:pt x="43" y="61"/>
                  <a:pt x="43" y="61"/>
                </a:cubicBezTo>
                <a:cubicBezTo>
                  <a:pt x="42" y="92"/>
                  <a:pt x="42" y="92"/>
                  <a:pt x="42" y="92"/>
                </a:cubicBezTo>
                <a:cubicBezTo>
                  <a:pt x="32" y="92"/>
                  <a:pt x="32" y="92"/>
                  <a:pt x="32" y="92"/>
                </a:cubicBezTo>
                <a:cubicBezTo>
                  <a:pt x="34" y="55"/>
                  <a:pt x="34" y="55"/>
                  <a:pt x="34" y="55"/>
                </a:cubicBezTo>
                <a:cubicBezTo>
                  <a:pt x="30" y="52"/>
                  <a:pt x="30" y="52"/>
                  <a:pt x="30" y="52"/>
                </a:cubicBezTo>
                <a:close/>
                <a:moveTo>
                  <a:pt x="21" y="10"/>
                </a:moveTo>
                <a:cubicBezTo>
                  <a:pt x="16" y="10"/>
                  <a:pt x="13" y="14"/>
                  <a:pt x="13" y="18"/>
                </a:cubicBezTo>
                <a:cubicBezTo>
                  <a:pt x="13" y="23"/>
                  <a:pt x="16" y="27"/>
                  <a:pt x="21" y="27"/>
                </a:cubicBezTo>
                <a:cubicBezTo>
                  <a:pt x="25" y="27"/>
                  <a:pt x="29" y="23"/>
                  <a:pt x="29" y="18"/>
                </a:cubicBezTo>
                <a:cubicBezTo>
                  <a:pt x="29" y="14"/>
                  <a:pt x="25" y="10"/>
                  <a:pt x="21" y="1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590556" y="2936787"/>
            <a:ext cx="5364583" cy="582295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制定详细的实践教学计划和考核标准，确保实践教学的规范化和标准化。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5590556" y="4059741"/>
            <a:ext cx="5364583" cy="582295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加强实践教学的过程管理和监督，及时发现和解决问题，确保实践教学的顺利进行。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5590556" y="5182247"/>
            <a:ext cx="5364583" cy="582295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注重实践教学的反馈和评估，不断完善和改进实践教学体系，提高教学效果。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5590556" y="1803301"/>
            <a:ext cx="5364583" cy="582295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严格选拔优秀的临床教师作为实践教学指导老师，确保教学质量。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2642414" y="2923559"/>
            <a:ext cx="2708226" cy="646984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2642414" y="4055207"/>
            <a:ext cx="2708226" cy="646984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2642414" y="5177711"/>
            <a:ext cx="2708226" cy="646984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7" name="Freeform 17"/>
          <p:cNvSpPr/>
          <p:nvPr/>
        </p:nvSpPr>
        <p:spPr>
          <a:xfrm>
            <a:off x="1810403" y="2932252"/>
            <a:ext cx="568288" cy="568288"/>
          </a:xfrm>
          <a:custGeom>
            <a:rect l="l" t="t" r="r" b="b"/>
            <a:pathLst>
              <a:path w="304800" h="304800">
                <a:moveTo>
                  <a:pt x="247650" y="38100"/>
                </a:moveTo>
                <a:lnTo>
                  <a:pt x="247650" y="57598"/>
                </a:lnTo>
                <a:cubicBezTo>
                  <a:pt x="247650" y="78657"/>
                  <a:pt x="230610" y="95698"/>
                  <a:pt x="209550" y="95698"/>
                </a:cubicBezTo>
                <a:cubicBezTo>
                  <a:pt x="188490" y="95698"/>
                  <a:pt x="171450" y="78657"/>
                  <a:pt x="171450" y="57598"/>
                </a:cubicBezTo>
                <a:lnTo>
                  <a:pt x="171450" y="38100"/>
                </a:lnTo>
                <a:lnTo>
                  <a:pt x="133350" y="38100"/>
                </a:lnTo>
                <a:lnTo>
                  <a:pt x="133350" y="57598"/>
                </a:lnTo>
                <a:cubicBezTo>
                  <a:pt x="133350" y="78657"/>
                  <a:pt x="116310" y="95698"/>
                  <a:pt x="95250" y="95698"/>
                </a:cubicBezTo>
                <a:cubicBezTo>
                  <a:pt x="74190" y="95698"/>
                  <a:pt x="57150" y="78657"/>
                  <a:pt x="57150" y="57598"/>
                </a:cubicBezTo>
                <a:lnTo>
                  <a:pt x="57150" y="38100"/>
                </a:lnTo>
                <a:lnTo>
                  <a:pt x="0" y="38100"/>
                </a:lnTo>
                <a:lnTo>
                  <a:pt x="0" y="304800"/>
                </a:lnTo>
                <a:lnTo>
                  <a:pt x="304800" y="304800"/>
                </a:lnTo>
                <a:lnTo>
                  <a:pt x="304800" y="38100"/>
                </a:lnTo>
                <a:lnTo>
                  <a:pt x="247650" y="38100"/>
                </a:lnTo>
                <a:close/>
                <a:moveTo>
                  <a:pt x="95250" y="266700"/>
                </a:moveTo>
                <a:lnTo>
                  <a:pt x="57150" y="266700"/>
                </a:lnTo>
                <a:lnTo>
                  <a:pt x="57150" y="228600"/>
                </a:lnTo>
                <a:lnTo>
                  <a:pt x="95250" y="228600"/>
                </a:lnTo>
                <a:lnTo>
                  <a:pt x="95250" y="266700"/>
                </a:lnTo>
                <a:close/>
                <a:moveTo>
                  <a:pt x="95250" y="190500"/>
                </a:moveTo>
                <a:lnTo>
                  <a:pt x="57150" y="190500"/>
                </a:lnTo>
                <a:lnTo>
                  <a:pt x="57150" y="152400"/>
                </a:lnTo>
                <a:lnTo>
                  <a:pt x="95250" y="152400"/>
                </a:lnTo>
                <a:lnTo>
                  <a:pt x="95250" y="190500"/>
                </a:lnTo>
                <a:close/>
                <a:moveTo>
                  <a:pt x="171450" y="266700"/>
                </a:moveTo>
                <a:lnTo>
                  <a:pt x="133350" y="26670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66700"/>
                </a:lnTo>
                <a:close/>
                <a:moveTo>
                  <a:pt x="171450" y="190500"/>
                </a:moveTo>
                <a:lnTo>
                  <a:pt x="133350" y="190500"/>
                </a:lnTo>
                <a:lnTo>
                  <a:pt x="133350" y="152400"/>
                </a:lnTo>
                <a:lnTo>
                  <a:pt x="171450" y="152400"/>
                </a:lnTo>
                <a:lnTo>
                  <a:pt x="171450" y="190500"/>
                </a:lnTo>
                <a:close/>
                <a:moveTo>
                  <a:pt x="209550" y="266700"/>
                </a:moveTo>
                <a:lnTo>
                  <a:pt x="209550" y="228600"/>
                </a:lnTo>
                <a:lnTo>
                  <a:pt x="247650" y="228600"/>
                </a:lnTo>
                <a:lnTo>
                  <a:pt x="209550" y="266700"/>
                </a:lnTo>
                <a:close/>
                <a:moveTo>
                  <a:pt x="247650" y="190500"/>
                </a:moveTo>
                <a:lnTo>
                  <a:pt x="209550" y="190500"/>
                </a:lnTo>
                <a:lnTo>
                  <a:pt x="209550" y="152400"/>
                </a:lnTo>
                <a:lnTo>
                  <a:pt x="247650" y="152400"/>
                </a:lnTo>
                <a:lnTo>
                  <a:pt x="247650" y="190500"/>
                </a:lnTo>
                <a:close/>
                <a:moveTo>
                  <a:pt x="76200" y="57150"/>
                </a:moveTo>
                <a:lnTo>
                  <a:pt x="76200" y="19050"/>
                </a:lnTo>
                <a:cubicBezTo>
                  <a:pt x="76200" y="8525"/>
                  <a:pt x="84725" y="0"/>
                  <a:pt x="95250" y="0"/>
                </a:cubicBezTo>
                <a:cubicBezTo>
                  <a:pt x="105775" y="0"/>
                  <a:pt x="114300" y="8525"/>
                  <a:pt x="114300" y="19050"/>
                </a:cubicBezTo>
                <a:lnTo>
                  <a:pt x="114300" y="57150"/>
                </a:lnTo>
                <a:cubicBezTo>
                  <a:pt x="114300" y="67675"/>
                  <a:pt x="105775" y="76200"/>
                  <a:pt x="95250" y="76200"/>
                </a:cubicBezTo>
                <a:cubicBezTo>
                  <a:pt x="84725" y="76200"/>
                  <a:pt x="76200" y="67675"/>
                  <a:pt x="76200" y="57150"/>
                </a:cubicBezTo>
                <a:close/>
                <a:moveTo>
                  <a:pt x="190500" y="57150"/>
                </a:moveTo>
                <a:lnTo>
                  <a:pt x="190500" y="19050"/>
                </a:lnTo>
                <a:cubicBezTo>
                  <a:pt x="190500" y="8525"/>
                  <a:pt x="199025" y="0"/>
                  <a:pt x="209550" y="0"/>
                </a:cubicBezTo>
                <a:cubicBezTo>
                  <a:pt x="220075" y="0"/>
                  <a:pt x="228600" y="8525"/>
                  <a:pt x="228600" y="19050"/>
                </a:cubicBezTo>
                <a:lnTo>
                  <a:pt x="228600" y="57150"/>
                </a:lnTo>
                <a:cubicBezTo>
                  <a:pt x="228600" y="67675"/>
                  <a:pt x="220075" y="76200"/>
                  <a:pt x="209550" y="76200"/>
                </a:cubicBezTo>
                <a:cubicBezTo>
                  <a:pt x="199025" y="76200"/>
                  <a:pt x="190500" y="67675"/>
                  <a:pt x="190500" y="5715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实践教学环节与要求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校内实践教学资源及利用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实验室数量及面积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学校拥有多个临床医学专业实验室，总面积达到XX平方米，能够满足不同课程的教学需求。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实验设备配置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实验室配备了先进的医学实验设备，如全自动生化分析仪、血液分析仪、心电图机等，能够保障实验的准确性和可靠性。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实验室管理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学校制定了严格的实验室管理制度和实验设备使用规定，确保实验室安全、有序运行。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实验室及实验设备情况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1416" b="1416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临床技能实训中心是提高学生临床技能和操作能力的重要场所，具备模拟诊疗、手术操作、急救演练等功能。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实训中心功能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实训中心配备了高仿真模拟人、模拟手术器械、急救设备等，能够为学生提供真实的临床操作体验。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实训设备配置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学校结合临床医学专业特点，制定了全面的实训课程计划，确保学生能够在实践中掌握必要的临床技能。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实训课程安排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临床技能实训中心建设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信息化教学手段应用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3314700" y="5303594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学校建立了丰富的临床案例库，供学生在线学习和分析，帮助学生更好地理解和掌握临床医学知识。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3314700" y="4838783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临床案例库建设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3456760" y="1771107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学校建立了完善的网络教学平台，学生可以通过平台在线学习课程、提交作业、参与讨论等。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3456760" y="1395927"/>
            <a:ext cx="7293402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网络教学平台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1704918" y="3545958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学校积极引进虚拟仿真技术，应用于临床医学专业教学中，如虚拟手术训练系统、虚拟解剖实验室等，提高了教学效果和学生的学习兴趣。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1704918" y="3081147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虚拟仿真技术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校外实践教学基地建设及运行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272111" y="1332346"/>
            <a:ext cx="8763000" cy="554392"/>
          </a:xfrm>
          <a:prstGeom prst="rect">
            <a:avLst/>
          </a:prstGeom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实习基地数量与规模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60628" y="2068171"/>
            <a:ext cx="8972550" cy="763780"/>
          </a:xfrm>
          <a:prstGeom prst="rect">
            <a:avLst/>
          </a:prstGeom>
        </p:spPr>
        <p:txBody>
          <a:bodyPr vert="horz"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我校临床医学专业已与多家医疗机构建立合作关系，共建设了20余个实习基地，涵盖了综合医院、专科医院、社区卫生服务中心等不同类型的医疗机构，为学生提供了丰富的实践机会。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92537" y="3112406"/>
            <a:ext cx="8763000" cy="554392"/>
          </a:xfrm>
          <a:prstGeom prst="rect">
            <a:avLst/>
          </a:prstGeom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实习基地布局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60628" y="3840062"/>
            <a:ext cx="8972550" cy="763538"/>
          </a:xfrm>
          <a:prstGeom prst="rect">
            <a:avLst/>
          </a:prstGeom>
        </p:spPr>
        <p:txBody>
          <a:bodyPr vert="horz"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实习基地布局合理，涵盖了城市和农村不同地区，以及不同等级的医疗机构，使学生能够全面了解我国医疗卫生服务体系的现状和特点。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329113" y="4825747"/>
            <a:ext cx="8766979" cy="644550"/>
          </a:xfrm>
          <a:prstGeom prst="rect">
            <a:avLst/>
          </a:prstGeom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实习基地设施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60628" y="5562499"/>
            <a:ext cx="8972550" cy="764985"/>
          </a:xfrm>
          <a:prstGeom prst="rect">
            <a:avLst/>
          </a:prstGeom>
        </p:spPr>
        <p:txBody>
          <a:bodyPr vert="horz"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各实习基地均配备了完善的医疗设施和教学设备，能够满足学生实践教学的需要。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实习基地建设与布局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510528" y="1542295"/>
            <a:ext cx="480060" cy="38273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511480" y="3223760"/>
            <a:ext cx="478346" cy="39941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11480" y="4805669"/>
            <a:ext cx="478346" cy="413650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合作单位及协议签订情况</a:t>
              </a:r>
            </a:p>
          </p:txBody>
        </p:sp>
      </p:grpSp>
      <p:sp>
        <p:nvSpPr>
          <p:cNvPr id="27" name="TextBox 27"/>
          <p:cNvSpPr txBox="1"/>
          <p:nvPr/>
        </p:nvSpPr>
        <p:spPr>
          <a:xfrm>
            <a:off x="6384512" y="2015068"/>
            <a:ext cx="5082159" cy="1071601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我校与多家医疗机构签订了合作协议，包括大型综合医院、专科医院、社区卫生服务中心等，合作单位数量众多，质量优良。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7116604" y="3155950"/>
            <a:ext cx="447608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协议内容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6510528" y="3652633"/>
            <a:ext cx="5082159" cy="1071601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合作协议明确了双方的权利和义务，包括实践教学的内容、时间、管理等方面的规定，保证了实践教学的顺利进行。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7116604" y="4743284"/>
            <a:ext cx="447608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协议执行情况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6510528" y="5239966"/>
            <a:ext cx="5082159" cy="1071601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我校与合作单位在协议执行方面一直保持着良好的合作关系，双方共同制定了实践教学计划和教学大纲，并严格按照计划和大纲进行实践教学。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7116604" y="1472796"/>
            <a:ext cx="447608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合作单位</a:t>
            </a:r>
          </a:p>
        </p:txBody>
      </p:sp>
      <p:sp>
        <p:nvSpPr>
          <p:cNvPr id="33" name="AutoShape 33"/>
          <p:cNvSpPr/>
          <p:nvPr/>
        </p:nvSpPr>
        <p:spPr>
          <a:xfrm>
            <a:off x="616886" y="1350481"/>
            <a:ext cx="4929007" cy="4929007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1224015" y="1957609"/>
            <a:ext cx="3714750" cy="3714750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1795515" y="2529109"/>
            <a:ext cx="2571750" cy="257175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2533112" y="3266707"/>
            <a:ext cx="1096555" cy="1096555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43534" y="1338101"/>
            <a:ext cx="3333658" cy="4817902"/>
          </a:xfrm>
          <a:prstGeom prst="rec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43534" y="1338101"/>
            <a:ext cx="3333658" cy="126801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938867" y="1440614"/>
            <a:ext cx="2995145" cy="104851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管理机构设置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12791" y="2963397"/>
            <a:ext cx="2995145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我校设立了专门的实践教学管理机构，负责实践教学的组织、协调和管理工作，确保实践教学的顺利进行。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29171" y="1338101"/>
            <a:ext cx="3333658" cy="4817902"/>
          </a:xfrm>
          <a:prstGeom prst="rec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429171" y="1338101"/>
            <a:ext cx="3333658" cy="126801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624504" y="1440614"/>
            <a:ext cx="2995145" cy="104851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管理人员配备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24504" y="2963397"/>
            <a:ext cx="2995145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实践教学管理机构配备了专业的管理人员，他们具有丰富的医学教育和管理经验，能够有效地组织和管理实践教学工作。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18788" y="1338101"/>
            <a:ext cx="3333658" cy="4817902"/>
          </a:xfrm>
          <a:prstGeom prst="rec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8118788" y="1338101"/>
            <a:ext cx="3333658" cy="126801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8314120" y="1440614"/>
            <a:ext cx="2995145" cy="104851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管理制度建设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314120" y="2963397"/>
            <a:ext cx="2995145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我校制定了完善的实践教学管理制度和规定，包括实践教学计划、教学大纲、学生管理、成绩评定等方面的规定，保证了实践教学的规范化和制度化。同时，学校还建立了实践教学督导制度，对实践教学进行定期检查和评估，确保实践教学的质量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基地管理运行机制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社会实践活动开展及成果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https://d.book118.com/986150215235010044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2024-09-13T13:10:19.437</cp:lastPrinted>
  <dcterms:created xsi:type="dcterms:W3CDTF">2024-09-13T05:10:19Z</dcterms:created>
  <dcterms:modified xsi:type="dcterms:W3CDTF">2024-09-13T05:10:21Z</dcterms:modified>
</cp:coreProperties>
</file>