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4" r:id="rId45"/>
  </p:sldIdLst>
  <p:sldSz cx="10693400" cy="7562850"/>
  <p:notesSz cx="6858000" cy="9144000"/>
  <p:custDataLst>
    <p:tags r:id="rId4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tags" Target="tags/tag1.xml" /><Relationship Id="rId47" Type="http://schemas.openxmlformats.org/officeDocument/2006/relationships/presProps" Target="presProps.xml" /><Relationship Id="rId48" Type="http://schemas.openxmlformats.org/officeDocument/2006/relationships/viewProps" Target="viewProps.xml" /><Relationship Id="rId49" Type="http://schemas.openxmlformats.org/officeDocument/2006/relationships/theme" Target="theme/theme1.xml" /><Relationship Id="rId5" Type="http://schemas.openxmlformats.org/officeDocument/2006/relationships/slide" Target="slides/slide3.xml" /><Relationship Id="rId50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FFA1C-F6D5-418B-87AF-3DF49822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5ACFB-EC87-443D-819B-A13396E59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F7020-B457-4F84-98E9-E065BD3FE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32905-726A-4611-8B29-DF3CEFB8E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5B7E74-D3ED-4997-BDFE-881B5B54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CB2228-67C6-457A-A97C-6B61E19FA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1091C3-3A11-4EB5-B895-4F53EB27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B8C94-5DF5-4C8C-87B3-F76794099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58AC4-2EF6-4116-B32A-E9D72EC50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4A13F-184C-4C8F-88BF-99B1FFACA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E7AF9-D1F8-4A90-B020-CD6FDEA2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Relationship Id="rId7" Type="http://schemas.openxmlformats.org/officeDocument/2006/relationships/image" Target="../media/image13.jpeg" /><Relationship Id="rId8" Type="http://schemas.openxmlformats.org/officeDocument/2006/relationships/image" Target="../media/image14.jpeg" /><Relationship Id="rId9" Type="http://schemas.openxmlformats.org/officeDocument/2006/relationships/image" Target="../media/image1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0.jpeg" /><Relationship Id="rId7" Type="http://schemas.openxmlformats.org/officeDocument/2006/relationships/image" Target="../media/image2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png" /><Relationship Id="rId3" Type="http://schemas.openxmlformats.org/officeDocument/2006/relationships/image" Target="../media/image25.jpeg" /><Relationship Id="rId4" Type="http://schemas.openxmlformats.org/officeDocument/2006/relationships/image" Target="../media/image17.jpeg" /><Relationship Id="rId5" Type="http://schemas.openxmlformats.org/officeDocument/2006/relationships/image" Target="../media/image26.jpeg" /><Relationship Id="rId6" Type="http://schemas.openxmlformats.org/officeDocument/2006/relationships/image" Target="../media/image27.jpeg" /><Relationship Id="rId7" Type="http://schemas.openxmlformats.org/officeDocument/2006/relationships/image" Target="../media/image28.jpeg" /><Relationship Id="rId8" Type="http://schemas.openxmlformats.org/officeDocument/2006/relationships/image" Target="../media/image2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3.jpeg" /><Relationship Id="rId3" Type="http://schemas.openxmlformats.org/officeDocument/2006/relationships/image" Target="../media/image25.jpeg" /><Relationship Id="rId4" Type="http://schemas.openxmlformats.org/officeDocument/2006/relationships/image" Target="../media/image34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Relationship Id="rId3" Type="http://schemas.openxmlformats.org/officeDocument/2006/relationships/image" Target="../media/image34.jpeg" /><Relationship Id="rId4" Type="http://schemas.openxmlformats.org/officeDocument/2006/relationships/image" Target="../media/image35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6.jpeg" /><Relationship Id="rId3" Type="http://schemas.openxmlformats.org/officeDocument/2006/relationships/image" Target="../media/image25.jpeg" /><Relationship Id="rId4" Type="http://schemas.openxmlformats.org/officeDocument/2006/relationships/image" Target="../media/image37.jpeg" /><Relationship Id="rId5" Type="http://schemas.openxmlformats.org/officeDocument/2006/relationships/image" Target="../media/image38.jpeg" /><Relationship Id="rId6" Type="http://schemas.openxmlformats.org/officeDocument/2006/relationships/image" Target="../media/image27.jpeg" /><Relationship Id="rId7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9.jpeg" /><Relationship Id="rId3" Type="http://schemas.openxmlformats.org/officeDocument/2006/relationships/image" Target="../media/image40.jpeg" /><Relationship Id="rId4" Type="http://schemas.openxmlformats.org/officeDocument/2006/relationships/image" Target="../media/image25.jpeg" /><Relationship Id="rId5" Type="http://schemas.openxmlformats.org/officeDocument/2006/relationships/image" Target="../media/image41.jpeg" /><Relationship Id="rId6" Type="http://schemas.openxmlformats.org/officeDocument/2006/relationships/image" Target="../media/image42.jpeg" /><Relationship Id="rId7" Type="http://schemas.openxmlformats.org/officeDocument/2006/relationships/image" Target="../media/image43.jpeg" /><Relationship Id="rId8" Type="http://schemas.openxmlformats.org/officeDocument/2006/relationships/image" Target="../media/image27.jpeg" /><Relationship Id="rId9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4.jpeg" /><Relationship Id="rId3" Type="http://schemas.openxmlformats.org/officeDocument/2006/relationships/image" Target="../media/image25.jpeg" /><Relationship Id="rId4" Type="http://schemas.openxmlformats.org/officeDocument/2006/relationships/image" Target="../media/image45.jpeg" /><Relationship Id="rId5" Type="http://schemas.openxmlformats.org/officeDocument/2006/relationships/image" Target="../media/image46.jpeg" /><Relationship Id="rId6" Type="http://schemas.openxmlformats.org/officeDocument/2006/relationships/image" Target="../media/image27.jpeg" /><Relationship Id="rId7" Type="http://schemas.openxmlformats.org/officeDocument/2006/relationships/image" Target="../media/image28.jpeg" /><Relationship Id="rId8" Type="http://schemas.openxmlformats.org/officeDocument/2006/relationships/image" Target="../media/image4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8.jpeg" /><Relationship Id="rId3" Type="http://schemas.openxmlformats.org/officeDocument/2006/relationships/image" Target="../media/image25.jpeg" /><Relationship Id="rId4" Type="http://schemas.openxmlformats.org/officeDocument/2006/relationships/image" Target="../media/image49.jpeg" /><Relationship Id="rId5" Type="http://schemas.openxmlformats.org/officeDocument/2006/relationships/image" Target="../media/image50.jpeg" /><Relationship Id="rId6" Type="http://schemas.openxmlformats.org/officeDocument/2006/relationships/image" Target="../media/image27.jpeg" /><Relationship Id="rId7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1.jpeg" /><Relationship Id="rId3" Type="http://schemas.openxmlformats.org/officeDocument/2006/relationships/image" Target="../media/image25.jpeg" /><Relationship Id="rId4" Type="http://schemas.openxmlformats.org/officeDocument/2006/relationships/image" Target="../media/image52.jpeg" /><Relationship Id="rId5" Type="http://schemas.openxmlformats.org/officeDocument/2006/relationships/image" Target="../media/image5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4.jpeg" /><Relationship Id="rId3" Type="http://schemas.openxmlformats.org/officeDocument/2006/relationships/image" Target="../media/image17.jpeg" /><Relationship Id="rId4" Type="http://schemas.openxmlformats.org/officeDocument/2006/relationships/image" Target="../media/image55.jpeg" /><Relationship Id="rId5" Type="http://schemas.openxmlformats.org/officeDocument/2006/relationships/image" Target="../media/image19.jpeg" /><Relationship Id="rId6" Type="http://schemas.openxmlformats.org/officeDocument/2006/relationships/image" Target="../media/image20.jpeg" /><Relationship Id="rId7" Type="http://schemas.openxmlformats.org/officeDocument/2006/relationships/image" Target="../media/image2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6.jpeg" /><Relationship Id="rId3" Type="http://schemas.openxmlformats.org/officeDocument/2006/relationships/image" Target="../media/image25.jpeg" /><Relationship Id="rId4" Type="http://schemas.openxmlformats.org/officeDocument/2006/relationships/image" Target="../media/image5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8.jpeg" /><Relationship Id="rId3" Type="http://schemas.openxmlformats.org/officeDocument/2006/relationships/image" Target="../media/image59.jpeg" /><Relationship Id="rId4" Type="http://schemas.openxmlformats.org/officeDocument/2006/relationships/image" Target="../media/image60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Relationship Id="rId7" Type="http://schemas.openxmlformats.org/officeDocument/2006/relationships/image" Target="../media/image61.jpeg" /><Relationship Id="rId8" Type="http://schemas.openxmlformats.org/officeDocument/2006/relationships/image" Target="../media/image6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3.jpeg" /><Relationship Id="rId3" Type="http://schemas.openxmlformats.org/officeDocument/2006/relationships/image" Target="../media/image25.jpeg" /><Relationship Id="rId4" Type="http://schemas.openxmlformats.org/officeDocument/2006/relationships/image" Target="../media/image49.jpeg" /><Relationship Id="rId5" Type="http://schemas.openxmlformats.org/officeDocument/2006/relationships/image" Target="../media/image64.jpeg" /><Relationship Id="rId6" Type="http://schemas.openxmlformats.org/officeDocument/2006/relationships/image" Target="../media/image27.jpeg" /><Relationship Id="rId7" Type="http://schemas.openxmlformats.org/officeDocument/2006/relationships/image" Target="../media/image4.jpeg" /><Relationship Id="rId8" Type="http://schemas.openxmlformats.org/officeDocument/2006/relationships/image" Target="../media/image6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6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7.jpeg" /><Relationship Id="rId3" Type="http://schemas.openxmlformats.org/officeDocument/2006/relationships/image" Target="../media/image59.jpeg" /><Relationship Id="rId4" Type="http://schemas.openxmlformats.org/officeDocument/2006/relationships/image" Target="../media/image68.png" /><Relationship Id="rId5" Type="http://schemas.openxmlformats.org/officeDocument/2006/relationships/image" Target="../media/image69.jpeg" /><Relationship Id="rId6" Type="http://schemas.openxmlformats.org/officeDocument/2006/relationships/image" Target="../media/image70.jpeg" /><Relationship Id="rId7" Type="http://schemas.openxmlformats.org/officeDocument/2006/relationships/image" Target="../media/image27.jpeg" /><Relationship Id="rId8" Type="http://schemas.openxmlformats.org/officeDocument/2006/relationships/image" Target="../media/image4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1.jpeg" /><Relationship Id="rId3" Type="http://schemas.openxmlformats.org/officeDocument/2006/relationships/image" Target="../media/image25.jpeg" /><Relationship Id="rId4" Type="http://schemas.openxmlformats.org/officeDocument/2006/relationships/image" Target="../media/image49.jpeg" /><Relationship Id="rId5" Type="http://schemas.openxmlformats.org/officeDocument/2006/relationships/image" Target="../media/image72.jpeg" /><Relationship Id="rId6" Type="http://schemas.openxmlformats.org/officeDocument/2006/relationships/image" Target="../media/image27.jpeg" /><Relationship Id="rId7" Type="http://schemas.openxmlformats.org/officeDocument/2006/relationships/image" Target="../media/image4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3.pn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4.jpeg" /><Relationship Id="rId3" Type="http://schemas.openxmlformats.org/officeDocument/2006/relationships/image" Target="../media/image25.jpeg" /><Relationship Id="rId4" Type="http://schemas.openxmlformats.org/officeDocument/2006/relationships/image" Target="../media/image52.jpeg" /><Relationship Id="rId5" Type="http://schemas.openxmlformats.org/officeDocument/2006/relationships/image" Target="../media/image75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6.png" /><Relationship Id="rId3" Type="http://schemas.openxmlformats.org/officeDocument/2006/relationships/image" Target="../media/image68.png" /><Relationship Id="rId4" Type="http://schemas.openxmlformats.org/officeDocument/2006/relationships/image" Target="../media/image70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7.jpeg" /><Relationship Id="rId3" Type="http://schemas.openxmlformats.org/officeDocument/2006/relationships/image" Target="../media/image25.jpeg" /><Relationship Id="rId4" Type="http://schemas.openxmlformats.org/officeDocument/2006/relationships/image" Target="../media/image38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8.jpeg" /><Relationship Id="rId3" Type="http://schemas.openxmlformats.org/officeDocument/2006/relationships/image" Target="../media/image25.jpeg" /><Relationship Id="rId4" Type="http://schemas.openxmlformats.org/officeDocument/2006/relationships/image" Target="../media/image79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Relationship Id="rId7" Type="http://schemas.openxmlformats.org/officeDocument/2006/relationships/image" Target="../media/image62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0.jpeg" /><Relationship Id="rId3" Type="http://schemas.openxmlformats.org/officeDocument/2006/relationships/image" Target="../media/image59.jpeg" /><Relationship Id="rId4" Type="http://schemas.openxmlformats.org/officeDocument/2006/relationships/image" Target="../media/image81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Relationship Id="rId3" Type="http://schemas.openxmlformats.org/officeDocument/2006/relationships/image" Target="../media/image49.jpeg" /><Relationship Id="rId4" Type="http://schemas.openxmlformats.org/officeDocument/2006/relationships/image" Target="../media/image82.jpeg" /><Relationship Id="rId5" Type="http://schemas.openxmlformats.org/officeDocument/2006/relationships/image" Target="../media/image27.jpeg" /><Relationship Id="rId6" Type="http://schemas.openxmlformats.org/officeDocument/2006/relationships/image" Target="../media/image28.jpeg" /><Relationship Id="rId7" Type="http://schemas.openxmlformats.org/officeDocument/2006/relationships/image" Target="../media/image29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3.jpeg" /><Relationship Id="rId3" Type="http://schemas.openxmlformats.org/officeDocument/2006/relationships/image" Target="../media/image25.jpeg" /><Relationship Id="rId4" Type="http://schemas.openxmlformats.org/officeDocument/2006/relationships/image" Target="../media/image84.jpeg" /><Relationship Id="rId5" Type="http://schemas.openxmlformats.org/officeDocument/2006/relationships/image" Target="../media/image27.jpeg" /><Relationship Id="rId6" Type="http://schemas.openxmlformats.org/officeDocument/2006/relationships/image" Target="../media/image4.jpeg" /><Relationship Id="rId7" Type="http://schemas.openxmlformats.org/officeDocument/2006/relationships/image" Target="../media/image29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5.jpeg" /><Relationship Id="rId3" Type="http://schemas.openxmlformats.org/officeDocument/2006/relationships/image" Target="../media/image17.jpeg" /><Relationship Id="rId4" Type="http://schemas.openxmlformats.org/officeDocument/2006/relationships/image" Target="../media/image86.jpeg" /><Relationship Id="rId5" Type="http://schemas.openxmlformats.org/officeDocument/2006/relationships/image" Target="../media/image19.jpeg" /><Relationship Id="rId6" Type="http://schemas.openxmlformats.org/officeDocument/2006/relationships/image" Target="../media/image20.jpeg" /><Relationship Id="rId7" Type="http://schemas.openxmlformats.org/officeDocument/2006/relationships/image" Target="../media/image21.jpe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7.jpe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9.jpeg" /><Relationship Id="rId2" Type="http://schemas.openxmlformats.org/officeDocument/2006/relationships/image" Target="../media/image88.jpeg" /><Relationship Id="rId3" Type="http://schemas.openxmlformats.org/officeDocument/2006/relationships/image" Target="../media/image25.jpeg" /><Relationship Id="rId4" Type="http://schemas.openxmlformats.org/officeDocument/2006/relationships/image" Target="../media/image52.jpeg" /><Relationship Id="rId5" Type="http://schemas.openxmlformats.org/officeDocument/2006/relationships/image" Target="../media/image89.jpeg" /><Relationship Id="rId6" Type="http://schemas.openxmlformats.org/officeDocument/2006/relationships/image" Target="../media/image90.png" /><Relationship Id="rId7" Type="http://schemas.openxmlformats.org/officeDocument/2006/relationships/image" Target="../media/image27.jpeg" /><Relationship Id="rId8" Type="http://schemas.openxmlformats.org/officeDocument/2006/relationships/image" Target="../media/image3.jpeg" /><Relationship Id="rId9" Type="http://schemas.openxmlformats.org/officeDocument/2006/relationships/image" Target="../media/image91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2.jpe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3.jpeg" /><Relationship Id="rId3" Type="http://schemas.openxmlformats.org/officeDocument/2006/relationships/image" Target="../media/image25.jpeg" /><Relationship Id="rId4" Type="http://schemas.openxmlformats.org/officeDocument/2006/relationships/image" Target="../media/image94.jpeg" /><Relationship Id="rId5" Type="http://schemas.openxmlformats.org/officeDocument/2006/relationships/image" Target="../media/image95.png" /><Relationship Id="rId6" Type="http://schemas.openxmlformats.org/officeDocument/2006/relationships/image" Target="../media/image96.jpeg" /><Relationship Id="rId7" Type="http://schemas.openxmlformats.org/officeDocument/2006/relationships/image" Target="../media/image27.jpeg" /><Relationship Id="rId8" Type="http://schemas.openxmlformats.org/officeDocument/2006/relationships/image" Target="../media/image4.jpeg" /><Relationship Id="rId9" Type="http://schemas.openxmlformats.org/officeDocument/2006/relationships/image" Target="../media/image29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7.jpeg" /><Relationship Id="rId3" Type="http://schemas.openxmlformats.org/officeDocument/2006/relationships/image" Target="../media/image25.jpeg" /><Relationship Id="rId4" Type="http://schemas.openxmlformats.org/officeDocument/2006/relationships/image" Target="../media/image98.jpeg" /><Relationship Id="rId5" Type="http://schemas.openxmlformats.org/officeDocument/2006/relationships/image" Target="../media/image38.jpeg" /><Relationship Id="rId6" Type="http://schemas.openxmlformats.org/officeDocument/2006/relationships/image" Target="../media/image99.jpeg" /><Relationship Id="rId7" Type="http://schemas.openxmlformats.org/officeDocument/2006/relationships/image" Target="../media/image27.jpeg" /><Relationship Id="rId8" Type="http://schemas.openxmlformats.org/officeDocument/2006/relationships/image" Target="../media/image4.jpe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0.png" /><Relationship Id="rId3" Type="http://schemas.openxmlformats.org/officeDocument/2006/relationships/image" Target="../media/image68.png" /><Relationship Id="rId4" Type="http://schemas.openxmlformats.org/officeDocument/2006/relationships/image" Target="../media/image70.jpe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1.jpeg" /><Relationship Id="rId3" Type="http://schemas.openxmlformats.org/officeDocument/2006/relationships/image" Target="../media/image29.jpeg" /><Relationship Id="rId4" Type="http://schemas.openxmlformats.org/officeDocument/2006/relationships/image" Target="../media/image102.jpeg" /><Relationship Id="rId5" Type="http://schemas.openxmlformats.org/officeDocument/2006/relationships/image" Target="../media/image103.jpeg" /><Relationship Id="rId6" Type="http://schemas.openxmlformats.org/officeDocument/2006/relationships/image" Target="../media/image27.jpe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4.jpeg" /><Relationship Id="rId3" Type="http://schemas.openxmlformats.org/officeDocument/2006/relationships/image" Target="../media/image25.jpeg" /><Relationship Id="rId4" Type="http://schemas.openxmlformats.org/officeDocument/2006/relationships/image" Target="../media/image105.png" /><Relationship Id="rId5" Type="http://schemas.openxmlformats.org/officeDocument/2006/relationships/image" Target="../media/image106.jpeg" /><Relationship Id="rId6" Type="http://schemas.openxmlformats.org/officeDocument/2006/relationships/image" Target="../media/image4.jpe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7.jpeg" /><Relationship Id="rId3" Type="http://schemas.openxmlformats.org/officeDocument/2006/relationships/image" Target="../media/image21.jpeg" /><Relationship Id="rId4" Type="http://schemas.openxmlformats.org/officeDocument/2006/relationships/image" Target="../media/image25.jpeg" /><Relationship Id="rId5" Type="http://schemas.openxmlformats.org/officeDocument/2006/relationships/image" Target="../media/image108.jpeg" /><Relationship Id="rId6" Type="http://schemas.openxmlformats.org/officeDocument/2006/relationships/image" Target="../media/image27.jpeg" /><Relationship Id="rId7" Type="http://schemas.openxmlformats.org/officeDocument/2006/relationships/image" Target="../media/image4.jpe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511301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2767021" y="3428852"/>
            <a:ext cx="5144134" cy="6597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99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43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《公司法》修订202</a:t>
            </a:r>
            <a:r>
              <a:rPr sz="43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4300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94279" y="2457472"/>
            <a:ext cx="1104841" cy="952465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4813337" y="4802355"/>
            <a:ext cx="1062355" cy="7156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7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4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2023年12月</a:t>
            </a:r>
            <a:endParaRPr lang="SimHei" altLang="SimHei" sz="14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136525" algn="l" rtl="0" eaLnBrk="0">
              <a:lnSpc>
                <a:spcPct val="96000"/>
              </a:lnSpc>
              <a:spcBef>
                <a:spcPts val="1"/>
              </a:spcBef>
            </a:pPr>
            <a:r>
              <a:rPr sz="20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刘成伟</a:t>
            </a:r>
            <a:endParaRPr lang="SimHei" altLang="SimHei" sz="20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59384" y="704857"/>
            <a:ext cx="768320" cy="768309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286260" y="2122034"/>
            <a:ext cx="2120900" cy="259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6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6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6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</a:t>
            </a:r>
            <a:r>
              <a:rPr sz="16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</a:t>
            </a:r>
            <a:r>
              <a:rPr sz="16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</a:t>
            </a:r>
            <a:r>
              <a:rPr sz="16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</a:t>
            </a:r>
            <a:r>
              <a:rPr sz="16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</a:t>
            </a:r>
            <a:endParaRPr lang="SimHei" altLang="SimHei" sz="1600"/>
          </a:p>
        </p:txBody>
      </p:sp>
      <p:sp>
        <p:nvSpPr>
          <p:cNvPr id="12" name="textbox 12"/>
          <p:cNvSpPr/>
          <p:nvPr/>
        </p:nvSpPr>
        <p:spPr>
          <a:xfrm>
            <a:off x="4622781" y="6540853"/>
            <a:ext cx="1402080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7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413272" y="6762776"/>
            <a:ext cx="1854128" cy="6352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13272" y="6496034"/>
            <a:ext cx="1847819" cy="6352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080006" y="4489458"/>
            <a:ext cx="533387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textbox 20"/>
          <p:cNvSpPr/>
          <p:nvPr/>
        </p:nvSpPr>
        <p:spPr>
          <a:xfrm>
            <a:off x="3526518" y="2965736"/>
            <a:ext cx="7173594" cy="1383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18"/>
              </a:lnSpc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(6</a:t>
            </a:r>
            <a:endParaRPr lang="SimSun" altLang="SimSun" sz="1100"/>
          </a:p>
          <a:p>
            <a:pPr marL="1153160" algn="l" rtl="0" eaLnBrk="0">
              <a:lnSpc>
                <a:spcPts val="2777"/>
              </a:lnSpc>
              <a:spcBef>
                <a:spcPts val="1092"/>
              </a:spcBef>
            </a:pPr>
            <a:r>
              <a:rPr sz="3600" b="1" kern="0" spc="-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3600"/>
          </a:p>
          <a:p>
            <a:pPr marL="3540759" algn="l" rtl="0" eaLnBrk="0">
              <a:lnSpc>
                <a:spcPts val="1207"/>
              </a:lnSpc>
              <a:tabLst>
                <a:tab pos="7160259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937260" algn="l" rtl="0" eaLnBrk="0">
              <a:lnSpc>
                <a:spcPct val="96000"/>
              </a:lnSpc>
              <a:spcBef>
                <a:spcPts val="6"/>
              </a:spcBef>
            </a:pPr>
            <a:r>
              <a:rPr sz="2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</a:t>
            </a:r>
            <a:endParaRPr lang="SimHei" altLang="SimHei" sz="2700"/>
          </a:p>
        </p:txBody>
      </p:sp>
      <p:sp>
        <p:nvSpPr>
          <p:cNvPr id="22" name="textbox 22"/>
          <p:cNvSpPr/>
          <p:nvPr/>
        </p:nvSpPr>
        <p:spPr>
          <a:xfrm>
            <a:off x="1026037" y="4886899"/>
            <a:ext cx="8451850" cy="662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6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0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■免责：</a:t>
            </a:r>
            <a:r>
              <a:rPr sz="2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分析基于法律法规或市场公开信息。文中内容仅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代表个人观点，</a:t>
            </a:r>
            <a:endParaRPr lang="SimHei" altLang="SimHei" sz="2000"/>
          </a:p>
          <a:p>
            <a:pPr marL="231140" algn="l" rtl="0" eaLnBrk="0">
              <a:lnSpc>
                <a:spcPts val="2938"/>
              </a:lnSpc>
            </a:pP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并不代表任何平台或所在单位</a:t>
            </a: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任何意见。全部法律责任由个人承担。</a:t>
            </a:r>
            <a:endParaRPr lang="SimHei" altLang="SimHei" sz="2000"/>
          </a:p>
        </p:txBody>
      </p:sp>
      <p:sp>
        <p:nvSpPr>
          <p:cNvPr id="24" name="textbox 24"/>
          <p:cNvSpPr/>
          <p:nvPr/>
        </p:nvSpPr>
        <p:spPr>
          <a:xfrm>
            <a:off x="1301732" y="2024194"/>
            <a:ext cx="7773669" cy="685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64"/>
              </a:lnSpc>
            </a:pPr>
            <a:endParaRPr lang="Arial" altLang="Arial" sz="100"/>
          </a:p>
          <a:p>
            <a:pPr marL="12700" indent="15875" algn="l" rtl="0" eaLnBrk="0">
              <a:lnSpc>
                <a:spcPct val="106000"/>
              </a:lnSpc>
            </a:pPr>
            <a:r>
              <a:rPr sz="2000" b="1" u="sng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声明</a:t>
            </a:r>
            <a:r>
              <a:rPr sz="20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r>
              <a:rPr sz="2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下述为个人学习交流目的。并非有偿提供</a:t>
            </a:r>
            <a:r>
              <a:rPr sz="2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法律服务或以律师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名义进行相关活动。如需专业意见，请向专业人士咨询。</a:t>
            </a:r>
            <a:endParaRPr lang="SimHei" altLang="SimHei" sz="2000"/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959384" y="711210"/>
            <a:ext cx="768320" cy="761957"/>
          </a:xfrm>
          <a:prstGeom prst="rect">
            <a:avLst/>
          </a:prstGeom>
        </p:spPr>
      </p:pic>
      <p:sp>
        <p:nvSpPr>
          <p:cNvPr id="28" name="textbox 28"/>
          <p:cNvSpPr/>
          <p:nvPr/>
        </p:nvSpPr>
        <p:spPr>
          <a:xfrm>
            <a:off x="4622781" y="6534783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30" name="textbox 30"/>
          <p:cNvSpPr/>
          <p:nvPr/>
        </p:nvSpPr>
        <p:spPr>
          <a:xfrm>
            <a:off x="7082501" y="4388156"/>
            <a:ext cx="175260" cy="207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20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3)</a:t>
            </a:r>
            <a:endParaRPr lang="SimSun" altLang="SimSun" sz="12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406856" y="6489682"/>
            <a:ext cx="1866960" cy="6352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413272" y="6762776"/>
            <a:ext cx="1854128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486355" y="1701792"/>
            <a:ext cx="489009" cy="387368"/>
          </a:xfrm>
          <a:prstGeom prst="rect">
            <a:avLst/>
          </a:prstGeom>
        </p:spPr>
      </p:pic>
      <p:pic>
        <p:nvPicPr>
          <p:cNvPr id="40" name="picture 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486355" y="2406650"/>
            <a:ext cx="489009" cy="387369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492771" y="3803660"/>
            <a:ext cx="482593" cy="387369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492771" y="3105155"/>
            <a:ext cx="482593" cy="381016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499080" y="4502164"/>
            <a:ext cx="482593" cy="381016"/>
          </a:xfrm>
          <a:prstGeom prst="rect">
            <a:avLst/>
          </a:prstGeom>
        </p:spPr>
      </p:pic>
      <p:pic>
        <p:nvPicPr>
          <p:cNvPr id="48" name="picture 4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486355" y="5899174"/>
            <a:ext cx="482593" cy="387293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5632452" y="1841227"/>
            <a:ext cx="3703320" cy="4611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600" kern="0" spc="160" baseline="240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r>
              <a:rPr sz="1600" kern="0" spc="22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公司资本制度的变革</a:t>
            </a:r>
            <a:endParaRPr lang="SimHei" altLang="SimHei" sz="2600"/>
          </a:p>
          <a:p>
            <a:pPr marL="12700" algn="l" rtl="0" eaLnBrk="0">
              <a:lnSpc>
                <a:spcPct val="178000"/>
              </a:lnSpc>
              <a:spcBef>
                <a:spcPts val="100"/>
              </a:spcBef>
            </a:pPr>
            <a:r>
              <a:rPr sz="2600" kern="0" spc="180" baseline="300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600" kern="0" spc="1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公司股东的出资责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80" baseline="28047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600" kern="0" spc="1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股权交易规则的完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善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180" baseline="47352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14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公司治理制度的优化</a:t>
            </a:r>
            <a:r>
              <a:rPr sz="26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50" baseline="3005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600" kern="0" spc="26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国资公司的特别规定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70" baseline="28047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r>
              <a:rPr sz="1600" kern="0" spc="1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一人公司管制的放松</a:t>
            </a:r>
            <a:r>
              <a:rPr sz="2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170" baseline="32054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r>
              <a:rPr sz="1600" kern="0" spc="1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公司法其他重要调整</a:t>
            </a:r>
            <a:endParaRPr lang="SimHei" altLang="SimHei" sz="2600"/>
          </a:p>
        </p:txBody>
      </p:sp>
      <p:sp>
        <p:nvSpPr>
          <p:cNvPr id="52" name="textbox 52"/>
          <p:cNvSpPr/>
          <p:nvPr/>
        </p:nvSpPr>
        <p:spPr>
          <a:xfrm>
            <a:off x="3777784" y="4103767"/>
            <a:ext cx="855344" cy="194056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1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5700" kern="0" spc="-1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5700" kern="0" spc="83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700" kern="0" spc="-1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5700"/>
          </a:p>
        </p:txBody>
      </p:sp>
      <p:pic>
        <p:nvPicPr>
          <p:cNvPr id="54" name="picture 5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959384" y="711210"/>
            <a:ext cx="774630" cy="761957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4622781" y="6528430"/>
            <a:ext cx="142748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73550" y="1758967"/>
            <a:ext cx="1327158" cy="1498578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3358917" y="4333985"/>
            <a:ext cx="3978275" cy="513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8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公司资本制度的变革</a:t>
            </a:r>
            <a:endParaRPr lang="SimHei" altLang="SimHei" sz="33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6309" y="5575332"/>
            <a:ext cx="419181" cy="1181090"/>
            <a:chExt cx="419181" cy="1181090"/>
          </a:xfrm>
        </p:grpSpPr>
        <p:pic>
          <p:nvPicPr>
            <p:cNvPr id="62" name="picture 6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419181" cy="1181090"/>
            </a:xfrm>
            <a:prstGeom prst="rect">
              <a:avLst/>
            </a:prstGeom>
          </p:spPr>
        </p:pic>
        <p:sp>
          <p:nvSpPr>
            <p:cNvPr id="64" name="textbox 64"/>
            <p:cNvSpPr/>
            <p:nvPr/>
          </p:nvSpPr>
          <p:spPr>
            <a:xfrm>
              <a:off x="-55975" y="-12700"/>
              <a:ext cx="48831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700"/>
            </a:p>
            <a:p>
              <a:pPr marL="142239" algn="l" rtl="0" eaLnBrk="0">
                <a:lnSpc>
                  <a:spcPts val="2053"/>
                </a:lnSpc>
                <a:spcBef>
                  <a:spcPts val="1"/>
                </a:spcBef>
              </a:pP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66" name="textbox 66"/>
          <p:cNvSpPr/>
          <p:nvPr/>
        </p:nvSpPr>
        <p:spPr>
          <a:xfrm rot="5400000">
            <a:off x="9389135" y="3677346"/>
            <a:ext cx="208280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68" name="textbox 68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pic>
        <p:nvPicPr>
          <p:cNvPr id="70" name="picture 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32307" y="6762776"/>
            <a:ext cx="1822476" cy="6352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51341" y="6489682"/>
            <a:ext cx="1809751" cy="6352"/>
          </a:xfrm>
          <a:prstGeom prst="rect">
            <a:avLst/>
          </a:prstGeom>
        </p:spPr>
      </p:pic>
      <p:pic>
        <p:nvPicPr>
          <p:cNvPr id="76" name="picture 7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933934" y="6413524"/>
            <a:ext cx="806495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717563"/>
            <a:ext cx="10693400" cy="6172193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789271" y="935065"/>
            <a:ext cx="6800850" cy="12198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79"/>
              </a:lnSpc>
            </a:pPr>
            <a:endParaRPr lang="Arial" altLang="Arial" sz="100"/>
          </a:p>
          <a:p>
            <a:pPr marL="187325" algn="l" rtl="0" eaLnBrk="0">
              <a:lnSpc>
                <a:spcPct val="97000"/>
              </a:lnSpc>
            </a:pP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《公司法》的修改历程</a:t>
            </a:r>
            <a:endParaRPr lang="SimHei" altLang="SimHei" sz="27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algn="l" rtl="0" eaLnBrk="0">
              <a:lnSpc>
                <a:spcPct val="7866"/>
              </a:lnSpc>
            </a:pPr>
            <a:endParaRPr lang="Arial" altLang="Arial" sz="100"/>
          </a:p>
          <a:p>
            <a:pPr marL="2315845" indent="5714" algn="l" rtl="0" eaLnBrk="0">
              <a:lnSpc>
                <a:spcPct val="108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·修正，小修，部分条文修改，主</a:t>
            </a: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要制度不变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·修订，大修，规则的重大调整/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全面修改</a:t>
            </a:r>
            <a:endParaRPr lang="SimHei" altLang="SimHei" sz="1800"/>
          </a:p>
        </p:txBody>
      </p:sp>
      <p:sp>
        <p:nvSpPr>
          <p:cNvPr id="82" name="textbox 82"/>
          <p:cNvSpPr/>
          <p:nvPr/>
        </p:nvSpPr>
        <p:spPr>
          <a:xfrm>
            <a:off x="6699227" y="2615155"/>
            <a:ext cx="3576954" cy="2120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736725" algn="l" rtl="0" eaLnBrk="0">
              <a:lnSpc>
                <a:spcPct val="87000"/>
              </a:lnSpc>
            </a:pPr>
            <a:r>
              <a:rPr sz="18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第二次修订</a:t>
            </a:r>
            <a:endParaRPr lang="SimHei" altLang="SimHei" sz="1800"/>
          </a:p>
          <a:p>
            <a:pPr marL="1078864" algn="l" rtl="0" eaLnBrk="0">
              <a:lnSpc>
                <a:spcPts val="2692"/>
              </a:lnSpc>
            </a:pPr>
            <a:r>
              <a:rPr sz="1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8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20240701生效</a:t>
            </a:r>
            <a:endParaRPr lang="SimHei" altLang="SimHei" sz="1800"/>
          </a:p>
          <a:p>
            <a:pPr algn="r" rtl="0" eaLnBrk="0">
              <a:lnSpc>
                <a:spcPct val="98000"/>
              </a:lnSpc>
              <a:spcBef>
                <a:spcPts val="833"/>
              </a:spcBef>
            </a:pP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·公司资本制度</a:t>
            </a:r>
            <a:r>
              <a:rPr sz="18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变革3</a:t>
            </a:r>
            <a:r>
              <a:rPr sz="18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.0</a:t>
            </a:r>
            <a:endParaRPr lang="SimHei" altLang="SimHei" sz="18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636"/>
              </a:spcBef>
            </a:pP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2013.12</a:t>
            </a:r>
            <a:r>
              <a:rPr sz="21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2018.10</a:t>
            </a:r>
            <a:endParaRPr lang="SimSun" altLang="SimSun" sz="2100"/>
          </a:p>
          <a:p>
            <a:pPr algn="l" rtl="0" eaLnBrk="0">
              <a:lnSpc>
                <a:spcPct val="192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2372360" algn="l" rtl="0" eaLnBrk="0">
              <a:lnSpc>
                <a:spcPct val="79000"/>
              </a:lnSpc>
              <a:spcBef>
                <a:spcPts val="4"/>
              </a:spcBef>
            </a:pPr>
            <a:r>
              <a:rPr sz="2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2023.12</a:t>
            </a:r>
            <a:endParaRPr lang="SimSun" altLang="SimSun" sz="2100"/>
          </a:p>
        </p:txBody>
      </p:sp>
      <p:sp>
        <p:nvSpPr>
          <p:cNvPr id="84" name="textbox 84"/>
          <p:cNvSpPr/>
          <p:nvPr/>
        </p:nvSpPr>
        <p:spPr>
          <a:xfrm>
            <a:off x="3765598" y="2672330"/>
            <a:ext cx="2725420" cy="2050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981075" algn="l" rtl="0" eaLnBrk="0">
              <a:lnSpc>
                <a:spcPct val="98000"/>
              </a:lnSpc>
            </a:pPr>
            <a:r>
              <a:rPr sz="18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第一次</a:t>
            </a:r>
            <a:r>
              <a:rPr sz="1800" b="1" kern="0" spc="8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修订</a:t>
            </a:r>
            <a:endParaRPr lang="SimHei" altLang="SimHei" sz="1800"/>
          </a:p>
          <a:p>
            <a:pPr marL="437515" algn="l" rtl="0" eaLnBrk="0">
              <a:lnSpc>
                <a:spcPct val="98000"/>
              </a:lnSpc>
              <a:spcBef>
                <a:spcPts val="445"/>
              </a:spcBef>
            </a:pPr>
            <a:r>
              <a:rPr sz="18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·20060101生效</a:t>
            </a:r>
            <a:endParaRPr lang="SimHei" altLang="SimHei" sz="1800"/>
          </a:p>
          <a:p>
            <a:pPr algn="r" rtl="0" eaLnBrk="0">
              <a:lnSpc>
                <a:spcPct val="98000"/>
              </a:lnSpc>
              <a:spcBef>
                <a:spcPts val="471"/>
              </a:spcBef>
            </a:pP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·公司资本制度</a:t>
            </a:r>
            <a:r>
              <a:rPr sz="18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变革1.0</a:t>
            </a:r>
            <a:endParaRPr lang="SimHei" altLang="Sim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78000"/>
              </a:lnSpc>
              <a:spcBef>
                <a:spcPts val="641"/>
              </a:spcBef>
            </a:pP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2004.08</a:t>
            </a:r>
            <a:endParaRPr lang="SimSun" altLang="SimSun" sz="2100"/>
          </a:p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108075" algn="l" rtl="0" eaLnBrk="0">
              <a:lnSpc>
                <a:spcPct val="79000"/>
              </a:lnSpc>
              <a:spcBef>
                <a:spcPts val="6"/>
              </a:spcBef>
            </a:pPr>
            <a:r>
              <a:rPr sz="2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2005.10</a:t>
            </a:r>
            <a:endParaRPr lang="SimSun" altLang="SimSun" sz="2100"/>
          </a:p>
        </p:txBody>
      </p:sp>
      <p:sp>
        <p:nvSpPr>
          <p:cNvPr id="86" name="textbox 86"/>
          <p:cNvSpPr/>
          <p:nvPr/>
        </p:nvSpPr>
        <p:spPr>
          <a:xfrm>
            <a:off x="146096" y="2694912"/>
            <a:ext cx="3240404" cy="1414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03"/>
              </a:lnSpc>
            </a:pPr>
            <a:endParaRPr lang="Arial" altLang="Arial" sz="100"/>
          </a:p>
          <a:p>
            <a:pPr marL="638175" algn="l" rtl="0" eaLnBrk="0">
              <a:lnSpc>
                <a:spcPct val="99000"/>
              </a:lnSpc>
            </a:pPr>
            <a:r>
              <a:rPr sz="18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</a:t>
            </a:r>
            <a:endParaRPr lang="SimHei" altLang="SimHei" sz="1800"/>
          </a:p>
          <a:p>
            <a:pPr marL="18415" algn="l" rtl="0" eaLnBrk="0">
              <a:lnSpc>
                <a:spcPct val="87000"/>
              </a:lnSpc>
              <a:spcBef>
                <a:spcPts val="142"/>
              </a:spcBef>
            </a:pPr>
            <a:r>
              <a:rPr sz="18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·19940701生</a:t>
            </a:r>
            <a:r>
              <a:rPr sz="18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</a:t>
            </a:r>
            <a:endParaRPr lang="SimHei" altLang="SimHei" sz="1800"/>
          </a:p>
          <a:p>
            <a:pPr marL="12700" algn="l" rtl="0" eaLnBrk="0">
              <a:lnSpc>
                <a:spcPts val="2807"/>
              </a:lnSpc>
            </a:pP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·法定资本制</a:t>
            </a:r>
            <a:endParaRPr lang="SimHei" altLang="SimHei" sz="18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algn="r" rtl="0" eaLnBrk="0">
              <a:lnSpc>
                <a:spcPct val="79000"/>
              </a:lnSpc>
              <a:spcBef>
                <a:spcPts val="6"/>
              </a:spcBef>
            </a:pPr>
            <a:r>
              <a:rPr sz="2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1999.12</a:t>
            </a:r>
            <a:endParaRPr lang="SimSun" altLang="SimSun" sz="2100"/>
          </a:p>
        </p:txBody>
      </p:sp>
      <p:sp>
        <p:nvSpPr>
          <p:cNvPr id="88" name="textbox 88"/>
          <p:cNvSpPr/>
          <p:nvPr/>
        </p:nvSpPr>
        <p:spPr>
          <a:xfrm>
            <a:off x="1022314" y="4922656"/>
            <a:ext cx="3129914" cy="543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7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·放宽</a:t>
            </a: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IP</a:t>
            </a: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等出资比例管控</a:t>
            </a:r>
            <a:endParaRPr lang="SimHei" altLang="SimHei" sz="1800"/>
          </a:p>
          <a:p>
            <a:pPr algn="r" rtl="0" eaLnBrk="0">
              <a:lnSpc>
                <a:spcPct val="98000"/>
              </a:lnSpc>
              <a:spcBef>
                <a:spcPts val="3"/>
              </a:spcBef>
            </a:pPr>
            <a:r>
              <a:rPr sz="1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第二次修正</a:t>
            </a:r>
            <a:endParaRPr lang="SimHei" altLang="SimHei" sz="1800"/>
          </a:p>
        </p:txBody>
      </p:sp>
      <p:sp>
        <p:nvSpPr>
          <p:cNvPr id="90" name="textbox 90"/>
          <p:cNvSpPr/>
          <p:nvPr/>
        </p:nvSpPr>
        <p:spPr>
          <a:xfrm>
            <a:off x="5346725" y="5479055"/>
            <a:ext cx="4431029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0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·公司资本制度</a:t>
            </a:r>
            <a:r>
              <a:rPr sz="18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变革2.0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·完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善公司回购制度</a:t>
            </a:r>
            <a:endParaRPr lang="SimHei" altLang="SimHei" sz="1800"/>
          </a:p>
        </p:txBody>
      </p:sp>
      <p:sp>
        <p:nvSpPr>
          <p:cNvPr id="92" name="textbox 92"/>
          <p:cNvSpPr/>
          <p:nvPr/>
        </p:nvSpPr>
        <p:spPr>
          <a:xfrm>
            <a:off x="5359450" y="4847362"/>
            <a:ext cx="1758314" cy="610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984"/>
              </a:lnSpc>
            </a:pPr>
            <a:endParaRPr lang="Arial" altLang="Arial" sz="100"/>
          </a:p>
          <a:p>
            <a:pPr marL="12700" indent="539115" algn="l" rtl="0" eaLnBrk="0">
              <a:lnSpc>
                <a:spcPct val="107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第三次修正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·20140301生效</a:t>
            </a:r>
            <a:endParaRPr lang="SimHei" altLang="SimHei" sz="1800"/>
          </a:p>
        </p:txBody>
      </p:sp>
      <p:sp>
        <p:nvSpPr>
          <p:cNvPr id="94" name="textbox 94"/>
          <p:cNvSpPr/>
          <p:nvPr/>
        </p:nvSpPr>
        <p:spPr>
          <a:xfrm>
            <a:off x="7816900" y="4847362"/>
            <a:ext cx="1621155" cy="610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984"/>
              </a:lnSpc>
            </a:pPr>
            <a:endParaRPr lang="Arial" altLang="Arial" sz="100"/>
          </a:p>
          <a:p>
            <a:pPr marL="12700" indent="386715" algn="l" rtl="0" eaLnBrk="0">
              <a:lnSpc>
                <a:spcPct val="107000"/>
              </a:lnSpc>
            </a:pPr>
            <a:r>
              <a:rPr sz="1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第四次修正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·20181026生效</a:t>
            </a:r>
            <a:endParaRPr lang="SimHei" altLang="SimHei" sz="1800"/>
          </a:p>
        </p:txBody>
      </p:sp>
      <p:sp>
        <p:nvSpPr>
          <p:cNvPr id="96" name="textbox 96"/>
          <p:cNvSpPr/>
          <p:nvPr/>
        </p:nvSpPr>
        <p:spPr>
          <a:xfrm>
            <a:off x="2070052" y="5500533"/>
            <a:ext cx="2882900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0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·取消溢价发行报国务院批准</a:t>
            </a:r>
            <a:endParaRPr lang="SimHei" altLang="SimHei" sz="1800"/>
          </a:p>
        </p:txBody>
      </p:sp>
      <p:sp>
        <p:nvSpPr>
          <p:cNvPr id="98" name="textbox 98"/>
          <p:cNvSpPr/>
          <p:nvPr/>
        </p:nvSpPr>
        <p:spPr>
          <a:xfrm>
            <a:off x="1619219" y="4593401"/>
            <a:ext cx="1452880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第一次修正 ·</a:t>
            </a:r>
            <a:endParaRPr lang="SimHei" altLang="SimHei" sz="1800"/>
          </a:p>
        </p:txBody>
      </p:sp>
      <p:sp>
        <p:nvSpPr>
          <p:cNvPr id="100" name="textbox 100"/>
          <p:cNvSpPr/>
          <p:nvPr/>
        </p:nvSpPr>
        <p:spPr>
          <a:xfrm rot="5400000">
            <a:off x="9368146" y="3687229"/>
            <a:ext cx="2091689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203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900" kern="0" spc="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9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900" kern="0" spc="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9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900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9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900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r>
              <a:rPr sz="900" kern="0" spc="3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r>
              <a:rPr sz="900" kern="0" spc="3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r>
              <a:rPr sz="900" kern="0" spc="3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endParaRPr lang="KaiTi" altLang="KaiTi" sz="900"/>
          </a:p>
        </p:txBody>
      </p:sp>
      <p:sp>
        <p:nvSpPr>
          <p:cNvPr id="102" name="textbox 102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04" name="textbox 104"/>
          <p:cNvSpPr/>
          <p:nvPr/>
        </p:nvSpPr>
        <p:spPr>
          <a:xfrm>
            <a:off x="562569" y="4444733"/>
            <a:ext cx="929005" cy="277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44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21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1993.12</a:t>
            </a:r>
            <a:endParaRPr lang="SimSun" altLang="SimSun" sz="2100"/>
          </a:p>
        </p:txBody>
      </p:sp>
      <p:sp>
        <p:nvSpPr>
          <p:cNvPr id="106" name="textbox 106"/>
          <p:cNvSpPr/>
          <p:nvPr/>
        </p:nvSpPr>
        <p:spPr>
          <a:xfrm>
            <a:off x="41022" y="6107173"/>
            <a:ext cx="280034" cy="6419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sp>
        <p:nvSpPr>
          <p:cNvPr id="108" name="textbox 108"/>
          <p:cNvSpPr/>
          <p:nvPr/>
        </p:nvSpPr>
        <p:spPr>
          <a:xfrm>
            <a:off x="34672" y="5693902"/>
            <a:ext cx="286384" cy="2286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endParaRPr lang="LiSu" altLang="LiSu" sz="1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723916"/>
            <a:ext cx="10693400" cy="6038859"/>
          </a:xfrm>
          <a:prstGeom prst="rect">
            <a:avLst/>
          </a:prstGeom>
        </p:spPr>
      </p:pic>
      <p:sp>
        <p:nvSpPr>
          <p:cNvPr id="112" name="textbox 112"/>
          <p:cNvSpPr/>
          <p:nvPr/>
        </p:nvSpPr>
        <p:spPr>
          <a:xfrm>
            <a:off x="4061812" y="2640719"/>
            <a:ext cx="2535554" cy="2614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300" b="1" kern="0" spc="11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2024年7月1日生效</a:t>
            </a:r>
            <a:endParaRPr lang="SimHei" altLang="SimHei" sz="23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590550" algn="l" rtl="0" eaLnBrk="0">
              <a:lnSpc>
                <a:spcPts val="3063"/>
              </a:lnSpc>
              <a:spcBef>
                <a:spcPts val="730"/>
              </a:spcBef>
            </a:pPr>
            <a:r>
              <a:rPr sz="2400" b="1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《公司法》</a:t>
            </a:r>
            <a:endParaRPr lang="SimHei" altLang="SimHei" sz="24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215265" algn="l" rtl="0" eaLnBrk="0">
              <a:lnSpc>
                <a:spcPct val="94000"/>
              </a:lnSpc>
              <a:spcBef>
                <a:spcPts val="1"/>
              </a:spcBef>
            </a:pPr>
            <a:r>
              <a:rPr sz="2300" b="1" kern="0" spc="5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主席令第十五号</a:t>
            </a:r>
            <a:endParaRPr lang="SimHei" altLang="SimHei" sz="2300"/>
          </a:p>
        </p:txBody>
      </p:sp>
      <p:sp>
        <p:nvSpPr>
          <p:cNvPr id="114" name="textbox 114"/>
          <p:cNvSpPr/>
          <p:nvPr/>
        </p:nvSpPr>
        <p:spPr>
          <a:xfrm>
            <a:off x="7156475" y="2955716"/>
            <a:ext cx="2473960" cy="1925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28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202309</a:t>
            </a:r>
            <a:endParaRPr lang="SimSun" altLang="SimSun" sz="1700"/>
          </a:p>
          <a:p>
            <a:pPr marL="76200" algn="l" rtl="0" eaLnBrk="0">
              <a:lnSpc>
                <a:spcPct val="96000"/>
              </a:lnSpc>
              <a:spcBef>
                <a:spcPts val="722"/>
              </a:spcBef>
            </a:pP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三审稿</a:t>
            </a:r>
            <a:endParaRPr lang="SimHei" altLang="SimHei" sz="2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491614" algn="l" rtl="0" eaLnBrk="0">
              <a:lnSpc>
                <a:spcPct val="80000"/>
              </a:lnSpc>
              <a:spcBef>
                <a:spcPts val="519"/>
              </a:spcBef>
            </a:pP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202312</a:t>
            </a:r>
            <a:endParaRPr lang="SimSun" altLang="SimSun" sz="17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algn="r" rtl="0" eaLnBrk="0">
              <a:lnSpc>
                <a:spcPct val="96000"/>
              </a:lnSpc>
              <a:spcBef>
                <a:spcPts val="3"/>
              </a:spcBef>
            </a:pP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四审稿</a:t>
            </a:r>
            <a:endParaRPr lang="SimHei" altLang="SimHei" sz="2300"/>
          </a:p>
        </p:txBody>
      </p:sp>
      <p:sp>
        <p:nvSpPr>
          <p:cNvPr id="116" name="textbox 116"/>
          <p:cNvSpPr/>
          <p:nvPr/>
        </p:nvSpPr>
        <p:spPr>
          <a:xfrm>
            <a:off x="1092249" y="2954827"/>
            <a:ext cx="2397760" cy="1932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63"/>
              </a:lnSpc>
            </a:pPr>
            <a:endParaRPr lang="Arial" altLang="Arial" sz="100"/>
          </a:p>
          <a:p>
            <a:pPr marL="1402714" algn="l" rtl="0" eaLnBrk="0">
              <a:lnSpc>
                <a:spcPct val="80000"/>
              </a:lnSpc>
            </a:pP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202212</a:t>
            </a:r>
            <a:endParaRPr lang="SimSun" altLang="SimSun" sz="1700"/>
          </a:p>
          <a:p>
            <a:pPr algn="r" rtl="0" eaLnBrk="0">
              <a:lnSpc>
                <a:spcPct val="96000"/>
              </a:lnSpc>
              <a:spcBef>
                <a:spcPts val="672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二审稿</a:t>
            </a:r>
            <a:endParaRPr lang="SimHei" altLang="SimHei" sz="23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12700" algn="l" rtl="0" eaLnBrk="0">
              <a:lnSpc>
                <a:spcPct val="80000"/>
              </a:lnSpc>
              <a:spcBef>
                <a:spcPts val="521"/>
              </a:spcBef>
            </a:pP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202112</a:t>
            </a:r>
            <a:endParaRPr lang="SimSun" altLang="SimSun" sz="1700"/>
          </a:p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43815" algn="l" rtl="0" eaLnBrk="0">
              <a:lnSpc>
                <a:spcPct val="96000"/>
              </a:lnSpc>
              <a:spcBef>
                <a:spcPts val="2"/>
              </a:spcBef>
            </a:pP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一审稿</a:t>
            </a:r>
            <a:endParaRPr lang="SimHei" altLang="SimHei" sz="2300"/>
          </a:p>
        </p:txBody>
      </p:sp>
      <p:sp>
        <p:nvSpPr>
          <p:cNvPr id="118" name="textbox 118"/>
          <p:cNvSpPr/>
          <p:nvPr/>
        </p:nvSpPr>
        <p:spPr>
          <a:xfrm>
            <a:off x="798664" y="939899"/>
            <a:ext cx="3559175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7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《公司法》的最新修订</a:t>
            </a:r>
            <a:endParaRPr lang="SimHei" altLang="SimHei" sz="2700"/>
          </a:p>
        </p:txBody>
      </p:sp>
      <p:sp>
        <p:nvSpPr>
          <p:cNvPr id="120" name="textbox 120"/>
          <p:cNvSpPr/>
          <p:nvPr/>
        </p:nvSpPr>
        <p:spPr>
          <a:xfrm rot="5400000">
            <a:off x="9385923" y="3680559"/>
            <a:ext cx="208915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122" name="textbox 122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24" name="textbox 124"/>
          <p:cNvSpPr/>
          <p:nvPr/>
        </p:nvSpPr>
        <p:spPr>
          <a:xfrm>
            <a:off x="41022" y="5693902"/>
            <a:ext cx="280034" cy="10553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  成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pic>
        <p:nvPicPr>
          <p:cNvPr id="126" name="picture 1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419582" y="6762776"/>
            <a:ext cx="1841510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8" name="table 128"/>
          <p:cNvGraphicFramePr>
            <a:graphicFrameLocks noGrp="1"/>
          </p:cNvGraphicFramePr>
          <p:nvPr/>
        </p:nvGraphicFramePr>
        <p:xfrm>
          <a:off x="711217" y="4080576"/>
          <a:ext cx="9025890" cy="1465579"/>
        </p:xfrm>
        <a:graphic>
          <a:graphicData uri="http://schemas.openxmlformats.org/drawingml/2006/table">
            <a:tbl>
              <a:tblPr/>
              <a:tblGrid>
                <a:gridCol w="4492625"/>
                <a:gridCol w="4533265"/>
              </a:tblGrid>
              <a:tr h="14655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2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·法定资本</a:t>
                      </a:r>
                      <a:r>
                        <a:rPr sz="2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Statutory</a:t>
                      </a:r>
                      <a:r>
                        <a:rPr sz="21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 </a:t>
                      </a:r>
                      <a:r>
                        <a:rPr sz="2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Capi</a:t>
                      </a:r>
                      <a:r>
                        <a:rPr sz="21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tal</a:t>
                      </a:r>
                      <a:endParaRPr lang="Arial" altLang="Arial" sz="2100"/>
                    </a:p>
                    <a:p>
                      <a:pPr algn="l" rtl="0" eaLnBrk="0">
                        <a:lnSpc>
                          <a:spcPct val="89000"/>
                        </a:lnSpc>
                        <a:spcBef>
                          <a:spcPts val="812"/>
                        </a:spcBef>
                      </a:pPr>
                      <a:r>
                        <a:rPr sz="20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</a:t>
                      </a:r>
                      <a:r>
                        <a:rPr sz="2000" kern="0" spc="-8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000" u="sng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成立时，</a:t>
                      </a:r>
                      <a:r>
                        <a:rPr sz="2000" kern="0" spc="7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000" kern="0" spc="-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章程明确资本总额，</a:t>
                      </a:r>
                      <a:endParaRPr lang="SimHei" altLang="SimHei" sz="2000"/>
                    </a:p>
                    <a:p>
                      <a:pPr marL="228600" algn="l" rtl="0" eaLnBrk="0">
                        <a:lnSpc>
                          <a:spcPts val="3290"/>
                        </a:lnSpc>
                      </a:pPr>
                      <a:r>
                        <a:rPr sz="21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股东全部认缴到位(全部发行</a:t>
                      </a:r>
                      <a:r>
                        <a:rPr sz="21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)</a:t>
                      </a:r>
                      <a:endParaRPr lang="SimHei" altLang="SimHei" sz="21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21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●</a:t>
                      </a:r>
                      <a:r>
                        <a:rPr sz="2100" kern="0" spc="-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b="1" kern="0" spc="-50">
                          <a:solidFill>
                            <a:srgbClr val="00769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一次发行</a:t>
                      </a:r>
                      <a:r>
                        <a:rPr sz="21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+一次/分期实缴</a:t>
                      </a:r>
                      <a:endParaRPr lang="SimHei" altLang="SimHei" sz="2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07390" algn="l" rtl="0" eaLnBrk="0">
                        <a:lnSpc>
                          <a:spcPct val="88000"/>
                        </a:lnSpc>
                        <a:spcBef>
                          <a:spcPts val="2"/>
                        </a:spcBef>
                      </a:pPr>
                      <a:r>
                        <a:rPr sz="2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·授权资本</a:t>
                      </a:r>
                      <a:r>
                        <a:rPr sz="2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Authorized</a:t>
                      </a:r>
                      <a:r>
                        <a:rPr sz="2100" kern="0" spc="5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21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Cap</a:t>
                      </a:r>
                      <a:r>
                        <a:rPr sz="21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ital</a:t>
                      </a:r>
                      <a:endParaRPr lang="Arial" altLang="Arial" sz="2100"/>
                    </a:p>
                    <a:p>
                      <a:pPr marL="707390" algn="l" rtl="0" eaLnBrk="0">
                        <a:lnSpc>
                          <a:spcPct val="132000"/>
                        </a:lnSpc>
                        <a:spcBef>
                          <a:spcPts val="18"/>
                        </a:spcBef>
                      </a:pPr>
                      <a:r>
                        <a:rPr sz="21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</a:t>
                      </a:r>
                      <a:r>
                        <a:rPr sz="2100" kern="0" spc="-8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u="sng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成立时，</a:t>
                      </a:r>
                      <a:r>
                        <a:rPr sz="2100" kern="0" spc="7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kern="0" spc="-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只发行一部分股份；</a:t>
                      </a:r>
                      <a:endParaRPr lang="SimHei" altLang="SimHei" sz="2100"/>
                    </a:p>
                    <a:p>
                      <a:pPr algn="r" rtl="0" eaLnBrk="0">
                        <a:lnSpc>
                          <a:spcPct val="84000"/>
                        </a:lnSpc>
                        <a:spcBef>
                          <a:spcPts val="819"/>
                        </a:spcBef>
                      </a:pPr>
                      <a:r>
                        <a:rPr sz="21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剩余股份授权董事会择机发行</a:t>
                      </a:r>
                      <a:endParaRPr lang="SimHei" altLang="SimHei" sz="2100"/>
                    </a:p>
                    <a:p>
                      <a:pPr marL="707390" algn="l" rtl="0" eaLnBrk="0">
                        <a:lnSpc>
                          <a:spcPts val="2990"/>
                        </a:lnSpc>
                      </a:pPr>
                      <a:r>
                        <a:rPr sz="21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·一次授予+</a:t>
                      </a:r>
                      <a:r>
                        <a:rPr sz="2100" b="1" kern="0" spc="40">
                          <a:solidFill>
                            <a:srgbClr val="00769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分期发行</a:t>
                      </a:r>
                      <a:endParaRPr lang="SimHei" altLang="SimHei" sz="2100"/>
                    </a:p>
                  </a:txBody>
                  <a:tcPr marL="0" marR="0" marT="293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30" name="table 130"/>
          <p:cNvGraphicFramePr>
            <a:graphicFrameLocks noGrp="1"/>
          </p:cNvGraphicFramePr>
          <p:nvPr/>
        </p:nvGraphicFramePr>
        <p:xfrm>
          <a:off x="1955822" y="2686021"/>
          <a:ext cx="6418579" cy="920750"/>
        </p:xfrm>
        <a:graphic>
          <a:graphicData uri="http://schemas.openxmlformats.org/drawingml/2006/table">
            <a:tbl>
              <a:tblPr/>
              <a:tblGrid>
                <a:gridCol w="1553844"/>
                <a:gridCol w="3804284"/>
                <a:gridCol w="1060450"/>
              </a:tblGrid>
              <a:tr h="9207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41275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2100" u="sng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法</a:t>
                      </a:r>
                      <a:r>
                        <a:rPr sz="2100" u="sng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u="sng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定</a:t>
                      </a:r>
                      <a:endParaRPr lang="SimHei" altLang="SimHei" sz="2100"/>
                    </a:p>
                    <a:p>
                      <a:pPr marL="266065" algn="l" rtl="0" eaLnBrk="0">
                        <a:lnSpc>
                          <a:spcPts val="3535"/>
                        </a:lnSpc>
                      </a:pPr>
                      <a:r>
                        <a:rPr sz="2100" kern="0" spc="3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资本制</a:t>
                      </a:r>
                      <a:endParaRPr lang="SimHei" altLang="SimHei" sz="2100"/>
                    </a:p>
                  </a:txBody>
                  <a:tcPr marL="0" marR="0" marT="0" marB="0">
                    <a:lnL w="31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277495" algn="l" rtl="0" eaLnBrk="0">
                        <a:lnSpc>
                          <a:spcPct val="85000"/>
                        </a:lnSpc>
                        <a:spcBef>
                          <a:spcPts val="7"/>
                        </a:spcBef>
                      </a:pPr>
                      <a:r>
                        <a:rPr sz="2100" b="1" u="sng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授</a:t>
                      </a:r>
                      <a:r>
                        <a:rPr sz="2100" u="sng" kern="0" spc="-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100" b="1" u="sng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权</a:t>
                      </a:r>
                      <a:endParaRPr lang="SimHei" altLang="SimHei" sz="2100"/>
                    </a:p>
                    <a:p>
                      <a:pPr algn="r" rtl="0" eaLnBrk="0">
                        <a:lnSpc>
                          <a:spcPts val="3543"/>
                        </a:lnSpc>
                      </a:pPr>
                      <a:r>
                        <a:rPr sz="2100" b="1" kern="0" spc="3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资本制</a:t>
                      </a:r>
                      <a:endParaRPr lang="SimHei" altLang="SimHei" sz="2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860851" y="2686021"/>
            <a:ext cx="3321049" cy="908071"/>
          </a:xfrm>
          <a:prstGeom prst="rect">
            <a:avLst/>
          </a:prstGeom>
        </p:spPr>
      </p:pic>
      <p:sp>
        <p:nvSpPr>
          <p:cNvPr id="134" name="textbox 134"/>
          <p:cNvSpPr/>
          <p:nvPr/>
        </p:nvSpPr>
        <p:spPr>
          <a:xfrm>
            <a:off x="-12700" y="953682"/>
            <a:ext cx="7820659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634365"/>
              </a:tabLst>
            </a:pPr>
            <a:r>
              <a:rPr sz="26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公司的资本制度一法定</a:t>
            </a:r>
            <a:r>
              <a:rPr sz="2600" b="1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资本制</a:t>
            </a:r>
            <a:r>
              <a:rPr sz="26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vs</a:t>
            </a:r>
            <a:r>
              <a:rPr sz="2600" b="1" kern="0" spc="4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600" b="1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授权资本制</a:t>
            </a:r>
            <a:endParaRPr lang="SimHei" altLang="SimHei" sz="2600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6309" y="5575332"/>
            <a:ext cx="419181" cy="1181090"/>
            <a:chExt cx="419181" cy="1181090"/>
          </a:xfrm>
        </p:grpSpPr>
        <p:pic>
          <p:nvPicPr>
            <p:cNvPr id="138" name="picture 13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1090"/>
            </a:xfrm>
            <a:prstGeom prst="rect">
              <a:avLst/>
            </a:prstGeom>
          </p:spPr>
        </p:pic>
        <p:sp>
          <p:nvSpPr>
            <p:cNvPr id="140" name="textbox 140"/>
            <p:cNvSpPr/>
            <p:nvPr/>
          </p:nvSpPr>
          <p:spPr>
            <a:xfrm>
              <a:off x="-55975" y="-12700"/>
              <a:ext cx="48831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700"/>
            </a:p>
            <a:p>
              <a:pPr marL="142239" algn="l" rtl="0" eaLnBrk="0">
                <a:lnSpc>
                  <a:spcPts val="2053"/>
                </a:lnSpc>
                <a:spcBef>
                  <a:spcPts val="1"/>
                </a:spcBef>
              </a:pP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142" name="textbox 142"/>
          <p:cNvSpPr/>
          <p:nvPr/>
        </p:nvSpPr>
        <p:spPr>
          <a:xfrm rot="5400000">
            <a:off x="9372593" y="3659848"/>
            <a:ext cx="2101850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2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 公 司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 2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1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100"/>
          </a:p>
        </p:txBody>
      </p:sp>
      <p:sp>
        <p:nvSpPr>
          <p:cNvPr id="144" name="textbox 144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46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8" name="picture 14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150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2" name="picture 15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154" name="picture 15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06856" y="6762776"/>
            <a:ext cx="1847926" cy="6352"/>
          </a:xfrm>
          <a:prstGeom prst="rect">
            <a:avLst/>
          </a:prstGeom>
        </p:spPr>
      </p:pic>
      <p:pic>
        <p:nvPicPr>
          <p:cNvPr id="156" name="picture 15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946660" y="6413524"/>
            <a:ext cx="781046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723916"/>
            <a:ext cx="10693400" cy="6095959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4622781" y="3365951"/>
            <a:ext cx="4150359" cy="3349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36"/>
              </a:lnSpc>
            </a:pPr>
            <a:endParaRPr lang="Arial" altLang="Arial" sz="100"/>
          </a:p>
          <a:p>
            <a:pPr marL="2200910" algn="l" rtl="0" eaLnBrk="0">
              <a:lnSpc>
                <a:spcPct val="86000"/>
              </a:lnSpc>
            </a:pP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变革1.0</a:t>
            </a:r>
            <a:endParaRPr lang="SimHei" altLang="SimHei" sz="2300"/>
          </a:p>
          <a:p>
            <a:pPr marL="2156460" algn="l" rtl="0" eaLnBrk="0">
              <a:lnSpc>
                <a:spcPts val="3038"/>
              </a:lnSpc>
            </a:pP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2005.10</a:t>
            </a:r>
            <a:endParaRPr lang="SimSun" altLang="SimSun" sz="2300"/>
          </a:p>
          <a:p>
            <a:pPr marL="2092325" algn="l" rtl="0" eaLnBrk="0">
              <a:lnSpc>
                <a:spcPct val="96000"/>
              </a:lnSpc>
              <a:spcBef>
                <a:spcPts val="1259"/>
              </a:spcBef>
            </a:pPr>
            <a:r>
              <a:rPr sz="18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法定资本制</a:t>
            </a:r>
            <a:endParaRPr lang="SimHei" altLang="SimHei" sz="1800"/>
          </a:p>
          <a:p>
            <a:pPr marL="1193164" algn="l" rtl="0" eaLnBrk="0">
              <a:lnSpc>
                <a:spcPct val="95000"/>
              </a:lnSpc>
              <a:spcBef>
                <a:spcPts val="760"/>
              </a:spcBef>
            </a:pP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·分期实缴出资</a:t>
            </a:r>
            <a:endParaRPr lang="SimHei" altLang="SimHei" sz="1800"/>
          </a:p>
          <a:p>
            <a:pPr marL="1193164" algn="l" rtl="0" eaLnBrk="0">
              <a:lnSpc>
                <a:spcPct val="107000"/>
              </a:lnSpc>
              <a:spcBef>
                <a:spcPts val="433"/>
              </a:spcBef>
            </a:pP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·首期20%;其余2年内/5年内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·有限公司3万</a:t>
            </a:r>
            <a:endParaRPr lang="SimHei" altLang="SimHei" sz="1800"/>
          </a:p>
          <a:p>
            <a:pPr marL="1193164" algn="l" rtl="0" eaLnBrk="0">
              <a:lnSpc>
                <a:spcPct val="97000"/>
              </a:lnSpc>
              <a:spcBef>
                <a:spcPts val="303"/>
              </a:spcBef>
            </a:pPr>
            <a:r>
              <a:rPr sz="17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·一人公司10万，</a:t>
            </a:r>
            <a:r>
              <a:rPr sz="1700" kern="0" spc="5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r>
              <a:rPr sz="17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次性实缴</a:t>
            </a:r>
            <a:endParaRPr lang="SimHei" altLang="SimHei" sz="1700"/>
          </a:p>
          <a:p>
            <a:pPr marL="1193164" algn="l" rtl="0" eaLnBrk="0">
              <a:lnSpc>
                <a:spcPct val="95000"/>
              </a:lnSpc>
              <a:spcBef>
                <a:spcPts val="462"/>
              </a:spcBef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·股份公司500万</a:t>
            </a:r>
            <a:endParaRPr lang="SimHei" altLang="SimHei" sz="1800"/>
          </a:p>
          <a:p>
            <a:pPr marL="1193164" algn="l" rtl="0" eaLnBrk="0">
              <a:lnSpc>
                <a:spcPct val="85000"/>
              </a:lnSpc>
              <a:spcBef>
                <a:spcPts val="486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·货币出资不低于30%</a:t>
            </a:r>
            <a:endParaRPr lang="SimHei" altLang="SimHei" sz="1800"/>
          </a:p>
          <a:p>
            <a:pPr marL="12700" algn="l" rtl="0" eaLnBrk="0">
              <a:lnSpc>
                <a:spcPts val="243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62" name="textbox 162"/>
          <p:cNvSpPr/>
          <p:nvPr/>
        </p:nvSpPr>
        <p:spPr>
          <a:xfrm>
            <a:off x="1225595" y="1853051"/>
            <a:ext cx="2854960" cy="2314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828675" algn="l" rtl="0" eaLnBrk="0">
              <a:lnSpc>
                <a:spcPct val="96000"/>
              </a:lnSpc>
            </a:pPr>
            <a:r>
              <a:rPr sz="18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法定资本制</a:t>
            </a:r>
            <a:endParaRPr lang="SimHei" altLang="SimHei" sz="1800"/>
          </a:p>
          <a:p>
            <a:pPr marL="12700" algn="l" rtl="0" eaLnBrk="0">
              <a:lnSpc>
                <a:spcPct val="95000"/>
              </a:lnSpc>
              <a:spcBef>
                <a:spcPts val="810"/>
              </a:spcBef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·一次性实缴出资</a:t>
            </a:r>
            <a:endParaRPr lang="SimHei" altLang="SimHei" sz="1800"/>
          </a:p>
          <a:p>
            <a:pPr marL="12700" algn="l" rtl="0" eaLnBrk="0">
              <a:lnSpc>
                <a:spcPct val="85000"/>
              </a:lnSpc>
              <a:spcBef>
                <a:spcPts val="656"/>
              </a:spcBef>
            </a:pP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·有限公司10万/30万/50万</a:t>
            </a:r>
            <a:endParaRPr lang="SimHei" altLang="SimHei" sz="1800"/>
          </a:p>
          <a:p>
            <a:pPr marL="12700" algn="l" rtl="0" eaLnBrk="0">
              <a:lnSpc>
                <a:spcPts val="2723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·股份公司1000万</a:t>
            </a:r>
            <a:endParaRPr lang="SimHei" altLang="SimHei" sz="1800"/>
          </a:p>
          <a:p>
            <a:pPr marL="12700" algn="l" rtl="0" eaLnBrk="0">
              <a:lnSpc>
                <a:spcPct val="96000"/>
              </a:lnSpc>
              <a:spcBef>
                <a:spcPts val="876"/>
              </a:spcBef>
            </a:pPr>
            <a:r>
              <a:rPr sz="18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IP</a:t>
            </a:r>
            <a:r>
              <a:rPr sz="18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出资不超20%</a:t>
            </a:r>
            <a:endParaRPr lang="SimHei" altLang="SimHei" sz="18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415925" algn="l" rtl="0" eaLnBrk="0">
              <a:lnSpc>
                <a:spcPct val="79000"/>
              </a:lnSpc>
              <a:spcBef>
                <a:spcPts val="3"/>
              </a:spcBef>
            </a:pP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1993.12</a:t>
            </a:r>
            <a:endParaRPr lang="SimSun" altLang="SimSun" sz="1800"/>
          </a:p>
        </p:txBody>
      </p:sp>
      <p:sp>
        <p:nvSpPr>
          <p:cNvPr id="164" name="textbox 164"/>
          <p:cNvSpPr/>
          <p:nvPr/>
        </p:nvSpPr>
        <p:spPr>
          <a:xfrm>
            <a:off x="817734" y="939899"/>
            <a:ext cx="7155180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公司资本制度变革1.0——次性实缴一分期实缴</a:t>
            </a:r>
            <a:endParaRPr lang="SimHei" altLang="SimHei" sz="2700"/>
          </a:p>
        </p:txBody>
      </p:sp>
      <p:sp>
        <p:nvSpPr>
          <p:cNvPr id="166" name="textbox 166"/>
          <p:cNvSpPr/>
          <p:nvPr/>
        </p:nvSpPr>
        <p:spPr>
          <a:xfrm rot="5400000">
            <a:off x="9385923" y="3680559"/>
            <a:ext cx="208915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168" name="textbox 168"/>
          <p:cNvSpPr/>
          <p:nvPr/>
        </p:nvSpPr>
        <p:spPr>
          <a:xfrm>
            <a:off x="41022" y="5693902"/>
            <a:ext cx="280034" cy="10553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  成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72" name="textbox 172"/>
          <p:cNvSpPr/>
          <p:nvPr/>
        </p:nvSpPr>
        <p:spPr>
          <a:xfrm>
            <a:off x="6457983" y="2100658"/>
            <a:ext cx="2425700" cy="2481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714375" algn="l" rtl="0" eaLnBrk="0">
              <a:lnSpc>
                <a:spcPct val="96000"/>
              </a:lnSpc>
            </a:pPr>
            <a:r>
              <a:rPr sz="18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法定资本制</a:t>
            </a:r>
            <a:endParaRPr lang="SimHei" altLang="SimHei" sz="1800"/>
          </a:p>
          <a:p>
            <a:pPr marL="12700" algn="l" rtl="0" eaLnBrk="0">
              <a:lnSpc>
                <a:spcPct val="95000"/>
              </a:lnSpc>
              <a:spcBef>
                <a:spcPts val="482"/>
              </a:spcBef>
            </a:pP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·全面执行资本认缴制</a:t>
            </a:r>
            <a:endParaRPr lang="SimHei" altLang="SimHei" sz="1800"/>
          </a:p>
          <a:p>
            <a:pPr marL="12700" algn="l" rtl="0" eaLnBrk="0">
              <a:lnSpc>
                <a:spcPct val="108000"/>
              </a:lnSpc>
              <a:spcBef>
                <a:spcPts val="430"/>
              </a:spcBef>
            </a:pP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·取消注册资本最低门槛</a:t>
            </a: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·取消首期实缴20%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要求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·取消货币出资30%门槛</a:t>
            </a:r>
            <a:endParaRPr lang="SimHei" altLang="Sim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805815" algn="l" rtl="0" eaLnBrk="0">
              <a:lnSpc>
                <a:spcPct val="85000"/>
              </a:lnSpc>
              <a:spcBef>
                <a:spcPts val="663"/>
              </a:spcBef>
            </a:pP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变革2.0</a:t>
            </a:r>
            <a:endParaRPr lang="SimHei" altLang="SimHei" sz="2200"/>
          </a:p>
          <a:p>
            <a:pPr marL="767715" algn="l" rtl="0" eaLnBrk="0">
              <a:lnSpc>
                <a:spcPts val="3163"/>
              </a:lnSpc>
            </a:pPr>
            <a:r>
              <a:rPr sz="2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2013.12.</a:t>
            </a:r>
            <a:endParaRPr lang="SimSun" altLang="SimSun" sz="2200"/>
          </a:p>
        </p:txBody>
      </p:sp>
      <p:sp>
        <p:nvSpPr>
          <p:cNvPr id="174" name="textbox 174"/>
          <p:cNvSpPr/>
          <p:nvPr/>
        </p:nvSpPr>
        <p:spPr>
          <a:xfrm>
            <a:off x="817734" y="939899"/>
            <a:ext cx="7168515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公司资本制度变革2.0</a:t>
            </a: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一分期实缴一资本认缴制</a:t>
            </a:r>
            <a:endParaRPr lang="SimHei" altLang="SimHei" sz="2700"/>
          </a:p>
        </p:txBody>
      </p:sp>
      <p:sp>
        <p:nvSpPr>
          <p:cNvPr id="176" name="textbox 176"/>
          <p:cNvSpPr/>
          <p:nvPr/>
        </p:nvSpPr>
        <p:spPr>
          <a:xfrm>
            <a:off x="400065" y="3361251"/>
            <a:ext cx="1921510" cy="1313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386715" algn="l" rtl="0" eaLnBrk="0">
              <a:lnSpc>
                <a:spcPct val="96000"/>
              </a:lnSpc>
            </a:pPr>
            <a:r>
              <a:rPr sz="18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法定资本制</a:t>
            </a:r>
            <a:endParaRPr lang="SimHei" altLang="SimHei" sz="1800"/>
          </a:p>
          <a:p>
            <a:pPr marL="12700" algn="l" rtl="0" eaLnBrk="0">
              <a:lnSpc>
                <a:spcPct val="95000"/>
              </a:lnSpc>
              <a:spcBef>
                <a:spcPts val="834"/>
              </a:spcBef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·一次性实缴出资</a:t>
            </a:r>
            <a:endParaRPr lang="SimHei" altLang="SimHei" sz="18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530859" algn="l" rtl="0" eaLnBrk="0">
              <a:lnSpc>
                <a:spcPct val="79000"/>
              </a:lnSpc>
              <a:spcBef>
                <a:spcPts val="2"/>
              </a:spcBef>
            </a:pPr>
            <a:r>
              <a:rPr sz="22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1993.12</a:t>
            </a:r>
            <a:endParaRPr lang="SimSun" altLang="SimSun" sz="2200"/>
          </a:p>
        </p:txBody>
      </p:sp>
      <p:sp>
        <p:nvSpPr>
          <p:cNvPr id="178" name="textbox 178"/>
          <p:cNvSpPr/>
          <p:nvPr/>
        </p:nvSpPr>
        <p:spPr>
          <a:xfrm>
            <a:off x="3486180" y="3787966"/>
            <a:ext cx="1661160" cy="1237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92"/>
              </a:lnSpc>
            </a:pPr>
            <a:endParaRPr lang="Arial" altLang="Arial" sz="100"/>
          </a:p>
          <a:p>
            <a:pPr marL="378459" algn="l" rtl="0" eaLnBrk="0">
              <a:lnSpc>
                <a:spcPct val="79000"/>
              </a:lnSpc>
            </a:pPr>
            <a:r>
              <a:rPr sz="22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2005.10</a:t>
            </a:r>
            <a:endParaRPr lang="SimSun" altLang="SimSun" sz="2200"/>
          </a:p>
          <a:p>
            <a:pPr algn="l" rtl="0" eaLnBrk="0">
              <a:lnSpc>
                <a:spcPct val="170000"/>
              </a:lnSpc>
            </a:pPr>
            <a:endParaRPr lang="Arial" altLang="Arial" sz="1000"/>
          </a:p>
          <a:p>
            <a:pPr marL="250825" algn="l" rtl="0" eaLnBrk="0">
              <a:lnSpc>
                <a:spcPct val="96000"/>
              </a:lnSpc>
              <a:spcBef>
                <a:spcPts val="541"/>
              </a:spcBef>
            </a:pPr>
            <a:r>
              <a:rPr sz="18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法定资本制</a:t>
            </a:r>
            <a:endParaRPr lang="SimHei" altLang="SimHei" sz="1800"/>
          </a:p>
          <a:p>
            <a:pPr algn="l" rtl="0" eaLnBrk="0">
              <a:lnSpc>
                <a:spcPct val="105000"/>
              </a:lnSpc>
            </a:pPr>
            <a:endParaRPr lang="Arial" altLang="Arial" sz="6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·分期实缴出资</a:t>
            </a:r>
            <a:endParaRPr lang="SimHei" altLang="SimHei" sz="1800"/>
          </a:p>
        </p:txBody>
      </p:sp>
      <p:sp>
        <p:nvSpPr>
          <p:cNvPr id="180" name="textbox 180"/>
          <p:cNvSpPr/>
          <p:nvPr/>
        </p:nvSpPr>
        <p:spPr>
          <a:xfrm rot="5400000">
            <a:off x="9389135" y="3677346"/>
            <a:ext cx="208280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182" name="textbox 182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84" name="textbox 184"/>
          <p:cNvSpPr/>
          <p:nvPr/>
        </p:nvSpPr>
        <p:spPr>
          <a:xfrm>
            <a:off x="41022" y="5693902"/>
            <a:ext cx="280034" cy="10553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  成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6527810" y="4323300"/>
            <a:ext cx="3124835" cy="965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993775" algn="l" rtl="0" eaLnBrk="0">
              <a:lnSpc>
                <a:spcPct val="98000"/>
              </a:lnSpc>
            </a:pPr>
            <a:r>
              <a:rPr sz="18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授权资本制</a:t>
            </a:r>
            <a:endParaRPr lang="SimHei" altLang="SimHei" sz="1800"/>
          </a:p>
          <a:p>
            <a:pPr marL="12700" algn="l" rtl="0" eaLnBrk="0">
              <a:lnSpc>
                <a:spcPct val="87000"/>
              </a:lnSpc>
              <a:spcBef>
                <a:spcPts val="691"/>
              </a:spcBef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·注册资本缴付期限适度收紧</a:t>
            </a:r>
            <a:endParaRPr lang="SimHei" altLang="SimHei" sz="1800"/>
          </a:p>
          <a:p>
            <a:pPr marL="12700" algn="l" rtl="0" eaLnBrk="0">
              <a:lnSpc>
                <a:spcPts val="2707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·股份公司有限度授权资本制</a:t>
            </a:r>
            <a:endParaRPr lang="SimHei" altLang="SimHei" sz="1800"/>
          </a:p>
        </p:txBody>
      </p:sp>
      <p:sp>
        <p:nvSpPr>
          <p:cNvPr id="190" name="textbox 190"/>
          <p:cNvSpPr/>
          <p:nvPr/>
        </p:nvSpPr>
        <p:spPr>
          <a:xfrm>
            <a:off x="4235466" y="2977112"/>
            <a:ext cx="2222500" cy="1275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517525" algn="l" rtl="0" eaLnBrk="0">
              <a:lnSpc>
                <a:spcPct val="98000"/>
              </a:lnSpc>
            </a:pPr>
            <a:r>
              <a:rPr sz="18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法定资本制</a:t>
            </a:r>
            <a:endParaRPr lang="SimHei" altLang="SimHei" sz="1800"/>
          </a:p>
          <a:p>
            <a:pPr marL="12700" algn="l" rtl="0" eaLnBrk="0">
              <a:lnSpc>
                <a:spcPct val="97000"/>
              </a:lnSpc>
              <a:spcBef>
                <a:spcPts val="538"/>
              </a:spcBef>
            </a:pP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·全面执行资本认缴制</a:t>
            </a:r>
            <a:endParaRPr lang="SimHei" altLang="SimHei" sz="18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638175" algn="l" rtl="0" eaLnBrk="0">
              <a:lnSpc>
                <a:spcPct val="79000"/>
              </a:lnSpc>
              <a:spcBef>
                <a:spcPts val="1"/>
              </a:spcBef>
            </a:pPr>
            <a:r>
              <a:rPr sz="2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2013.12</a:t>
            </a:r>
            <a:endParaRPr lang="SimSun" altLang="SimSun" sz="2100"/>
          </a:p>
        </p:txBody>
      </p:sp>
      <p:sp>
        <p:nvSpPr>
          <p:cNvPr id="192" name="textbox 192"/>
          <p:cNvSpPr/>
          <p:nvPr/>
        </p:nvSpPr>
        <p:spPr>
          <a:xfrm>
            <a:off x="823952" y="946131"/>
            <a:ext cx="7244715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1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6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公司资本制度变革3.0一</a:t>
            </a:r>
            <a:r>
              <a:rPr sz="26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股份公司的授权资本制</a:t>
            </a:r>
            <a:endParaRPr lang="SimHei" altLang="SimHei" sz="2600"/>
          </a:p>
        </p:txBody>
      </p:sp>
      <p:sp>
        <p:nvSpPr>
          <p:cNvPr id="194" name="textbox 194"/>
          <p:cNvSpPr/>
          <p:nvPr/>
        </p:nvSpPr>
        <p:spPr>
          <a:xfrm>
            <a:off x="330237" y="2964407"/>
            <a:ext cx="1889760" cy="1260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384175" algn="l" rtl="0" eaLnBrk="0">
              <a:lnSpc>
                <a:spcPct val="98000"/>
              </a:lnSpc>
            </a:pPr>
            <a:r>
              <a:rPr sz="18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法定资本制</a:t>
            </a:r>
            <a:endParaRPr lang="SimHei" altLang="SimHei" sz="1800"/>
          </a:p>
          <a:p>
            <a:pPr marL="12700" algn="l" rtl="0" eaLnBrk="0">
              <a:lnSpc>
                <a:spcPct val="98000"/>
              </a:lnSpc>
              <a:spcBef>
                <a:spcPts val="695"/>
              </a:spcBef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·一次性实缴出资</a:t>
            </a:r>
            <a:endParaRPr lang="SimHei" altLang="SimHei" sz="18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30225" algn="l" rtl="0" eaLnBrk="0">
              <a:lnSpc>
                <a:spcPct val="80000"/>
              </a:lnSpc>
              <a:spcBef>
                <a:spcPts val="4"/>
              </a:spcBef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1993.12</a:t>
            </a:r>
            <a:endParaRPr lang="SimSun" altLang="SimSun" sz="1800"/>
          </a:p>
        </p:txBody>
      </p:sp>
      <p:sp>
        <p:nvSpPr>
          <p:cNvPr id="196" name="textbox 196"/>
          <p:cNvSpPr/>
          <p:nvPr/>
        </p:nvSpPr>
        <p:spPr>
          <a:xfrm>
            <a:off x="2419300" y="3358858"/>
            <a:ext cx="1654810" cy="13074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42"/>
              </a:lnSpc>
            </a:pPr>
            <a:endParaRPr lang="Arial" altLang="Arial" sz="100"/>
          </a:p>
          <a:p>
            <a:pPr marL="391159" algn="l" rtl="0" eaLnBrk="0">
              <a:lnSpc>
                <a:spcPct val="79000"/>
              </a:lnSpc>
            </a:pPr>
            <a:r>
              <a:rPr sz="21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2005.10</a:t>
            </a:r>
            <a:endParaRPr lang="SimSun" altLang="SimSun" sz="21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247650" algn="l" rtl="0" eaLnBrk="0">
              <a:lnSpc>
                <a:spcPct val="87000"/>
              </a:lnSpc>
              <a:spcBef>
                <a:spcPts val="551"/>
              </a:spcBef>
            </a:pPr>
            <a:r>
              <a:rPr sz="18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法定资本制</a:t>
            </a:r>
            <a:endParaRPr lang="SimHei" altLang="SimHei" sz="1800"/>
          </a:p>
          <a:p>
            <a:pPr marL="12700" algn="l" rtl="0" eaLnBrk="0">
              <a:lnSpc>
                <a:spcPts val="2892"/>
              </a:lnSpc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·分期实缴出资</a:t>
            </a:r>
            <a:endParaRPr lang="SimHei" altLang="SimHei" sz="1800"/>
          </a:p>
        </p:txBody>
      </p:sp>
      <p:sp>
        <p:nvSpPr>
          <p:cNvPr id="198" name="textbox 198"/>
          <p:cNvSpPr/>
          <p:nvPr/>
        </p:nvSpPr>
        <p:spPr>
          <a:xfrm>
            <a:off x="7632653" y="3464247"/>
            <a:ext cx="1193800" cy="667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6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1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</a:t>
            </a:r>
            <a:r>
              <a:rPr sz="2100" kern="0" spc="-4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革</a:t>
            </a:r>
            <a:r>
              <a:rPr sz="2100" kern="0" spc="-4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2100" kern="0" spc="-3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2100" kern="0" spc="-5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endParaRPr lang="SimHei" altLang="SimHei" sz="2100"/>
          </a:p>
          <a:p>
            <a:pPr marL="177800" algn="l" rtl="0" eaLnBrk="0">
              <a:lnSpc>
                <a:spcPts val="2922"/>
              </a:lnSpc>
            </a:pPr>
            <a:r>
              <a:rPr sz="23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2024</a:t>
            </a:r>
            <a:endParaRPr lang="SimSun" altLang="SimSun" sz="2300"/>
          </a:p>
        </p:txBody>
      </p:sp>
      <p:sp>
        <p:nvSpPr>
          <p:cNvPr id="200" name="textbox 200"/>
          <p:cNvSpPr/>
          <p:nvPr/>
        </p:nvSpPr>
        <p:spPr>
          <a:xfrm rot="5400000">
            <a:off x="9385923" y="3680559"/>
            <a:ext cx="208915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202" name="textbox 202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204" name="textbox 204"/>
          <p:cNvSpPr/>
          <p:nvPr/>
        </p:nvSpPr>
        <p:spPr>
          <a:xfrm>
            <a:off x="41022" y="5693902"/>
            <a:ext cx="280034" cy="10553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  成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6"/>
          <p:cNvGrpSpPr/>
          <p:nvPr/>
        </p:nvGrpSpPr>
        <p:grpSpPr>
          <a:xfrm rot="21600000">
            <a:off x="82553" y="1987517"/>
            <a:ext cx="10528293" cy="3352837"/>
            <a:chExt cx="10528293" cy="3352837"/>
          </a:xfrm>
        </p:grpSpPr>
        <p:pic>
          <p:nvPicPr>
            <p:cNvPr id="206" name="picture 20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528293" cy="3352837"/>
            </a:xfrm>
            <a:prstGeom prst="rect">
              <a:avLst/>
            </a:prstGeom>
          </p:spPr>
        </p:pic>
        <p:sp>
          <p:nvSpPr>
            <p:cNvPr id="208" name="textbox 208"/>
            <p:cNvSpPr/>
            <p:nvPr/>
          </p:nvSpPr>
          <p:spPr>
            <a:xfrm>
              <a:off x="196890" y="575560"/>
              <a:ext cx="3908425" cy="226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28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7000"/>
                </a:lnSpc>
              </a:pPr>
              <a:r>
                <a:rPr sz="1800" kern="0" spc="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·第47条，全部出资，自公司成立</a:t>
              </a:r>
              <a:endParaRPr lang="SimHei" altLang="SimHei" sz="1800"/>
            </a:p>
            <a:p>
              <a:pPr marL="260350" algn="l" rtl="0" eaLnBrk="0">
                <a:lnSpc>
                  <a:spcPts val="2952"/>
                </a:lnSpc>
              </a:pPr>
              <a:r>
                <a:rPr sz="1800" kern="0" spc="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之日起</a:t>
              </a:r>
              <a:r>
                <a:rPr sz="1800" b="1" kern="0" spc="110">
                  <a:solidFill>
                    <a:srgbClr val="00769A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五年内</a:t>
              </a:r>
              <a:r>
                <a:rPr sz="1800" b="1" kern="0" spc="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缴</a:t>
              </a:r>
              <a:r>
                <a:rPr sz="1800" kern="0" spc="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足</a:t>
              </a:r>
              <a:endParaRPr lang="SimHei" altLang="SimHei" sz="1800"/>
            </a:p>
            <a:p>
              <a:pPr marL="12700" algn="l" rtl="0" eaLnBrk="0">
                <a:lnSpc>
                  <a:spcPct val="87000"/>
                </a:lnSpc>
                <a:spcBef>
                  <a:spcPts val="768"/>
                </a:spcBef>
              </a:pPr>
              <a:r>
                <a:rPr sz="1800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·公司章程，可规定具体出资期限，</a:t>
              </a:r>
              <a:endParaRPr lang="SimHei" altLang="SimHei" sz="1800"/>
            </a:p>
            <a:p>
              <a:pPr marL="253365" algn="l" rtl="0" eaLnBrk="0">
                <a:lnSpc>
                  <a:spcPts val="2899"/>
                </a:lnSpc>
              </a:pPr>
              <a:r>
                <a:rPr sz="1800" kern="0" spc="1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但不应超过5年法定</a:t>
              </a:r>
              <a:r>
                <a:rPr sz="1800" kern="0" spc="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期限</a:t>
              </a:r>
              <a:endParaRPr lang="SimHei" altLang="SimHei" sz="1800"/>
            </a:p>
            <a:p>
              <a:pPr marL="3587115" algn="l" rtl="0" eaLnBrk="0">
                <a:lnSpc>
                  <a:spcPct val="86000"/>
                </a:lnSpc>
                <a:spcBef>
                  <a:spcPts val="1116"/>
                </a:spcBef>
              </a:pPr>
              <a:r>
                <a:rPr sz="23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有</a:t>
              </a:r>
              <a:endParaRPr lang="SimHei" altLang="SimHei" sz="2300"/>
            </a:p>
            <a:p>
              <a:pPr marL="3587115" algn="l" rtl="0" eaLnBrk="0">
                <a:lnSpc>
                  <a:spcPts val="3749"/>
                </a:lnSpc>
              </a:pPr>
              <a:r>
                <a:rPr sz="23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公</a:t>
              </a:r>
              <a:endParaRPr lang="SimHei" altLang="SimHei" sz="2300"/>
            </a:p>
          </p:txBody>
        </p:sp>
      </p:grpSp>
      <p:sp>
        <p:nvSpPr>
          <p:cNvPr id="210" name="textbox 210"/>
          <p:cNvSpPr/>
          <p:nvPr/>
        </p:nvSpPr>
        <p:spPr>
          <a:xfrm>
            <a:off x="1193836" y="5426902"/>
            <a:ext cx="8270875" cy="607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·特别规定，第47条，法律、行政法规以及国务院决定对</a:t>
            </a:r>
            <a:r>
              <a:rPr sz="1800" b="1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有限责任公司</a:t>
            </a:r>
            <a:r>
              <a:rPr sz="18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</a:t>
            </a:r>
            <a:r>
              <a:rPr sz="1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册</a:t>
            </a:r>
            <a:endParaRPr lang="SimHei" altLang="SimHei" sz="1800"/>
          </a:p>
          <a:p>
            <a:pPr marL="260350" algn="l" rtl="0" eaLnBrk="0">
              <a:lnSpc>
                <a:spcPts val="2699"/>
              </a:lnSpc>
            </a:pPr>
            <a:r>
              <a:rPr sz="18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资本实缴、注册资本最低限额、</a:t>
            </a:r>
            <a:r>
              <a:rPr sz="1800" b="1" kern="0" spc="17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股东</a:t>
            </a:r>
            <a:r>
              <a:rPr sz="1800" b="1" kern="0" spc="16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出资期限</a:t>
            </a:r>
            <a:r>
              <a:rPr sz="18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另有规定的，从其规定</a:t>
            </a:r>
            <a:endParaRPr lang="SimHei" altLang="SimHei" sz="1800"/>
          </a:p>
        </p:txBody>
      </p:sp>
      <p:sp>
        <p:nvSpPr>
          <p:cNvPr id="212" name="textbox 212"/>
          <p:cNvSpPr/>
          <p:nvPr/>
        </p:nvSpPr>
        <p:spPr>
          <a:xfrm>
            <a:off x="6572295" y="2759863"/>
            <a:ext cx="3507104" cy="986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·第98条，股份公司，</a:t>
            </a:r>
            <a:r>
              <a:rPr sz="1800" kern="0" spc="3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发起</a:t>
            </a:r>
            <a:r>
              <a:rPr sz="18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</a:t>
            </a: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</a:t>
            </a:r>
            <a:endParaRPr lang="SimHei" altLang="SimHei" sz="1800"/>
          </a:p>
          <a:p>
            <a:pPr marL="253365" indent="12700" algn="l" rtl="0" eaLnBrk="0">
              <a:lnSpc>
                <a:spcPct val="131000"/>
              </a:lnSpc>
              <a:spcBef>
                <a:spcPts val="30"/>
              </a:spcBef>
            </a:pPr>
            <a:r>
              <a:rPr sz="18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当在公司</a:t>
            </a:r>
            <a:r>
              <a:rPr sz="1800" b="1" kern="0" spc="14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成立前</a:t>
            </a:r>
            <a:r>
              <a:rPr sz="18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</a:t>
            </a:r>
            <a:r>
              <a:rPr sz="18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照其认购的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</a:t>
            </a:r>
            <a:r>
              <a:rPr sz="1800" b="1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全额缴纳股款</a:t>
            </a:r>
            <a:endParaRPr lang="SimHei" altLang="SimHei" sz="1800"/>
          </a:p>
        </p:txBody>
      </p:sp>
      <p:sp>
        <p:nvSpPr>
          <p:cNvPr id="214" name="textbox 214"/>
          <p:cNvSpPr/>
          <p:nvPr/>
        </p:nvSpPr>
        <p:spPr>
          <a:xfrm>
            <a:off x="-12700" y="957298"/>
            <a:ext cx="8789034" cy="394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9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  <a:tabLst>
                <a:tab pos="634365"/>
              </a:tabLst>
            </a:pPr>
            <a:r>
              <a:rPr sz="25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b="1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公司资本制度变革3</a:t>
            </a:r>
            <a:r>
              <a:rPr sz="2500" b="1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.0一注册资本缴付期限适度收紧</a:t>
            </a:r>
            <a:endParaRPr lang="SimHei" altLang="SimHei" sz="2500"/>
          </a:p>
        </p:txBody>
      </p:sp>
      <p:sp>
        <p:nvSpPr>
          <p:cNvPr id="216" name="textbox 216"/>
          <p:cNvSpPr/>
          <p:nvPr/>
        </p:nvSpPr>
        <p:spPr>
          <a:xfrm>
            <a:off x="4743403" y="2500264"/>
            <a:ext cx="1228725" cy="759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3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注册资本</a:t>
            </a:r>
            <a:endParaRPr lang="SimHei" altLang="SimHei" sz="2300"/>
          </a:p>
          <a:p>
            <a:pPr marL="12700" algn="l" rtl="0" eaLnBrk="0">
              <a:lnSpc>
                <a:spcPts val="3390"/>
              </a:lnSpc>
            </a:pPr>
            <a:r>
              <a:rPr sz="2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缴付期限</a:t>
            </a:r>
            <a:endParaRPr lang="SimHei" altLang="SimHei" sz="2300"/>
          </a:p>
        </p:txBody>
      </p:sp>
      <p:pic>
        <p:nvPicPr>
          <p:cNvPr id="218" name="picture 2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220" name="textbox 220"/>
          <p:cNvSpPr/>
          <p:nvPr/>
        </p:nvSpPr>
        <p:spPr>
          <a:xfrm>
            <a:off x="6172148" y="4004851"/>
            <a:ext cx="695959" cy="8210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2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5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</a:t>
            </a:r>
            <a:endParaRPr lang="SimHei" altLang="SimHei" sz="2500"/>
          </a:p>
          <a:p>
            <a:pPr marL="25400" algn="l" rtl="0" eaLnBrk="0">
              <a:lnSpc>
                <a:spcPts val="3675"/>
              </a:lnSpc>
            </a:pPr>
            <a:r>
              <a:rPr sz="2300" kern="0" spc="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</a:t>
            </a:r>
            <a:endParaRPr lang="SimHei" altLang="SimHei" sz="23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6309" y="5575332"/>
            <a:ext cx="419181" cy="1187443"/>
            <a:chExt cx="419181" cy="1187443"/>
          </a:xfrm>
        </p:grpSpPr>
        <p:pic>
          <p:nvPicPr>
            <p:cNvPr id="222" name="picture 22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7443"/>
            </a:xfrm>
            <a:prstGeom prst="rect">
              <a:avLst/>
            </a:prstGeom>
          </p:spPr>
        </p:pic>
        <p:sp>
          <p:nvSpPr>
            <p:cNvPr id="224" name="textbox 224"/>
            <p:cNvSpPr/>
            <p:nvPr/>
          </p:nvSpPr>
          <p:spPr>
            <a:xfrm>
              <a:off x="-55975" y="-12700"/>
              <a:ext cx="488315" cy="121285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700"/>
            </a:p>
            <a:p>
              <a:pPr marL="142239" algn="l" rtl="0" eaLnBrk="0">
                <a:lnSpc>
                  <a:spcPts val="2053"/>
                </a:lnSpc>
                <a:spcBef>
                  <a:spcPts val="1"/>
                </a:spcBef>
              </a:pP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226" name="textbox 226"/>
          <p:cNvSpPr/>
          <p:nvPr/>
        </p:nvSpPr>
        <p:spPr>
          <a:xfrm rot="5400000">
            <a:off x="9633363" y="3397012"/>
            <a:ext cx="1571625" cy="232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200"/>
          </a:p>
          <a:p>
            <a:pPr marL="73025" algn="l" rtl="0" eaLnBrk="0">
              <a:lnSpc>
                <a:spcPts val="1466"/>
              </a:lnSpc>
              <a:spcBef>
                <a:spcPts val="2"/>
              </a:spcBef>
            </a:pP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订2</a:t>
            </a:r>
            <a:endParaRPr lang="SimHei" altLang="SimHei" sz="1200"/>
          </a:p>
        </p:txBody>
      </p:sp>
      <p:sp>
        <p:nvSpPr>
          <p:cNvPr id="228" name="textbox 228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230" name="textbox 230"/>
          <p:cNvSpPr/>
          <p:nvPr/>
        </p:nvSpPr>
        <p:spPr>
          <a:xfrm>
            <a:off x="10321820" y="3156547"/>
            <a:ext cx="186054" cy="165353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600" kern="0" spc="40" baseline="959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叫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</a:t>
            </a:r>
            <a:r>
              <a:rPr sz="1600" kern="0" spc="40" baseline="15994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1800" kern="0" spc="40" baseline="-85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02</a:t>
            </a:r>
            <a:r>
              <a:rPr sz="1100" kern="0" spc="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40" baseline="-85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800" baseline="-8530"/>
          </a:p>
        </p:txBody>
      </p:sp>
      <p:sp>
        <p:nvSpPr>
          <p:cNvPr id="232" name="textbox 232"/>
          <p:cNvSpPr/>
          <p:nvPr/>
        </p:nvSpPr>
        <p:spPr>
          <a:xfrm>
            <a:off x="4197167" y="4021185"/>
            <a:ext cx="352425" cy="80518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2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</a:t>
            </a:r>
            <a:r>
              <a:rPr sz="23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endParaRPr lang="SimHei" altLang="SimHei" sz="2300"/>
          </a:p>
        </p:txBody>
      </p:sp>
      <p:sp>
        <p:nvSpPr>
          <p:cNvPr id="234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38" name="picture 23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240" name="picture 24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6856" y="6762776"/>
            <a:ext cx="1847926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2" name="table 242"/>
          <p:cNvGraphicFramePr>
            <a:graphicFrameLocks noGrp="1"/>
          </p:cNvGraphicFramePr>
          <p:nvPr/>
        </p:nvGraphicFramePr>
        <p:xfrm>
          <a:off x="247659" y="1769458"/>
          <a:ext cx="9769474" cy="1978025"/>
        </p:xfrm>
        <a:graphic>
          <a:graphicData uri="http://schemas.openxmlformats.org/drawingml/2006/table">
            <a:tbl>
              <a:tblPr/>
              <a:tblGrid>
                <a:gridCol w="4973954"/>
                <a:gridCol w="4795519"/>
              </a:tblGrid>
              <a:tr h="19780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53"/>
                        </a:lnSpc>
                      </a:pPr>
                      <a:endParaRPr lang="Arial" altLang="Arial" sz="100"/>
                    </a:p>
                    <a:p>
                      <a:pPr marL="5714" algn="l" rtl="0" eaLnBrk="0">
                        <a:lnSpc>
                          <a:spcPct val="84000"/>
                        </a:lnSpc>
                      </a:pPr>
                      <a:r>
                        <a:rPr sz="1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●</a:t>
                      </a:r>
                      <a:r>
                        <a:rPr sz="1700" kern="0" spc="2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700" u="sng" kern="0" spc="-7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700" u="sng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发起设立</a:t>
                      </a:r>
                      <a:r>
                        <a:rPr sz="17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，由发起人认购设立公司时应</a:t>
                      </a:r>
                      <a:endParaRPr lang="SimHei" altLang="SimHei" sz="1700"/>
                    </a:p>
                    <a:p>
                      <a:pPr marL="224790" algn="l" rtl="0" eaLnBrk="0">
                        <a:lnSpc>
                          <a:spcPts val="2599"/>
                        </a:lnSpc>
                      </a:pPr>
                      <a:r>
                        <a:rPr sz="1700" b="1" kern="0" spc="20">
                          <a:solidFill>
                            <a:srgbClr val="00769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发行的全部</a:t>
                      </a:r>
                      <a:r>
                        <a:rPr sz="1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股</a:t>
                      </a:r>
                      <a:r>
                        <a:rPr sz="1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份而设立公司</a:t>
                      </a:r>
                      <a:endParaRPr lang="SimHei" altLang="SimHei" sz="1700"/>
                    </a:p>
                    <a:p>
                      <a:pPr algn="l" rtl="0" eaLnBrk="0">
                        <a:lnSpc>
                          <a:spcPct val="85000"/>
                        </a:lnSpc>
                        <a:spcBef>
                          <a:spcPts val="717"/>
                        </a:spcBef>
                      </a:pPr>
                      <a:r>
                        <a:rPr sz="1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</a:t>
                      </a:r>
                      <a:r>
                        <a:rPr sz="1700" kern="0" spc="-6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700" u="sng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募集设立，</a:t>
                      </a:r>
                      <a:r>
                        <a:rPr sz="1700" u="sng" kern="0" spc="-6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700" kern="0" spc="4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7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由发起</a:t>
                      </a:r>
                      <a:r>
                        <a:rPr sz="17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人认购设立公司时应</a:t>
                      </a:r>
                      <a:endParaRPr lang="SimHei" altLang="SimHei" sz="1700"/>
                    </a:p>
                    <a:p>
                      <a:pPr marL="221615" indent="2540" algn="l" rtl="0" eaLnBrk="0">
                        <a:lnSpc>
                          <a:spcPct val="128000"/>
                        </a:lnSpc>
                        <a:spcBef>
                          <a:spcPts val="36"/>
                        </a:spcBef>
                      </a:pPr>
                      <a:r>
                        <a:rPr sz="1700" b="1" kern="0" spc="20">
                          <a:solidFill>
                            <a:srgbClr val="00769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发行股份的一部分，</a:t>
                      </a:r>
                      <a:r>
                        <a:rPr sz="17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其余股份向</a:t>
                      </a:r>
                      <a:r>
                        <a:rPr sz="17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特定对</a:t>
                      </a:r>
                      <a:r>
                        <a:rPr sz="1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      </a:t>
                      </a:r>
                      <a:r>
                        <a:rPr sz="1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象募集或者向社会公开募集而设立公司</a:t>
                      </a:r>
                      <a:endParaRPr lang="SimHei" altLang="SimHei" sz="1700"/>
                    </a:p>
                    <a:p>
                      <a:pPr marL="1769745" algn="l" rtl="0" eaLnBrk="0">
                        <a:lnSpc>
                          <a:spcPts val="3489"/>
                        </a:lnSpc>
                        <a:spcBef>
                          <a:spcPts val="1"/>
                        </a:spcBef>
                      </a:pPr>
                      <a:r>
                        <a:rPr sz="26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设立方式，91</a:t>
                      </a:r>
                      <a:r>
                        <a:rPr sz="2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oi</a:t>
                      </a:r>
                      <a:endParaRPr lang="Arial" altLang="Arial" sz="2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1492885" indent="-243840" algn="l" rtl="0" eaLnBrk="0">
                        <a:lnSpc>
                          <a:spcPct val="111000"/>
                        </a:lnSpc>
                      </a:pPr>
                      <a:r>
                        <a:rPr sz="1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·公司章程应载明：公司注册资本、</a:t>
                      </a:r>
                      <a:r>
                        <a:rPr sz="1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7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已发行的股份数和</a:t>
                      </a:r>
                      <a:r>
                        <a:rPr sz="1700" b="1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设立</a:t>
                      </a:r>
                      <a:r>
                        <a:rPr sz="17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时发行的股</a:t>
                      </a:r>
                      <a:r>
                        <a:rPr sz="1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7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份数，</a:t>
                      </a:r>
                      <a:r>
                        <a:rPr sz="1700" kern="0" spc="-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面额股的每股金额</a:t>
                      </a:r>
                      <a:endParaRPr lang="SimHei" altLang="SimHei" sz="17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931544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1600" kern="0" spc="10" baseline="19533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02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</a:t>
                      </a:r>
                      <a:r>
                        <a:rPr sz="2600" b="1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公司章程，95</a:t>
                      </a:r>
                      <a:endParaRPr lang="SimHei" altLang="SimHei" sz="2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44" name="textbox 244"/>
          <p:cNvSpPr/>
          <p:nvPr/>
        </p:nvSpPr>
        <p:spPr>
          <a:xfrm>
            <a:off x="349271" y="3894806"/>
            <a:ext cx="9521190" cy="1538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64"/>
              </a:lnSpc>
            </a:pPr>
            <a:endParaRPr lang="Arial" altLang="Arial" sz="100"/>
          </a:p>
          <a:p>
            <a:pPr marL="4406265" algn="l" rtl="0" eaLnBrk="0">
              <a:lnSpc>
                <a:spcPct val="87000"/>
              </a:lnSpc>
            </a:pPr>
            <a:r>
              <a:rPr sz="2000" u="sng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</a:t>
            </a:r>
            <a:endParaRPr lang="SimHei" altLang="SimHei" sz="2000"/>
          </a:p>
          <a:p>
            <a:pPr marL="4406265" algn="l" rtl="0" eaLnBrk="0">
              <a:lnSpc>
                <a:spcPts val="3008"/>
              </a:lnSpc>
            </a:pP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授权资本</a:t>
            </a:r>
            <a:endParaRPr lang="SimHei" altLang="SimHei" sz="2000"/>
          </a:p>
          <a:p>
            <a:pPr marL="1668145" algn="l" rtl="0" eaLnBrk="0">
              <a:lnSpc>
                <a:spcPct val="92000"/>
              </a:lnSpc>
              <a:spcBef>
                <a:spcPts val="1177"/>
              </a:spcBef>
            </a:pPr>
            <a:r>
              <a:rPr sz="26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股份认缴，97</a:t>
            </a:r>
            <a:r>
              <a:rPr sz="2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20" baseline="2278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</a:t>
            </a:r>
            <a:r>
              <a:rPr sz="1600" kern="0" spc="10" baseline="19533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</a:t>
            </a:r>
            <a:r>
              <a:rPr sz="26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注册资本，96</a:t>
            </a:r>
            <a:endParaRPr lang="SimHei" altLang="SimHei" sz="26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2700" algn="l" rtl="0" eaLnBrk="0">
              <a:lnSpc>
                <a:spcPct val="98000"/>
              </a:lnSpc>
            </a:pP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·发起设立的，发起人</a:t>
            </a:r>
            <a:r>
              <a:rPr sz="17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应认足公</a:t>
            </a: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司章程                   ·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股份公司的注册资本为在公司登记</a:t>
            </a:r>
            <a:endParaRPr lang="SimHei" altLang="SimHei" sz="1700"/>
          </a:p>
        </p:txBody>
      </p:sp>
      <p:sp>
        <p:nvSpPr>
          <p:cNvPr id="246" name="textbox 246"/>
          <p:cNvSpPr/>
          <p:nvPr/>
        </p:nvSpPr>
        <p:spPr>
          <a:xfrm>
            <a:off x="6195816" y="4811360"/>
            <a:ext cx="121285" cy="148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965"/>
              </a:lnSpc>
            </a:pP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U</a:t>
            </a:r>
            <a:r>
              <a:rPr sz="2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200"/>
          </a:p>
        </p:txBody>
      </p:sp>
      <p:sp>
        <p:nvSpPr>
          <p:cNvPr id="248" name="textbox 248"/>
          <p:cNvSpPr/>
          <p:nvPr/>
        </p:nvSpPr>
        <p:spPr>
          <a:xfrm>
            <a:off x="-12700" y="952362"/>
            <a:ext cx="8081009" cy="403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1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6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kern="0" spc="3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公司资本制度变革3.0</a:t>
            </a:r>
            <a:r>
              <a:rPr sz="26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一股份公司的授权资本制</a:t>
            </a:r>
            <a:endParaRPr lang="SimHei" altLang="SimHei" sz="2600"/>
          </a:p>
        </p:txBody>
      </p:sp>
      <p:sp>
        <p:nvSpPr>
          <p:cNvPr id="250" name="textbox 250"/>
          <p:cNvSpPr/>
          <p:nvPr/>
        </p:nvSpPr>
        <p:spPr>
          <a:xfrm>
            <a:off x="6527810" y="5474485"/>
            <a:ext cx="3347084" cy="28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3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机关登记的</a:t>
            </a:r>
            <a:r>
              <a:rPr sz="1700" u="sng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已发行股份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的股本总额</a:t>
            </a:r>
            <a:endParaRPr lang="SimHei" altLang="SimHei" sz="1700"/>
          </a:p>
        </p:txBody>
      </p:sp>
      <p:sp>
        <p:nvSpPr>
          <p:cNvPr id="252" name="textbox 252"/>
          <p:cNvSpPr/>
          <p:nvPr/>
        </p:nvSpPr>
        <p:spPr>
          <a:xfrm>
            <a:off x="457167" y="5474485"/>
            <a:ext cx="3118485" cy="28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3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规定的</a:t>
            </a:r>
            <a:r>
              <a:rPr sz="1700" u="sng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公司设立时应发行的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</a:t>
            </a:r>
            <a:endParaRPr lang="SimHei" altLang="SimHei" sz="1700"/>
          </a:p>
        </p:txBody>
      </p:sp>
      <p:pic>
        <p:nvPicPr>
          <p:cNvPr id="254" name="picture 2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6309" y="5575332"/>
            <a:ext cx="419181" cy="1187443"/>
            <a:chExt cx="419181" cy="1187443"/>
          </a:xfrm>
        </p:grpSpPr>
        <p:pic>
          <p:nvPicPr>
            <p:cNvPr id="256" name="picture 25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419181" cy="1187443"/>
            </a:xfrm>
            <a:prstGeom prst="rect">
              <a:avLst/>
            </a:prstGeom>
          </p:spPr>
        </p:pic>
        <p:sp>
          <p:nvSpPr>
            <p:cNvPr id="258" name="textbox 258"/>
            <p:cNvSpPr/>
            <p:nvPr/>
          </p:nvSpPr>
          <p:spPr>
            <a:xfrm>
              <a:off x="-55975" y="-12700"/>
              <a:ext cx="488315" cy="121285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700"/>
            </a:p>
            <a:p>
              <a:pPr marL="142239" algn="l" rtl="0" eaLnBrk="0">
                <a:lnSpc>
                  <a:spcPts val="2053"/>
                </a:lnSpc>
                <a:spcBef>
                  <a:spcPts val="1"/>
                </a:spcBef>
              </a:pP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260" name="textbox 260"/>
          <p:cNvSpPr/>
          <p:nvPr/>
        </p:nvSpPr>
        <p:spPr>
          <a:xfrm rot="5400000">
            <a:off x="9378161" y="3659025"/>
            <a:ext cx="2089150" cy="213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algn="r" rtl="0" eaLnBrk="0">
              <a:lnSpc>
                <a:spcPts val="1327"/>
              </a:lnSpc>
              <a:spcBef>
                <a:spcPts val="1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1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1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1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1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修订2  0</a:t>
            </a:r>
            <a:r>
              <a:rPr sz="1100" kern="0" spc="-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2  4</a:t>
            </a:r>
            <a:endParaRPr lang="SimHei" altLang="SimHei" sz="1100"/>
          </a:p>
        </p:txBody>
      </p:sp>
      <p:sp>
        <p:nvSpPr>
          <p:cNvPr id="262" name="textbox 262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pic>
        <p:nvPicPr>
          <p:cNvPr id="264" name="picture 2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55290" y="2374886"/>
            <a:ext cx="355555" cy="336546"/>
          </a:xfrm>
          <a:prstGeom prst="rect">
            <a:avLst/>
          </a:prstGeom>
        </p:spPr>
      </p:pic>
      <p:sp>
        <p:nvSpPr>
          <p:cNvPr id="266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8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0" name="picture 27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272" name="picture 27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6856" y="6762776"/>
            <a:ext cx="1847926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12"/>
          <p:cNvGrpSpPr/>
          <p:nvPr/>
        </p:nvGrpSpPr>
        <p:grpSpPr>
          <a:xfrm rot="21600000">
            <a:off x="50793" y="2165319"/>
            <a:ext cx="10560053" cy="3416365"/>
            <a:chExt cx="10560053" cy="3416365"/>
          </a:xfrm>
        </p:grpSpPr>
        <p:pic>
          <p:nvPicPr>
            <p:cNvPr id="274" name="picture 27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560053" cy="3416365"/>
            </a:xfrm>
            <a:prstGeom prst="rect">
              <a:avLst/>
            </a:prstGeom>
          </p:spPr>
        </p:pic>
        <p:sp>
          <p:nvSpPr>
            <p:cNvPr id="276" name="textbox 276"/>
            <p:cNvSpPr/>
            <p:nvPr/>
          </p:nvSpPr>
          <p:spPr>
            <a:xfrm>
              <a:off x="323821" y="721478"/>
              <a:ext cx="4171315" cy="21977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87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7000"/>
                </a:lnSpc>
              </a:pPr>
              <a:r>
                <a:rPr sz="1900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·发起设立的，第97.1</a:t>
              </a:r>
              <a:r>
                <a:rPr sz="19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条，发起人</a:t>
              </a:r>
              <a:endParaRPr lang="SimHei" altLang="SimHei" sz="1900"/>
            </a:p>
            <a:p>
              <a:pPr marL="247015" indent="-5714" algn="l" rtl="0" eaLnBrk="0">
                <a:lnSpc>
                  <a:spcPct val="127000"/>
                </a:lnSpc>
                <a:spcBef>
                  <a:spcPts val="41"/>
                </a:spcBef>
              </a:pPr>
              <a:r>
                <a:rPr sz="1900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应认足公司章程规定</a:t>
              </a:r>
              <a:r>
                <a:rPr sz="19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的公司设立    </a:t>
              </a:r>
              <a:r>
                <a:rPr sz="1900" kern="0" spc="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时应发行的股份</a:t>
              </a:r>
              <a:endParaRPr lang="SimHei" altLang="SimHei" sz="1900"/>
            </a:p>
            <a:p>
              <a:pPr algn="l" rtl="0" eaLnBrk="0">
                <a:lnSpc>
                  <a:spcPct val="183000"/>
                </a:lnSpc>
              </a:pPr>
              <a:endParaRPr lang="Arial" altLang="Arial" sz="1000"/>
            </a:p>
            <a:p>
              <a:pPr marL="3479800" algn="l" rtl="0" eaLnBrk="0">
                <a:lnSpc>
                  <a:spcPct val="85000"/>
                </a:lnSpc>
                <a:spcBef>
                  <a:spcPts val="785"/>
                </a:spcBef>
              </a:pPr>
              <a:r>
                <a:rPr sz="26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发起</a:t>
              </a:r>
              <a:endParaRPr lang="SimHei" altLang="SimHei" sz="2600"/>
            </a:p>
            <a:p>
              <a:pPr algn="r" rtl="0" eaLnBrk="0">
                <a:lnSpc>
                  <a:spcPts val="3660"/>
                </a:lnSpc>
              </a:pPr>
              <a:r>
                <a:rPr sz="2600" kern="0" spc="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设立</a:t>
              </a:r>
              <a:endParaRPr lang="SimHei" altLang="SimHei" sz="2600"/>
            </a:p>
          </p:txBody>
        </p:sp>
      </p:grpSp>
      <p:sp>
        <p:nvSpPr>
          <p:cNvPr id="278" name="textbox 278"/>
          <p:cNvSpPr/>
          <p:nvPr/>
        </p:nvSpPr>
        <p:spPr>
          <a:xfrm>
            <a:off x="6349979" y="2886798"/>
            <a:ext cx="3736340" cy="1017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7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·募集设立的，第97.2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条，发起人</a:t>
            </a:r>
            <a:endParaRPr lang="SimHei" altLang="SimHei" sz="1900"/>
          </a:p>
          <a:p>
            <a:pPr marL="247015" indent="-5714" algn="l" rtl="0" eaLnBrk="0">
              <a:lnSpc>
                <a:spcPct val="127000"/>
              </a:lnSpc>
              <a:spcBef>
                <a:spcPts val="41"/>
              </a:spcBef>
            </a:pP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认购的股份不得少于章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程规定的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公司设立时应发行股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份总数</a:t>
            </a:r>
            <a:r>
              <a:rPr sz="19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35%</a:t>
            </a:r>
            <a:endParaRPr lang="SimHei" altLang="SimHei" sz="1900"/>
          </a:p>
        </p:txBody>
      </p:sp>
      <p:sp>
        <p:nvSpPr>
          <p:cNvPr id="280" name="textbox 280"/>
          <p:cNvSpPr/>
          <p:nvPr/>
        </p:nvSpPr>
        <p:spPr>
          <a:xfrm>
            <a:off x="25" y="952362"/>
            <a:ext cx="6871334" cy="403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1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15315"/>
              </a:tabLst>
            </a:pPr>
            <a:r>
              <a:rPr sz="26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kern="0" spc="3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股份公司的授权资本制一</a:t>
            </a:r>
            <a:r>
              <a:rPr sz="26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首期实缴要求</a:t>
            </a:r>
            <a:endParaRPr lang="SimHei" altLang="SimHei" sz="2600"/>
          </a:p>
        </p:txBody>
      </p:sp>
      <p:sp>
        <p:nvSpPr>
          <p:cNvPr id="282" name="textbox 282"/>
          <p:cNvSpPr/>
          <p:nvPr/>
        </p:nvSpPr>
        <p:spPr>
          <a:xfrm>
            <a:off x="1035039" y="1527905"/>
            <a:ext cx="8599805" cy="311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3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1900" u="sng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后续募资前提</a:t>
            </a: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，第96条，在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发起人认购的股份缴足前，</a:t>
            </a:r>
            <a:r>
              <a:rPr sz="1900" kern="0" spc="8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不得向他人募集股份</a:t>
            </a:r>
            <a:endParaRPr lang="SimHei" altLang="SimHei" sz="1900"/>
          </a:p>
        </p:txBody>
      </p:sp>
      <p:sp>
        <p:nvSpPr>
          <p:cNvPr id="284" name="textbox 284"/>
          <p:cNvSpPr/>
          <p:nvPr/>
        </p:nvSpPr>
        <p:spPr>
          <a:xfrm>
            <a:off x="1016004" y="1877157"/>
            <a:ext cx="8253094" cy="298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37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·无论发起设立还是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募集设立，后续融资前发起人须完成其所认购全部实缴</a:t>
            </a:r>
            <a:endParaRPr lang="SimHei" altLang="SimHei" sz="1900"/>
          </a:p>
        </p:txBody>
      </p:sp>
      <p:sp>
        <p:nvSpPr>
          <p:cNvPr id="286" name="textbox 286"/>
          <p:cNvSpPr/>
          <p:nvPr/>
        </p:nvSpPr>
        <p:spPr>
          <a:xfrm>
            <a:off x="2787687" y="5674388"/>
            <a:ext cx="5095875" cy="298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3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·第98条，发起设立/募集设立，发起人应当在</a:t>
            </a:r>
            <a:endParaRPr lang="SimHei" altLang="SimHei" sz="1900"/>
          </a:p>
        </p:txBody>
      </p:sp>
      <p:sp>
        <p:nvSpPr>
          <p:cNvPr id="288" name="textbox 288"/>
          <p:cNvSpPr/>
          <p:nvPr/>
        </p:nvSpPr>
        <p:spPr>
          <a:xfrm>
            <a:off x="3045143" y="6032482"/>
            <a:ext cx="4728845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b="1" kern="0" spc="5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公司成立前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按照其认购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的股份全额缴纳股款</a:t>
            </a:r>
            <a:endParaRPr lang="SimHei" altLang="SimHei" sz="1900"/>
          </a:p>
        </p:txBody>
      </p:sp>
      <p:sp>
        <p:nvSpPr>
          <p:cNvPr id="290" name="textbox 290"/>
          <p:cNvSpPr/>
          <p:nvPr/>
        </p:nvSpPr>
        <p:spPr>
          <a:xfrm>
            <a:off x="4724369" y="2778230"/>
            <a:ext cx="1229994" cy="747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4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300" kern="0" spc="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</a:t>
            </a:r>
            <a:endParaRPr lang="SimHei" altLang="SimHei" sz="2300"/>
          </a:p>
          <a:p>
            <a:pPr marL="12700" algn="l" rtl="0" eaLnBrk="0">
              <a:lnSpc>
                <a:spcPts val="3350"/>
              </a:lnSpc>
            </a:pPr>
            <a:r>
              <a:rPr sz="23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首期实缴</a:t>
            </a:r>
            <a:endParaRPr lang="SimHei" altLang="SimHei" sz="2300"/>
          </a:p>
        </p:txBody>
      </p:sp>
      <p:sp>
        <p:nvSpPr>
          <p:cNvPr id="292" name="textbox 292"/>
          <p:cNvSpPr/>
          <p:nvPr/>
        </p:nvSpPr>
        <p:spPr>
          <a:xfrm>
            <a:off x="6146805" y="4260345"/>
            <a:ext cx="716915" cy="824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716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6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募集</a:t>
            </a:r>
            <a:endParaRPr lang="SimHei" altLang="SimHei" sz="2600"/>
          </a:p>
          <a:p>
            <a:pPr marL="18415" algn="l" rtl="0" eaLnBrk="0">
              <a:lnSpc>
                <a:spcPts val="3650"/>
              </a:lnSpc>
            </a:pPr>
            <a:r>
              <a:rPr sz="26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设立</a:t>
            </a:r>
            <a:endParaRPr lang="SimHei" altLang="SimHei" sz="2600"/>
          </a:p>
        </p:txBody>
      </p:sp>
      <p:pic>
        <p:nvPicPr>
          <p:cNvPr id="294" name="picture 2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 rot="21600000">
            <a:off x="0" y="5575332"/>
            <a:ext cx="425490" cy="1181090"/>
            <a:chExt cx="425490" cy="1181090"/>
          </a:xfrm>
        </p:grpSpPr>
        <p:pic>
          <p:nvPicPr>
            <p:cNvPr id="296" name="picture 29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25490" cy="1181090"/>
            </a:xfrm>
            <a:prstGeom prst="rect">
              <a:avLst/>
            </a:prstGeom>
          </p:spPr>
        </p:pic>
        <p:sp>
          <p:nvSpPr>
            <p:cNvPr id="298" name="textbox 298"/>
            <p:cNvSpPr/>
            <p:nvPr/>
          </p:nvSpPr>
          <p:spPr>
            <a:xfrm>
              <a:off x="-55975" y="-12700"/>
              <a:ext cx="49466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556894" algn="l" rtl="0" eaLnBrk="0">
                <a:lnSpc>
                  <a:spcPts val="2001"/>
                </a:lnSpc>
              </a:pPr>
              <a:r>
                <a:rPr sz="1600" kern="0" spc="-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r>
                <a:rPr sz="1600" kern="0" spc="2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-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300" name="textbox 300"/>
          <p:cNvSpPr/>
          <p:nvPr/>
        </p:nvSpPr>
        <p:spPr>
          <a:xfrm>
            <a:off x="8017156" y="4398119"/>
            <a:ext cx="1014094" cy="671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algn="r" rtl="0" eaLnBrk="0">
              <a:lnSpc>
                <a:spcPct val="78000"/>
              </a:lnSpc>
            </a:pPr>
            <a:r>
              <a:rPr sz="5400" b="1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5400" b="1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5400" b="1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%</a:t>
            </a:r>
            <a:endParaRPr lang="SimSun" altLang="SimSun" sz="5400"/>
          </a:p>
        </p:txBody>
      </p:sp>
      <p:sp>
        <p:nvSpPr>
          <p:cNvPr id="302" name="textbox 302"/>
          <p:cNvSpPr/>
          <p:nvPr/>
        </p:nvSpPr>
        <p:spPr>
          <a:xfrm rot="5400000">
            <a:off x="9635712" y="3399433"/>
            <a:ext cx="1577975" cy="220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200"/>
          </a:p>
          <a:p>
            <a:pPr algn="r" rtl="0" eaLnBrk="0">
              <a:lnSpc>
                <a:spcPts val="1378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</a:t>
            </a:r>
            <a:r>
              <a:rPr sz="900" kern="0" spc="4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订2</a:t>
            </a:r>
            <a:endParaRPr lang="SimHei" altLang="SimHei" sz="1100"/>
          </a:p>
        </p:txBody>
      </p:sp>
      <p:sp>
        <p:nvSpPr>
          <p:cNvPr id="304" name="textbox 304"/>
          <p:cNvSpPr/>
          <p:nvPr/>
        </p:nvSpPr>
        <p:spPr>
          <a:xfrm>
            <a:off x="10321819" y="3150527"/>
            <a:ext cx="180339" cy="165988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600" kern="0" spc="60" baseline="639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叫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60" baseline="959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讲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600" kern="0" spc="60" baseline="959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1800" kern="0" spc="60" baseline="-11374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02</a:t>
            </a:r>
            <a:r>
              <a:rPr sz="1100" kern="0" spc="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60" baseline="-11374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800" baseline="-11374"/>
          </a:p>
        </p:txBody>
      </p:sp>
      <p:pic>
        <p:nvPicPr>
          <p:cNvPr id="306" name="picture 30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369498" y="3614472"/>
            <a:ext cx="114312" cy="76233"/>
          </a:xfrm>
          <a:prstGeom prst="rect">
            <a:avLst/>
          </a:prstGeom>
        </p:spPr>
      </p:pic>
      <p:sp>
        <p:nvSpPr>
          <p:cNvPr id="308" name="textbox 308"/>
          <p:cNvSpPr/>
          <p:nvPr/>
        </p:nvSpPr>
        <p:spPr>
          <a:xfrm>
            <a:off x="4622781" y="6546642"/>
            <a:ext cx="1363344" cy="187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1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1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100"/>
          </a:p>
        </p:txBody>
      </p:sp>
      <p:sp>
        <p:nvSpPr>
          <p:cNvPr id="310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2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4" name="textbox 314"/>
          <p:cNvSpPr/>
          <p:nvPr/>
        </p:nvSpPr>
        <p:spPr>
          <a:xfrm>
            <a:off x="34672" y="5693902"/>
            <a:ext cx="286384" cy="2286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endParaRPr lang="LiSu" altLang="LiSu" sz="1600"/>
          </a:p>
        </p:txBody>
      </p:sp>
      <p:pic>
        <p:nvPicPr>
          <p:cNvPr id="316" name="picture 3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6856" y="6489682"/>
            <a:ext cx="1860544" cy="6352"/>
          </a:xfrm>
          <a:prstGeom prst="rect">
            <a:avLst/>
          </a:prstGeom>
        </p:spPr>
      </p:pic>
      <p:pic>
        <p:nvPicPr>
          <p:cNvPr id="318" name="picture 3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13272" y="6762776"/>
            <a:ext cx="1854128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16"/>
          <p:cNvGrpSpPr/>
          <p:nvPr/>
        </p:nvGrpSpPr>
        <p:grpSpPr>
          <a:xfrm rot="21600000">
            <a:off x="2267000" y="2158966"/>
            <a:ext cx="6153088" cy="3035350"/>
            <a:chExt cx="6153088" cy="3035350"/>
          </a:xfrm>
        </p:grpSpPr>
        <p:pic>
          <p:nvPicPr>
            <p:cNvPr id="320" name="picture 32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153088" cy="3035350"/>
            </a:xfrm>
            <a:prstGeom prst="rect">
              <a:avLst/>
            </a:prstGeom>
          </p:spPr>
        </p:pic>
        <p:sp>
          <p:nvSpPr>
            <p:cNvPr id="322" name="textbox 322"/>
            <p:cNvSpPr/>
            <p:nvPr/>
          </p:nvSpPr>
          <p:spPr>
            <a:xfrm>
              <a:off x="558755" y="347868"/>
              <a:ext cx="3218814" cy="2419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6191"/>
                </a:lnSpc>
              </a:pPr>
              <a:endParaRPr lang="Arial" altLang="Arial" sz="100"/>
            </a:p>
            <a:p>
              <a:pPr algn="r" rtl="0" eaLnBrk="0">
                <a:lnSpc>
                  <a:spcPct val="95000"/>
                </a:lnSpc>
              </a:pPr>
              <a:r>
                <a:rPr sz="2700" kern="0" spc="-1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股份发</a:t>
              </a:r>
              <a:r>
                <a:rPr sz="2700" kern="0" spc="-10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行</a:t>
              </a:r>
              <a:endParaRPr lang="SimHei" altLang="SimHei" sz="27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marL="120014" algn="l" rtl="0" eaLnBrk="0">
                <a:lnSpc>
                  <a:spcPct val="96000"/>
                </a:lnSpc>
                <a:spcBef>
                  <a:spcPts val="812"/>
                </a:spcBef>
              </a:pPr>
              <a:r>
                <a:rPr sz="2700" kern="0" spc="1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三年</a:t>
              </a:r>
              <a:endParaRPr lang="SimHei" altLang="SimHei" sz="2700"/>
            </a:p>
            <a:p>
              <a:pPr algn="l" rtl="0" eaLnBrk="0">
                <a:lnSpc>
                  <a:spcPct val="103000"/>
                </a:lnSpc>
              </a:pPr>
              <a:endParaRPr lang="Arial" altLang="Arial" sz="1800"/>
            </a:p>
            <a:p>
              <a:pPr algn="l" rtl="0" eaLnBrk="0">
                <a:lnSpc>
                  <a:spcPct val="1417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78000"/>
                </a:lnSpc>
              </a:pPr>
              <a:r>
                <a:rPr sz="3900" kern="0" spc="-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50</a:t>
              </a:r>
              <a:endParaRPr lang="SimSun" altLang="SimSun" sz="3900"/>
            </a:p>
          </p:txBody>
        </p:sp>
        <p:pic>
          <p:nvPicPr>
            <p:cNvPr id="324" name="picture 32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066973" y="971599"/>
              <a:ext cx="108003" cy="120627"/>
            </a:xfrm>
            <a:prstGeom prst="rect">
              <a:avLst/>
            </a:prstGeom>
          </p:spPr>
        </p:pic>
      </p:grpSp>
      <p:sp>
        <p:nvSpPr>
          <p:cNvPr id="326" name="textbox 326"/>
          <p:cNvSpPr/>
          <p:nvPr/>
        </p:nvSpPr>
        <p:spPr>
          <a:xfrm>
            <a:off x="641308" y="5609728"/>
            <a:ext cx="4462145" cy="683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56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授权董事会在三年内决定发行不超过</a:t>
            </a:r>
            <a:endParaRPr lang="SimHei" altLang="SimHei" sz="2100"/>
          </a:p>
          <a:p>
            <a:pPr marL="25400" algn="l" rtl="0" eaLnBrk="0">
              <a:lnSpc>
                <a:spcPts val="3000"/>
              </a:lnSpc>
            </a:pPr>
            <a:r>
              <a:rPr sz="2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已发行股份百分之五十的股份</a:t>
            </a:r>
            <a:endParaRPr lang="SimHei" altLang="SimHei" sz="2100"/>
          </a:p>
        </p:txBody>
      </p:sp>
      <p:sp>
        <p:nvSpPr>
          <p:cNvPr id="328" name="textbox 328"/>
          <p:cNvSpPr/>
          <p:nvPr/>
        </p:nvSpPr>
        <p:spPr>
          <a:xfrm>
            <a:off x="336546" y="5210619"/>
            <a:ext cx="9795509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1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·第152条，公司章程或者股东会可以</a:t>
            </a:r>
            <a:r>
              <a:rPr sz="21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2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·第153条，授权董事会决定发行</a:t>
            </a:r>
            <a:endParaRPr lang="SimHei" altLang="SimHei" sz="2100"/>
          </a:p>
        </p:txBody>
      </p:sp>
      <p:sp>
        <p:nvSpPr>
          <p:cNvPr id="330" name="textbox 330"/>
          <p:cNvSpPr/>
          <p:nvPr/>
        </p:nvSpPr>
        <p:spPr>
          <a:xfrm>
            <a:off x="-12700" y="939899"/>
            <a:ext cx="7223759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股份公司的授权资本制一授权边界及程序</a:t>
            </a:r>
            <a:endParaRPr lang="SimHei" altLang="SimHei" sz="2700"/>
          </a:p>
        </p:txBody>
      </p:sp>
      <p:sp>
        <p:nvSpPr>
          <p:cNvPr id="332" name="textbox 332"/>
          <p:cNvSpPr/>
          <p:nvPr/>
        </p:nvSpPr>
        <p:spPr>
          <a:xfrm>
            <a:off x="6337254" y="5604340"/>
            <a:ext cx="3622040" cy="701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56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新股的， </a:t>
            </a:r>
            <a:r>
              <a:rPr sz="2100" u="sng" kern="0" spc="-6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u="sng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董事会决议</a:t>
            </a: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应经全体</a:t>
            </a:r>
            <a:endParaRPr lang="SimHei" altLang="SimHei" sz="2100"/>
          </a:p>
          <a:p>
            <a:pPr marL="12700" algn="l" rtl="0" eaLnBrk="0">
              <a:lnSpc>
                <a:spcPts val="3142"/>
              </a:lnSpc>
            </a:pPr>
            <a:r>
              <a:rPr sz="2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董事三分之二以上通过</a:t>
            </a:r>
            <a:endParaRPr lang="SimHei" altLang="SimHei" sz="2100"/>
          </a:p>
        </p:txBody>
      </p:sp>
      <p:sp>
        <p:nvSpPr>
          <p:cNvPr id="334" name="textbox 334"/>
          <p:cNvSpPr/>
          <p:nvPr/>
        </p:nvSpPr>
        <p:spPr>
          <a:xfrm>
            <a:off x="1581151" y="1673700"/>
            <a:ext cx="7473315" cy="339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2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100" kern="0" spc="-8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u="sng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授权例外</a:t>
            </a:r>
            <a:r>
              <a:rPr sz="2100" u="sng" kern="0" spc="-8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7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，以 </a:t>
            </a:r>
            <a:r>
              <a:rPr sz="2100" b="1" kern="0" spc="1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非现金支付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方式支付股款的应当经股东会决议</a:t>
            </a:r>
            <a:endParaRPr lang="SimHei" altLang="SimHei" sz="2100"/>
          </a:p>
        </p:txBody>
      </p:sp>
      <p:sp>
        <p:nvSpPr>
          <p:cNvPr id="336" name="textbox 336"/>
          <p:cNvSpPr/>
          <p:nvPr/>
        </p:nvSpPr>
        <p:spPr>
          <a:xfrm>
            <a:off x="6814858" y="4075943"/>
            <a:ext cx="1328419" cy="602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20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4100" b="1" i="1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2/3</a:t>
            </a:r>
            <a:r>
              <a:rPr sz="4100" i="1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决</a:t>
            </a:r>
            <a:endParaRPr lang="FangSong" altLang="FangSong" sz="4100"/>
          </a:p>
        </p:txBody>
      </p:sp>
      <p:pic>
        <p:nvPicPr>
          <p:cNvPr id="338" name="picture 33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6309" y="5575332"/>
            <a:ext cx="425490" cy="1168384"/>
            <a:chExt cx="425490" cy="1168384"/>
          </a:xfrm>
        </p:grpSpPr>
        <p:pic>
          <p:nvPicPr>
            <p:cNvPr id="340" name="picture 34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425490" cy="1168384"/>
            </a:xfrm>
            <a:prstGeom prst="rect">
              <a:avLst/>
            </a:prstGeom>
          </p:spPr>
        </p:pic>
        <p:sp>
          <p:nvSpPr>
            <p:cNvPr id="342" name="textbox 342"/>
            <p:cNvSpPr/>
            <p:nvPr/>
          </p:nvSpPr>
          <p:spPr>
            <a:xfrm>
              <a:off x="-55975" y="-12700"/>
              <a:ext cx="494665" cy="11938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900"/>
            </a:p>
            <a:p>
              <a:pPr marL="135889" algn="l" rtl="0" eaLnBrk="0">
                <a:lnSpc>
                  <a:spcPts val="2053"/>
                </a:lnSpc>
              </a:pP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</a:t>
              </a:r>
              <a:r>
                <a:rPr sz="1600" kern="0" spc="80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r>
                <a:rPr sz="1600" kern="0" spc="79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344" name="textbox 344"/>
          <p:cNvSpPr/>
          <p:nvPr/>
        </p:nvSpPr>
        <p:spPr>
          <a:xfrm rot="5400000">
            <a:off x="9389135" y="3677346"/>
            <a:ext cx="208280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346" name="textbox 346"/>
          <p:cNvSpPr/>
          <p:nvPr/>
        </p:nvSpPr>
        <p:spPr>
          <a:xfrm>
            <a:off x="4944173" y="3933408"/>
            <a:ext cx="873125" cy="342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2100" b="1" kern="0" spc="100">
                <a:solidFill>
                  <a:srgbClr val="FEFE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董事会</a:t>
            </a:r>
            <a:endParaRPr lang="YouYuan" altLang="YouYuan" sz="2100"/>
          </a:p>
        </p:txBody>
      </p:sp>
      <p:sp>
        <p:nvSpPr>
          <p:cNvPr id="348" name="textbox 348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350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2" name="picture 35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354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56" name="picture 3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911338" y="5549921"/>
            <a:ext cx="2546311" cy="6352"/>
          </a:xfrm>
          <a:prstGeom prst="rect">
            <a:avLst/>
          </a:prstGeom>
        </p:spPr>
      </p:pic>
      <p:pic>
        <p:nvPicPr>
          <p:cNvPr id="358" name="picture 35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360" name="picture 36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413272" y="6762776"/>
            <a:ext cx="1854128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textbox 362"/>
          <p:cNvSpPr/>
          <p:nvPr/>
        </p:nvSpPr>
        <p:spPr>
          <a:xfrm>
            <a:off x="704827" y="2117842"/>
            <a:ext cx="4456429" cy="1984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10"/>
              </a:lnSpc>
            </a:pPr>
            <a:endParaRPr lang="Arial" altLang="Arial" sz="100"/>
          </a:p>
          <a:p>
            <a:pPr marL="234950" indent="-222250" algn="l" rtl="0" eaLnBrk="0">
              <a:lnSpc>
                <a:spcPct val="112000"/>
              </a:lnSpc>
            </a:pP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●每一股的</a:t>
            </a:r>
            <a:r>
              <a:rPr sz="2300" u="sng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表决权数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多于</a:t>
            </a:r>
            <a:r>
              <a:rPr sz="23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500" b="1" kern="0" spc="0" baseline="-7441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特别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或少于普通股的股份</a:t>
            </a:r>
            <a:r>
              <a:rPr sz="2300" kern="0" spc="4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500" b="1" kern="0" spc="10" baseline="5952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表决</a:t>
            </a:r>
            <a:r>
              <a:rPr sz="3500" b="1" kern="0" spc="0" baseline="5952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权股</a:t>
            </a:r>
            <a:endParaRPr lang="SimHei" altLang="SimHei" sz="3500" baseline="5952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304800" algn="l" rtl="0" eaLnBrk="0">
              <a:lnSpc>
                <a:spcPct val="85000"/>
              </a:lnSpc>
            </a:pP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·优先分配利润或 </a:t>
            </a:r>
            <a:endParaRPr lang="SimHei" altLang="SimHei" sz="2300"/>
          </a:p>
        </p:txBody>
      </p:sp>
      <p:pic>
        <p:nvPicPr>
          <p:cNvPr id="364" name="picture 3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12759" y="3409938"/>
            <a:ext cx="6350" cy="679446"/>
          </a:xfrm>
          <a:prstGeom prst="rect">
            <a:avLst/>
          </a:prstGeom>
        </p:spPr>
      </p:pic>
      <p:sp>
        <p:nvSpPr>
          <p:cNvPr id="366" name="textbox 366"/>
          <p:cNvSpPr/>
          <p:nvPr/>
        </p:nvSpPr>
        <p:spPr>
          <a:xfrm>
            <a:off x="4895891" y="4569835"/>
            <a:ext cx="4528184" cy="1146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53"/>
              </a:lnSpc>
            </a:pPr>
            <a:endParaRPr lang="Arial" altLang="Arial" sz="100"/>
          </a:p>
          <a:p>
            <a:pPr marL="1110614" algn="l" rtl="0" eaLnBrk="0">
              <a:lnSpc>
                <a:spcPct val="92000"/>
              </a:lnSpc>
            </a:pPr>
            <a:r>
              <a:rPr sz="17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·N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</a:t>
            </a:r>
            <a:r>
              <a:rPr sz="17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股；</a:t>
            </a:r>
            <a:r>
              <a:rPr sz="1700" kern="0" spc="-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 </a:t>
            </a:r>
            <a:r>
              <a:rPr sz="17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股等</a:t>
            </a:r>
            <a:endParaRPr lang="SimHei" altLang="SimHei" sz="17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algn="l" rtl="0" eaLnBrk="0">
              <a:lnSpc>
                <a:spcPct val="6571"/>
              </a:lnSpc>
            </a:pPr>
            <a:endParaRPr lang="Arial" altLang="Arial" sz="100"/>
          </a:p>
          <a:p>
            <a:pPr marL="12700" indent="56514" algn="l" rtl="0" eaLnBrk="0">
              <a:lnSpc>
                <a:spcPct val="102000"/>
              </a:lnSpc>
            </a:pPr>
            <a:r>
              <a:rPr sz="4000" kern="0" spc="40" baseline="5208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144条</a:t>
            </a:r>
            <a:r>
              <a:rPr sz="26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40" baseline="-60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·B</a:t>
            </a:r>
            <a:r>
              <a:rPr sz="1600" kern="0" spc="-3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600" u="sng" kern="0" spc="5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u="sng" kern="0" spc="40" baseline="-60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</a:t>
            </a:r>
            <a:r>
              <a:rPr sz="2600" kern="0" spc="40" baseline="-60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，境内上市，港币/</a:t>
            </a:r>
            <a:r>
              <a:rPr sz="2600" kern="0" spc="30" baseline="-60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美元计价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类别股</a:t>
            </a:r>
            <a:endParaRPr lang="SimHei" altLang="SimHei" sz="2300"/>
          </a:p>
        </p:txBody>
      </p:sp>
      <p:graphicFrame>
        <p:nvGraphicFramePr>
          <p:cNvPr id="368" name="table 368"/>
          <p:cNvGraphicFramePr>
            <a:graphicFrameLocks noGrp="1"/>
          </p:cNvGraphicFramePr>
          <p:nvPr/>
        </p:nvGraphicFramePr>
        <p:xfrm>
          <a:off x="6203989" y="3343397"/>
          <a:ext cx="3455035" cy="751840"/>
        </p:xfrm>
        <a:graphic>
          <a:graphicData uri="http://schemas.openxmlformats.org/drawingml/2006/table">
            <a:tbl>
              <a:tblPr/>
              <a:tblGrid>
                <a:gridCol w="1284605"/>
                <a:gridCol w="2170429"/>
              </a:tblGrid>
              <a:tr h="751840"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ts val="2225"/>
                        </a:lnSpc>
                      </a:pPr>
                      <a:r>
                        <a:rPr sz="1400" kern="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</a:t>
                      </a:r>
                      <a:endParaRPr lang="SimHei" altLang="SimHei" sz="1400"/>
                    </a:p>
                    <a:p>
                      <a:pPr marL="48259" algn="l" rtl="0" eaLnBrk="0">
                        <a:lnSpc>
                          <a:spcPct val="91000"/>
                        </a:lnSpc>
                        <a:spcBef>
                          <a:spcPts val="15"/>
                        </a:spcBef>
                      </a:pPr>
                      <a:r>
                        <a:rPr sz="2300" b="1" kern="0" spc="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劣后股</a:t>
                      </a:r>
                      <a:endParaRPr lang="SimHei" altLang="SimHei" sz="2300"/>
                    </a:p>
                  </a:txBody>
                  <a:tcPr marL="0" marR="0" marT="0" marB="0">
                    <a:lnL w="3175" cap="flat" cmpd="sng" algn="ctr">
                      <a:solidFill>
                        <a:srgbClr val="0000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1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84000"/>
                        </a:lnSpc>
                      </a:pPr>
                      <a:r>
                        <a:rPr sz="2300" u="sng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劣后分配</a:t>
                      </a:r>
                      <a:r>
                        <a:rPr sz="23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利润或</a:t>
                      </a:r>
                      <a:endParaRPr lang="SimHei" altLang="SimHei" sz="2300"/>
                    </a:p>
                    <a:p>
                      <a:pPr marL="42544" algn="l" rtl="0" eaLnBrk="0">
                        <a:lnSpc>
                          <a:spcPts val="3399"/>
                        </a:lnSpc>
                      </a:pPr>
                      <a:r>
                        <a:rPr sz="2300" kern="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剩余财产的股</a:t>
                      </a:r>
                      <a:endParaRPr lang="SimHei" altLang="SimHei" sz="2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70" name="textbox 370"/>
          <p:cNvSpPr/>
          <p:nvPr/>
        </p:nvSpPr>
        <p:spPr>
          <a:xfrm>
            <a:off x="812830" y="5795092"/>
            <a:ext cx="9027159" cy="298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3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●监事或者审计委员会成员的选任，特别表决权股与普通股每一股的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表决权数相同</a:t>
            </a:r>
            <a:endParaRPr lang="SimHei" altLang="SimHei" sz="1900"/>
          </a:p>
        </p:txBody>
      </p:sp>
      <p:sp>
        <p:nvSpPr>
          <p:cNvPr id="372" name="textbox 372"/>
          <p:cNvSpPr/>
          <p:nvPr/>
        </p:nvSpPr>
        <p:spPr>
          <a:xfrm>
            <a:off x="25" y="946131"/>
            <a:ext cx="6640194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1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  <a:tabLst>
                <a:tab pos="615315"/>
              </a:tabLst>
            </a:pPr>
            <a:r>
              <a:rPr sz="26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股份公司的股份发行一股份类别</a:t>
            </a:r>
            <a:r>
              <a:rPr sz="26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Class</a:t>
            </a:r>
            <a:endParaRPr lang="SimSun" altLang="SimSun" sz="2600"/>
          </a:p>
        </p:txBody>
      </p:sp>
      <p:sp>
        <p:nvSpPr>
          <p:cNvPr id="374" name="textbox 374"/>
          <p:cNvSpPr/>
          <p:nvPr/>
        </p:nvSpPr>
        <p:spPr>
          <a:xfrm>
            <a:off x="1473147" y="4576188"/>
            <a:ext cx="3118485" cy="771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3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17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700" kern="0" spc="-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u="sng" kern="0" spc="-1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H</a:t>
            </a:r>
            <a:r>
              <a:rPr sz="1700" u="sng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股</a:t>
            </a:r>
            <a:r>
              <a:rPr sz="1700" kern="0" spc="-4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7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，香港上市</a:t>
            </a:r>
            <a:endParaRPr lang="SimHei" altLang="SimHei" sz="1700"/>
          </a:p>
          <a:p>
            <a:pPr marL="12700" algn="l" rtl="0" eaLnBrk="0">
              <a:lnSpc>
                <a:spcPct val="198000"/>
              </a:lnSpc>
              <a:spcBef>
                <a:spcPts val="10"/>
              </a:spcBef>
            </a:pP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·A</a:t>
            </a:r>
            <a:r>
              <a:rPr sz="1700" u="sng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u="sng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，境内上市，人民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币计价</a:t>
            </a:r>
            <a:endParaRPr lang="SimHei" altLang="SimHei" sz="1700"/>
          </a:p>
        </p:txBody>
      </p:sp>
      <p:sp>
        <p:nvSpPr>
          <p:cNvPr id="376" name="textbox 376"/>
          <p:cNvSpPr/>
          <p:nvPr/>
        </p:nvSpPr>
        <p:spPr>
          <a:xfrm>
            <a:off x="6705643" y="2117842"/>
            <a:ext cx="2965450" cy="772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4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·转让须</a:t>
            </a:r>
            <a:r>
              <a:rPr sz="2300" kern="0" spc="-9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u="sng" kern="0" spc="-10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u="sng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经公司同意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</a:t>
            </a:r>
            <a:endParaRPr lang="SimHei" altLang="SimHei" sz="2300"/>
          </a:p>
          <a:p>
            <a:pPr marL="227965" algn="l" rtl="0" eaLnBrk="0">
              <a:lnSpc>
                <a:spcPts val="3549"/>
              </a:lnSpc>
            </a:pP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转让受限的股份</a:t>
            </a:r>
            <a:endParaRPr lang="SimHei" altLang="SimHei" sz="2300"/>
          </a:p>
        </p:txBody>
      </p:sp>
      <p:sp>
        <p:nvSpPr>
          <p:cNvPr id="378" name="textbox 378"/>
          <p:cNvSpPr/>
          <p:nvPr/>
        </p:nvSpPr>
        <p:spPr>
          <a:xfrm>
            <a:off x="1416045" y="1535248"/>
            <a:ext cx="7861300" cy="309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4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900" kern="0" spc="-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u="sng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公众公司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不得发行特别表决权</a:t>
            </a:r>
            <a:r>
              <a:rPr sz="1900" u="sng" kern="0" spc="50">
                <a:solidFill>
                  <a:srgbClr val="000000">
                    <a:alpha val="100000"/>
                  </a:srgbClr>
                </a:solidFill>
                <a:uFill>
                  <a:solidFill>
                    <a:srgbClr val="0000FF"/>
                  </a:solidFill>
                </a:uFill>
                <a:latin typeface="SimHei"/>
                <a:ea typeface="SimHei"/>
                <a:cs typeface="SimHei"/>
              </a:rPr>
              <a:t>股及转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让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受限股，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pre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-</a:t>
            </a: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IPO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已发行的除外</a:t>
            </a:r>
            <a:endParaRPr lang="SimHei" altLang="SimHei" sz="1900"/>
          </a:p>
        </p:txBody>
      </p:sp>
      <p:sp>
        <p:nvSpPr>
          <p:cNvPr id="380" name="textbox 380"/>
          <p:cNvSpPr/>
          <p:nvPr/>
        </p:nvSpPr>
        <p:spPr>
          <a:xfrm>
            <a:off x="1225595" y="3505173"/>
            <a:ext cx="3231514" cy="579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4360"/>
              </a:lnSpc>
            </a:pPr>
            <a:r>
              <a:rPr sz="3500" kern="0" spc="50" baseline="-7618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剩余财产的股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4000" b="1" kern="0" spc="50" baseline="3630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优先股</a:t>
            </a:r>
            <a:endParaRPr lang="SimHei" altLang="SimHei" sz="4000" baseline="36306"/>
          </a:p>
        </p:txBody>
      </p:sp>
      <p:pic>
        <p:nvPicPr>
          <p:cNvPr id="382" name="picture 3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384" name="textbox 384"/>
          <p:cNvSpPr/>
          <p:nvPr/>
        </p:nvSpPr>
        <p:spPr>
          <a:xfrm>
            <a:off x="5668240" y="2159303"/>
            <a:ext cx="845819" cy="727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86"/>
              </a:lnSpc>
            </a:pPr>
            <a:endParaRPr lang="Arial" altLang="Arial" sz="100"/>
          </a:p>
          <a:p>
            <a:pPr marL="12700" indent="120650" algn="l" rtl="0" eaLnBrk="0">
              <a:lnSpc>
                <a:spcPct val="100000"/>
              </a:lnSpc>
            </a:pPr>
            <a:r>
              <a:rPr sz="23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转让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受限股</a:t>
            </a:r>
            <a:endParaRPr lang="SimHei" altLang="SimHei" sz="23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6309" y="5575332"/>
            <a:ext cx="419181" cy="1187443"/>
            <a:chExt cx="419181" cy="1187443"/>
          </a:xfrm>
        </p:grpSpPr>
        <p:pic>
          <p:nvPicPr>
            <p:cNvPr id="386" name="picture 38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7443"/>
            </a:xfrm>
            <a:prstGeom prst="rect">
              <a:avLst/>
            </a:prstGeom>
          </p:spPr>
        </p:pic>
        <p:sp>
          <p:nvSpPr>
            <p:cNvPr id="388" name="textbox 388"/>
            <p:cNvSpPr/>
            <p:nvPr/>
          </p:nvSpPr>
          <p:spPr>
            <a:xfrm>
              <a:off x="-53270" y="-12700"/>
              <a:ext cx="485775" cy="121285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900"/>
            </a:p>
            <a:p>
              <a:pPr algn="l" rtl="0" eaLnBrk="0">
                <a:lnSpc>
                  <a:spcPct val="6549"/>
                </a:lnSpc>
              </a:pPr>
              <a:endParaRPr lang="Arial" altLang="Arial" sz="100"/>
            </a:p>
            <a:p>
              <a:pPr marL="140335" algn="l" rtl="0" eaLnBrk="0">
                <a:lnSpc>
                  <a:spcPts val="1876"/>
                </a:lnSpc>
              </a:pP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</a:t>
              </a:r>
              <a:r>
                <a:rPr sz="1500" kern="0" spc="10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r>
                <a:rPr sz="1500" kern="0" spc="9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500"/>
            </a:p>
          </p:txBody>
        </p:sp>
      </p:grpSp>
      <p:sp>
        <p:nvSpPr>
          <p:cNvPr id="390" name="textbox 390"/>
          <p:cNvSpPr/>
          <p:nvPr/>
        </p:nvSpPr>
        <p:spPr>
          <a:xfrm>
            <a:off x="4622781" y="6522360"/>
            <a:ext cx="1440814" cy="215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9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392" name="textbox 392"/>
          <p:cNvSpPr/>
          <p:nvPr/>
        </p:nvSpPr>
        <p:spPr>
          <a:xfrm rot="5400000">
            <a:off x="9896072" y="3132864"/>
            <a:ext cx="106045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algn="r" rtl="0" eaLnBrk="0">
              <a:lnSpc>
                <a:spcPts val="1365"/>
              </a:lnSpc>
              <a:spcBef>
                <a:spcPts val="1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 》</a:t>
            </a:r>
            <a:endParaRPr lang="SimHei" altLang="SimHei" sz="1100"/>
          </a:p>
        </p:txBody>
      </p:sp>
      <p:sp>
        <p:nvSpPr>
          <p:cNvPr id="394" name="textbox 394"/>
          <p:cNvSpPr/>
          <p:nvPr/>
        </p:nvSpPr>
        <p:spPr>
          <a:xfrm>
            <a:off x="10316999" y="3808819"/>
            <a:ext cx="196850" cy="100520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04"/>
              </a:lnSpc>
            </a:pPr>
            <a:endParaRPr lang="Arial" altLang="Arial" sz="100"/>
          </a:p>
          <a:p>
            <a:pPr marL="12700" algn="l" rtl="0" eaLnBrk="0">
              <a:lnSpc>
                <a:spcPct val="74000"/>
              </a:lnSpc>
            </a:pPr>
            <a:r>
              <a:rPr sz="1600" kern="0" spc="-10" baseline="12795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10" baseline="10236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当</a:t>
            </a:r>
            <a:r>
              <a:rPr sz="2300" kern="0" spc="-10" baseline="8901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4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-10" baseline="-667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kern="0" spc="-10" baseline="-667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2300" baseline="-6676"/>
          </a:p>
        </p:txBody>
      </p:sp>
      <p:sp>
        <p:nvSpPr>
          <p:cNvPr id="396" name="rect"/>
          <p:cNvSpPr/>
          <p:nvPr/>
        </p:nvSpPr>
        <p:spPr>
          <a:xfrm>
            <a:off x="590596" y="850896"/>
            <a:ext cx="9372551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8" name="picture 39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400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2" name="picture 40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394239" y="6489682"/>
            <a:ext cx="1860544" cy="6352"/>
          </a:xfrm>
          <a:prstGeom prst="rect">
            <a:avLst/>
          </a:prstGeom>
        </p:spPr>
      </p:pic>
      <p:pic>
        <p:nvPicPr>
          <p:cNvPr id="404" name="picture 40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06856" y="6762776"/>
            <a:ext cx="1847926" cy="6352"/>
          </a:xfrm>
          <a:prstGeom prst="rect">
            <a:avLst/>
          </a:prstGeom>
        </p:spPr>
      </p:pic>
      <p:pic>
        <p:nvPicPr>
          <p:cNvPr id="406" name="picture 40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200120" y="3695662"/>
            <a:ext cx="1257330" cy="6352"/>
          </a:xfrm>
          <a:prstGeom prst="rect">
            <a:avLst/>
          </a:prstGeom>
        </p:spPr>
      </p:pic>
      <p:sp>
        <p:nvSpPr>
          <p:cNvPr id="408" name="rect"/>
          <p:cNvSpPr/>
          <p:nvPr/>
        </p:nvSpPr>
        <p:spPr>
          <a:xfrm>
            <a:off x="4070335" y="2171671"/>
            <a:ext cx="6415" cy="673093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0" name="rect"/>
          <p:cNvSpPr/>
          <p:nvPr/>
        </p:nvSpPr>
        <p:spPr>
          <a:xfrm>
            <a:off x="6604031" y="2165319"/>
            <a:ext cx="6309" cy="66681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2" name="picture 4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2805" y="2203436"/>
            <a:ext cx="8858199" cy="1828848"/>
          </a:xfrm>
          <a:prstGeom prst="rect">
            <a:avLst/>
          </a:prstGeom>
        </p:spPr>
      </p:pic>
      <p:sp>
        <p:nvSpPr>
          <p:cNvPr id="414" name="textbox 414"/>
          <p:cNvSpPr/>
          <p:nvPr/>
        </p:nvSpPr>
        <p:spPr>
          <a:xfrm>
            <a:off x="5778524" y="4118452"/>
            <a:ext cx="4249420" cy="1119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60"/>
              </a:lnSpc>
            </a:pPr>
            <a:endParaRPr lang="Arial" altLang="Arial" sz="100"/>
          </a:p>
          <a:p>
            <a:pPr marL="18415" algn="l" rtl="0" eaLnBrk="0">
              <a:lnSpc>
                <a:spcPct val="85000"/>
              </a:lnSpc>
            </a:pP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·采用无面额股的，应将发行股份</a:t>
            </a:r>
            <a:endParaRPr lang="SimHei" altLang="SimHei" sz="2100"/>
          </a:p>
          <a:p>
            <a:pPr algn="r" rtl="0" eaLnBrk="0">
              <a:lnSpc>
                <a:spcPts val="3160"/>
              </a:lnSpc>
            </a:pP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所得股款的1</a:t>
            </a:r>
            <a:r>
              <a:rPr sz="21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/2以</a:t>
            </a: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上计入注册资本</a:t>
            </a:r>
            <a:endParaRPr lang="SimHei" altLang="SimHei" sz="2100"/>
          </a:p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12700" algn="l" rtl="0" eaLnBrk="0">
              <a:lnSpc>
                <a:spcPct val="96000"/>
              </a:lnSpc>
              <a:spcBef>
                <a:spcPts val="3"/>
              </a:spcBef>
            </a:pP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·可进入资本公积金数额受限</a:t>
            </a:r>
            <a:endParaRPr lang="SimHei" altLang="SimHei" sz="2100"/>
          </a:p>
        </p:txBody>
      </p:sp>
      <p:sp>
        <p:nvSpPr>
          <p:cNvPr id="416" name="textbox 416"/>
          <p:cNvSpPr/>
          <p:nvPr/>
        </p:nvSpPr>
        <p:spPr>
          <a:xfrm>
            <a:off x="621587" y="4137511"/>
            <a:ext cx="4222750" cy="1097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6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采用面额股的，每一股的金额相等</a:t>
            </a:r>
            <a:endParaRPr lang="SimHei" altLang="SimHei" sz="2100"/>
          </a:p>
          <a:p>
            <a:pPr marL="21590" algn="l" rtl="0" eaLnBrk="0">
              <a:lnSpc>
                <a:spcPts val="3040"/>
              </a:lnSpc>
            </a:pPr>
            <a:r>
              <a:rPr sz="21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不能设置差异面额类别</a:t>
            </a:r>
            <a:endParaRPr lang="SimHei" altLang="SimHei" sz="2100"/>
          </a:p>
          <a:p>
            <a:pPr algn="l" rtl="0" eaLnBrk="0">
              <a:lnSpc>
                <a:spcPct val="104000"/>
              </a:lnSpc>
            </a:pPr>
            <a:endParaRPr lang="Arial" altLang="Arial" sz="700"/>
          </a:p>
          <a:p>
            <a:pPr marL="26034" algn="l" rtl="0" eaLnBrk="0">
              <a:lnSpc>
                <a:spcPct val="95000"/>
              </a:lnSpc>
            </a:pPr>
            <a:r>
              <a:rPr sz="2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发行溢价可</a:t>
            </a:r>
            <a:r>
              <a:rPr sz="21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全部</a:t>
            </a:r>
            <a:r>
              <a:rPr sz="2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进入资本公积金</a:t>
            </a:r>
            <a:endParaRPr lang="SimHei" altLang="SimHei" sz="2100"/>
          </a:p>
        </p:txBody>
      </p:sp>
      <p:sp>
        <p:nvSpPr>
          <p:cNvPr id="418" name="textbox 418"/>
          <p:cNvSpPr/>
          <p:nvPr/>
        </p:nvSpPr>
        <p:spPr>
          <a:xfrm>
            <a:off x="2146297" y="5547226"/>
            <a:ext cx="6229984" cy="688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724"/>
              </a:lnSpc>
            </a:pPr>
            <a:endParaRPr lang="Arial" altLang="Arial" sz="100"/>
          </a:p>
          <a:p>
            <a:pPr marL="222250" indent="-209550" algn="l" rtl="0" eaLnBrk="0">
              <a:lnSpc>
                <a:spcPct val="102000"/>
              </a:lnSpc>
            </a:pPr>
            <a:r>
              <a:rPr sz="21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100" kern="0" spc="-8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u="sng" kern="0" spc="-9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u="sng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相互转换</a:t>
            </a:r>
            <a:r>
              <a:rPr sz="21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，公司可根据章程规定将已发行的面额股全部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转换为无面额股，或者将无面额股全部转换为</a:t>
            </a:r>
            <a:r>
              <a:rPr sz="21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面额股</a:t>
            </a:r>
            <a:endParaRPr lang="SimHei" altLang="SimHei" sz="2100"/>
          </a:p>
        </p:txBody>
      </p:sp>
      <p:sp>
        <p:nvSpPr>
          <p:cNvPr id="420" name="textbox 420"/>
          <p:cNvSpPr/>
          <p:nvPr/>
        </p:nvSpPr>
        <p:spPr>
          <a:xfrm>
            <a:off x="-12700" y="960061"/>
            <a:ext cx="7390765" cy="381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2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  <a:tabLst>
                <a:tab pos="634365"/>
              </a:tabLst>
            </a:pPr>
            <a:r>
              <a:rPr sz="25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kern="0" spc="3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b="1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股份公司的股份发行一</a:t>
            </a:r>
            <a:r>
              <a:rPr sz="2500" b="1" kern="0" spc="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股票面额</a:t>
            </a:r>
            <a:r>
              <a:rPr sz="25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</a:t>
            </a:r>
            <a:r>
              <a:rPr sz="2500" b="1" kern="0" spc="2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5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value</a:t>
            </a:r>
            <a:endParaRPr lang="Arial" altLang="Arial" sz="2500"/>
          </a:p>
        </p:txBody>
      </p:sp>
      <p:sp>
        <p:nvSpPr>
          <p:cNvPr id="422" name="textbox 422"/>
          <p:cNvSpPr/>
          <p:nvPr/>
        </p:nvSpPr>
        <p:spPr>
          <a:xfrm>
            <a:off x="812830" y="1622939"/>
            <a:ext cx="8923655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33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1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100" u="sng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第142条</a:t>
            </a:r>
            <a:r>
              <a:rPr sz="21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r>
              <a:rPr sz="21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</a:t>
            </a:r>
            <a:r>
              <a:rPr sz="21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发行的股份，根据公司章程的规定</a:t>
            </a:r>
            <a:r>
              <a:rPr sz="2100" b="1" kern="0" spc="-15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择一采用</a:t>
            </a:r>
            <a:r>
              <a:rPr sz="21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面额股或者无面额</a:t>
            </a:r>
            <a:r>
              <a:rPr sz="2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</a:t>
            </a:r>
            <a:endParaRPr lang="SimHei" altLang="SimHei" sz="2100"/>
          </a:p>
        </p:txBody>
      </p:sp>
      <p:sp>
        <p:nvSpPr>
          <p:cNvPr id="424" name="textbox 424"/>
          <p:cNvSpPr/>
          <p:nvPr/>
        </p:nvSpPr>
        <p:spPr>
          <a:xfrm>
            <a:off x="4660850" y="2866320"/>
            <a:ext cx="1266825" cy="626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60"/>
              </a:lnSpc>
            </a:pPr>
            <a:endParaRPr lang="Arial" altLang="Arial" sz="100"/>
          </a:p>
          <a:p>
            <a:pPr marL="25400" algn="l" rtl="0" eaLnBrk="0">
              <a:lnSpc>
                <a:spcPct val="85000"/>
              </a:lnSpc>
            </a:pPr>
            <a:r>
              <a:rPr sz="2100" kern="0" spc="3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股票面额</a:t>
            </a:r>
            <a:endParaRPr lang="SimHei" altLang="SimHei" sz="2100"/>
          </a:p>
          <a:p>
            <a:pPr marL="12700" algn="l" rtl="0" eaLnBrk="0">
              <a:lnSpc>
                <a:spcPts val="2599"/>
              </a:lnSpc>
            </a:pPr>
            <a:r>
              <a:rPr sz="2100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</a:t>
            </a:r>
            <a:r>
              <a:rPr sz="2100" kern="0" spc="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2100" kern="0" spc="-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Value</a:t>
            </a:r>
            <a:endParaRPr lang="Arial" altLang="Arial" sz="2100"/>
          </a:p>
        </p:txBody>
      </p:sp>
      <p:pic>
        <p:nvPicPr>
          <p:cNvPr id="426" name="picture 4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6309" y="5575332"/>
            <a:ext cx="419181" cy="1181090"/>
            <a:chExt cx="419181" cy="1181090"/>
          </a:xfrm>
        </p:grpSpPr>
        <p:pic>
          <p:nvPicPr>
            <p:cNvPr id="428" name="picture 42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1090"/>
            </a:xfrm>
            <a:prstGeom prst="rect">
              <a:avLst/>
            </a:prstGeom>
          </p:spPr>
        </p:pic>
        <p:sp>
          <p:nvSpPr>
            <p:cNvPr id="430" name="textbox 430"/>
            <p:cNvSpPr/>
            <p:nvPr/>
          </p:nvSpPr>
          <p:spPr>
            <a:xfrm>
              <a:off x="-55975" y="-12700"/>
              <a:ext cx="48831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143510" algn="l" rtl="0" eaLnBrk="0">
                <a:lnSpc>
                  <a:spcPts val="2001"/>
                </a:lnSpc>
              </a:pP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  成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432" name="textbox 432"/>
          <p:cNvSpPr/>
          <p:nvPr/>
        </p:nvSpPr>
        <p:spPr>
          <a:xfrm>
            <a:off x="7230935" y="2965169"/>
            <a:ext cx="1341119" cy="395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无面额股</a:t>
            </a:r>
            <a:endParaRPr lang="SimHei" altLang="SimHei" sz="2500"/>
          </a:p>
        </p:txBody>
      </p:sp>
      <p:sp>
        <p:nvSpPr>
          <p:cNvPr id="434" name="textbox 434"/>
          <p:cNvSpPr/>
          <p:nvPr/>
        </p:nvSpPr>
        <p:spPr>
          <a:xfrm>
            <a:off x="2138203" y="2971521"/>
            <a:ext cx="1080769" cy="395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500" b="1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面额股</a:t>
            </a:r>
            <a:endParaRPr lang="SimHei" altLang="SimHei" sz="2500"/>
          </a:p>
        </p:txBody>
      </p:sp>
      <p:sp>
        <p:nvSpPr>
          <p:cNvPr id="436" name="textbox 436"/>
          <p:cNvSpPr/>
          <p:nvPr/>
        </p:nvSpPr>
        <p:spPr>
          <a:xfrm>
            <a:off x="4622781" y="6540571"/>
            <a:ext cx="1383030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1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1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100"/>
          </a:p>
        </p:txBody>
      </p:sp>
      <p:sp>
        <p:nvSpPr>
          <p:cNvPr id="438" name="textbox 438"/>
          <p:cNvSpPr/>
          <p:nvPr/>
        </p:nvSpPr>
        <p:spPr>
          <a:xfrm rot="5400000">
            <a:off x="9823048" y="3212240"/>
            <a:ext cx="120650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algn="r" rtl="0" eaLnBrk="0">
              <a:lnSpc>
                <a:spcPts val="1365"/>
              </a:lnSpc>
              <a:spcBef>
                <a:spcPts val="1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100" kern="0" spc="3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100" kern="0" spc="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1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endParaRPr lang="SimHei" altLang="SimHei" sz="1100"/>
          </a:p>
        </p:txBody>
      </p:sp>
      <p:sp>
        <p:nvSpPr>
          <p:cNvPr id="440" name="textbox 440"/>
          <p:cNvSpPr/>
          <p:nvPr/>
        </p:nvSpPr>
        <p:spPr>
          <a:xfrm>
            <a:off x="444549" y="4137511"/>
            <a:ext cx="179704" cy="1149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2131"/>
              </a:lnSpc>
            </a:pP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endParaRPr lang="SimHei" altLang="SimHei" sz="1300"/>
          </a:p>
          <a:p>
            <a:pPr marL="12700" algn="l" rtl="0" eaLnBrk="0">
              <a:lnSpc>
                <a:spcPct val="215000"/>
              </a:lnSpc>
              <a:spcBef>
                <a:spcPts val="9"/>
              </a:spcBef>
            </a:pP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endParaRPr lang="SimHei" altLang="SimHei" sz="1300"/>
          </a:p>
        </p:txBody>
      </p:sp>
      <p:sp>
        <p:nvSpPr>
          <p:cNvPr id="442" name="textbox 442"/>
          <p:cNvSpPr/>
          <p:nvPr/>
        </p:nvSpPr>
        <p:spPr>
          <a:xfrm>
            <a:off x="10344177" y="3809057"/>
            <a:ext cx="160654" cy="1004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5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</a:t>
            </a:r>
            <a:endParaRPr lang="SimHei" altLang="SimHei" sz="1100"/>
          </a:p>
          <a:p>
            <a:pPr marL="12700" algn="l" rtl="0" eaLnBrk="0">
              <a:lnSpc>
                <a:spcPct val="90000"/>
              </a:lnSpc>
              <a:spcBef>
                <a:spcPts val="504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当</a:t>
            </a:r>
            <a:endParaRPr lang="STXinwei" altLang="STXinwei" sz="1100"/>
          </a:p>
          <a:p>
            <a:pPr marL="12700" algn="l" rtl="0" eaLnBrk="0">
              <a:lnSpc>
                <a:spcPct val="82000"/>
              </a:lnSpc>
              <a:spcBef>
                <a:spcPts val="9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</a:t>
            </a:r>
            <a:endParaRPr lang="Arial" altLang="Arial" sz="1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algn="l" rtl="0" eaLnBrk="0">
              <a:lnSpc>
                <a:spcPts val="545"/>
              </a:lnSpc>
              <a:spcBef>
                <a:spcPts val="248"/>
              </a:spcBef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</a:t>
            </a:r>
            <a:endParaRPr lang="Times New Roman" altLang="Times New Roman" sz="800"/>
          </a:p>
          <a:p>
            <a:pPr marL="12700" algn="l" rtl="0" eaLnBrk="0">
              <a:lnSpc>
                <a:spcPts val="1199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endParaRPr lang="Arial" altLang="Arial" sz="800"/>
          </a:p>
        </p:txBody>
      </p:sp>
      <p:sp>
        <p:nvSpPr>
          <p:cNvPr id="444" name="rect"/>
          <p:cNvSpPr/>
          <p:nvPr/>
        </p:nvSpPr>
        <p:spPr>
          <a:xfrm>
            <a:off x="590596" y="850896"/>
            <a:ext cx="9372551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46" name="picture 44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448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50" name="picture 45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452" name="picture 45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13272" y="6762776"/>
            <a:ext cx="1854128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54" name="picture 4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22636" y="2705080"/>
            <a:ext cx="3898920" cy="4108442"/>
          </a:xfrm>
          <a:prstGeom prst="rect">
            <a:avLst/>
          </a:prstGeom>
        </p:spPr>
      </p:pic>
      <p:sp>
        <p:nvSpPr>
          <p:cNvPr id="456" name="textbox 456"/>
          <p:cNvSpPr/>
          <p:nvPr/>
        </p:nvSpPr>
        <p:spPr>
          <a:xfrm>
            <a:off x="1073107" y="1572238"/>
            <a:ext cx="8522969" cy="2352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6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·第224条，公司减少注册资本，应按照</a:t>
            </a:r>
            <a:r>
              <a:rPr sz="2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股东出资或持有股份的比例减</a:t>
            </a:r>
            <a:r>
              <a:rPr sz="20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</a:t>
            </a:r>
            <a:endParaRPr lang="SimHei" altLang="SimHei" sz="2000"/>
          </a:p>
          <a:p>
            <a:pPr marL="12700" algn="l" rtl="0" eaLnBrk="0">
              <a:lnSpc>
                <a:spcPts val="2850"/>
              </a:lnSpc>
            </a:pP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·法定例外，</a:t>
            </a:r>
            <a:r>
              <a:rPr sz="2000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b="1" kern="0" spc="-9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法律</a:t>
            </a:r>
            <a:r>
              <a:rPr sz="20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另</a:t>
            </a: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有规定的除外</a:t>
            </a:r>
            <a:endParaRPr lang="SimHei" altLang="SimHei" sz="2000"/>
          </a:p>
          <a:p>
            <a:pPr marL="12700" algn="l" rtl="0" eaLnBrk="0">
              <a:lnSpc>
                <a:spcPct val="92000"/>
              </a:lnSpc>
              <a:spcBef>
                <a:spcPts val="818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000" u="sng" kern="0" spc="-8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u="sng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约定例外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，有限责任公司</a:t>
            </a:r>
            <a:r>
              <a:rPr sz="20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全体股</a:t>
            </a:r>
            <a:r>
              <a:rPr sz="2000" b="1" u="sng" kern="0" spc="-60">
                <a:solidFill>
                  <a:srgbClr val="000000">
                    <a:alpha val="100000"/>
                  </a:srgbClr>
                </a:solidFill>
                <a:uFill>
                  <a:solidFill>
                    <a:srgbClr val="0000FF"/>
                  </a:solidFill>
                </a:uFill>
                <a:latin typeface="SimHei"/>
                <a:ea typeface="SimHei"/>
                <a:cs typeface="SimHei"/>
              </a:rPr>
              <a:t>东另</a:t>
            </a:r>
            <a:r>
              <a:rPr sz="2000" u="sng" kern="0" spc="-60">
                <a:solidFill>
                  <a:srgbClr val="000000">
                    <a:alpha val="100000"/>
                  </a:srgbClr>
                </a:solidFill>
                <a:uFill>
                  <a:solidFill>
                    <a:srgbClr val="0000FF"/>
                  </a:solidFill>
                </a:uFill>
                <a:latin typeface="SimHei"/>
                <a:ea typeface="SimHei"/>
                <a:cs typeface="SimHei"/>
              </a:rPr>
              <a:t>有</a:t>
            </a:r>
            <a:r>
              <a:rPr sz="2000" u="sng" kern="0" spc="-70">
                <a:solidFill>
                  <a:srgbClr val="000000">
                    <a:alpha val="100000"/>
                  </a:srgbClr>
                </a:solidFill>
                <a:uFill>
                  <a:solidFill>
                    <a:srgbClr val="0000FF"/>
                  </a:solidFill>
                </a:uFill>
                <a:latin typeface="SimHei"/>
                <a:ea typeface="SimHei"/>
                <a:cs typeface="SimHei"/>
              </a:rPr>
              <a:t>约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定或者股份有限公司章程另有规定</a:t>
            </a:r>
            <a:endParaRPr lang="SimHei" altLang="SimHei" sz="2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3568700" algn="l" rtl="0" eaLnBrk="0">
              <a:lnSpc>
                <a:spcPct val="85000"/>
              </a:lnSpc>
              <a:spcBef>
                <a:spcPts val="602"/>
              </a:spcBef>
            </a:pPr>
            <a:r>
              <a:rPr sz="2000" kern="0" spc="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按股比减资</a:t>
            </a:r>
            <a:endParaRPr lang="SimHei" altLang="SimHei" sz="2000"/>
          </a:p>
          <a:p>
            <a:pPr marL="3632200" algn="l" rtl="0" eaLnBrk="0">
              <a:lnSpc>
                <a:spcPts val="3157"/>
              </a:lnSpc>
            </a:pPr>
            <a:r>
              <a:rPr sz="2000" kern="0" spc="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原则+例外</a:t>
            </a:r>
            <a:endParaRPr lang="SimHei" altLang="SimHei" sz="2000"/>
          </a:p>
        </p:txBody>
      </p:sp>
      <p:sp>
        <p:nvSpPr>
          <p:cNvPr id="458" name="textbox 458"/>
          <p:cNvSpPr/>
          <p:nvPr/>
        </p:nvSpPr>
        <p:spPr>
          <a:xfrm>
            <a:off x="7289821" y="4453413"/>
            <a:ext cx="2941320" cy="1345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0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·自股东会减资决议之日起</a:t>
            </a:r>
            <a:endParaRPr lang="SimHei" altLang="SimHei" sz="2000"/>
          </a:p>
          <a:p>
            <a:pPr marL="164464" algn="l" rtl="0" eaLnBrk="0">
              <a:lnSpc>
                <a:spcPct val="108000"/>
              </a:lnSpc>
              <a:spcBef>
                <a:spcPts val="325"/>
              </a:spcBef>
            </a:pPr>
            <a:r>
              <a:rPr sz="2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十日内通知债权人，并于</a:t>
            </a:r>
            <a:r>
              <a:rPr sz="2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三十日内在报纸上或统一</a:t>
            </a:r>
            <a:r>
              <a:rPr sz="2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的企业信息公示系统公告</a:t>
            </a:r>
            <a:endParaRPr lang="SimHei" altLang="SimHei" sz="2000"/>
          </a:p>
        </p:txBody>
      </p:sp>
      <p:sp>
        <p:nvSpPr>
          <p:cNvPr id="460" name="textbox 460"/>
          <p:cNvSpPr/>
          <p:nvPr/>
        </p:nvSpPr>
        <p:spPr>
          <a:xfrm>
            <a:off x="25" y="939899"/>
            <a:ext cx="7211694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216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新《公司法》框架下定向减资的适度限制</a:t>
            </a:r>
            <a:endParaRPr lang="SimHei" altLang="SimHei" sz="2700"/>
          </a:p>
        </p:txBody>
      </p:sp>
      <p:sp>
        <p:nvSpPr>
          <p:cNvPr id="462" name="textbox 462"/>
          <p:cNvSpPr/>
          <p:nvPr/>
        </p:nvSpPr>
        <p:spPr>
          <a:xfrm>
            <a:off x="914418" y="4601235"/>
            <a:ext cx="2404110" cy="1031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69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9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·公司减少注册资本，</a:t>
            </a:r>
            <a:endParaRPr lang="SimHei" altLang="SimHei" sz="1900"/>
          </a:p>
          <a:p>
            <a:pPr marL="170814" algn="l" rtl="0" eaLnBrk="0">
              <a:lnSpc>
                <a:spcPct val="122000"/>
              </a:lnSpc>
              <a:spcBef>
                <a:spcPts val="37"/>
              </a:spcBef>
            </a:pP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应编制资产负债表及</a:t>
            </a:r>
            <a:r>
              <a:rPr sz="2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财产清单</a:t>
            </a:r>
            <a:endParaRPr lang="SimHei" altLang="SimHei" sz="2000"/>
          </a:p>
        </p:txBody>
      </p:sp>
      <p:sp>
        <p:nvSpPr>
          <p:cNvPr id="464" name="textbox 464"/>
          <p:cNvSpPr/>
          <p:nvPr/>
        </p:nvSpPr>
        <p:spPr>
          <a:xfrm>
            <a:off x="3479763" y="4752692"/>
            <a:ext cx="1402714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11"/>
              </a:lnSpc>
            </a:pPr>
            <a:endParaRPr lang="Arial" altLang="Arial" sz="100"/>
          </a:p>
          <a:p>
            <a:pPr marL="419100" algn="l" rtl="0" eaLnBrk="0">
              <a:lnSpc>
                <a:spcPct val="95000"/>
              </a:lnSpc>
            </a:pP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编制</a:t>
            </a:r>
            <a:endParaRPr lang="SimHei" altLang="SimHei" sz="2200"/>
          </a:p>
          <a:p>
            <a:pPr algn="l" rtl="0" eaLnBrk="0">
              <a:lnSpc>
                <a:spcPct val="115000"/>
              </a:lnSpc>
            </a:pPr>
            <a:endParaRPr lang="Arial" altLang="Arial" sz="600"/>
          </a:p>
          <a:p>
            <a:pPr marL="12700" algn="l" rtl="0" eaLnBrk="0">
              <a:lnSpc>
                <a:spcPct val="95000"/>
              </a:lnSpc>
              <a:spcBef>
                <a:spcPts val="4"/>
              </a:spcBef>
            </a:pPr>
            <a:r>
              <a:rPr sz="2000" kern="0" spc="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资产负债表</a:t>
            </a:r>
            <a:endParaRPr lang="SimSun" altLang="SimSun" sz="2000"/>
          </a:p>
        </p:txBody>
      </p:sp>
      <p:sp>
        <p:nvSpPr>
          <p:cNvPr id="466" name="textbox 466"/>
          <p:cNvSpPr/>
          <p:nvPr/>
        </p:nvSpPr>
        <p:spPr>
          <a:xfrm>
            <a:off x="5803867" y="4785385"/>
            <a:ext cx="1416050" cy="679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6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0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公告并通知</a:t>
            </a:r>
            <a:endParaRPr lang="SimHei" altLang="SimHei" sz="2000"/>
          </a:p>
          <a:p>
            <a:pPr marL="285750" algn="l" rtl="0" eaLnBrk="0">
              <a:lnSpc>
                <a:spcPts val="3115"/>
              </a:lnSpc>
            </a:pPr>
            <a:r>
              <a:rPr sz="20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债权人</a:t>
            </a:r>
            <a:endParaRPr lang="SimHei" altLang="SimHei" sz="2000"/>
          </a:p>
        </p:txBody>
      </p:sp>
      <p:pic>
        <p:nvPicPr>
          <p:cNvPr id="468" name="picture 4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6309" y="5575332"/>
            <a:ext cx="419181" cy="1187443"/>
            <a:chExt cx="419181" cy="1187443"/>
          </a:xfrm>
        </p:grpSpPr>
        <p:pic>
          <p:nvPicPr>
            <p:cNvPr id="470" name="picture 47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7443"/>
            </a:xfrm>
            <a:prstGeom prst="rect">
              <a:avLst/>
            </a:prstGeom>
          </p:spPr>
        </p:pic>
        <p:sp>
          <p:nvSpPr>
            <p:cNvPr id="472" name="textbox 472"/>
            <p:cNvSpPr/>
            <p:nvPr/>
          </p:nvSpPr>
          <p:spPr>
            <a:xfrm>
              <a:off x="-55975" y="-12700"/>
              <a:ext cx="488315" cy="121285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143510" algn="l" rtl="0" eaLnBrk="0">
                <a:lnSpc>
                  <a:spcPts val="2001"/>
                </a:lnSpc>
              </a:pP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  成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474" name="textbox 474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476" name="textbox 476"/>
          <p:cNvSpPr/>
          <p:nvPr/>
        </p:nvSpPr>
        <p:spPr>
          <a:xfrm rot="5400000">
            <a:off x="9804021" y="3231266"/>
            <a:ext cx="124460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algn="r" rtl="0" eaLnBrk="0">
              <a:lnSpc>
                <a:spcPts val="1365"/>
              </a:lnSpc>
              <a:spcBef>
                <a:spcPts val="1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100" kern="0" spc="4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100" kern="0" spc="4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100" kern="0" spc="4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endParaRPr lang="SimHei" altLang="SimHei" sz="1100"/>
          </a:p>
        </p:txBody>
      </p:sp>
      <p:sp>
        <p:nvSpPr>
          <p:cNvPr id="478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80" name="picture 48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482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4" name="textbox 484"/>
          <p:cNvSpPr/>
          <p:nvPr/>
        </p:nvSpPr>
        <p:spPr>
          <a:xfrm>
            <a:off x="10345093" y="4250504"/>
            <a:ext cx="118110" cy="596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7779" algn="l" rtl="0" eaLnBrk="0">
              <a:lnSpc>
                <a:spcPts val="581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</a:t>
            </a:r>
            <a:endParaRPr lang="Arial" altLang="Arial" sz="800"/>
          </a:p>
          <a:p>
            <a:pPr marL="12700" algn="l" rtl="0" eaLnBrk="0">
              <a:lnSpc>
                <a:spcPts val="957"/>
              </a:lnSpc>
            </a:pPr>
            <a:r>
              <a:rPr sz="4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endParaRPr lang="SimSun" altLang="SimSun" sz="400"/>
          </a:p>
          <a:p>
            <a:pPr marL="13334" algn="l" rtl="0" eaLnBrk="0">
              <a:lnSpc>
                <a:spcPts val="506"/>
              </a:lnSpc>
              <a:spcBef>
                <a:spcPts val="1094"/>
              </a:spcBef>
            </a:pPr>
            <a:r>
              <a:rPr sz="4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4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24129" algn="l" rtl="0" eaLnBrk="0">
              <a:lnSpc>
                <a:spcPct val="84000"/>
              </a:lnSpc>
              <a:spcBef>
                <a:spcPts val="1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endParaRPr lang="Arial" altLang="Arial" sz="900"/>
          </a:p>
        </p:txBody>
      </p:sp>
      <p:sp>
        <p:nvSpPr>
          <p:cNvPr id="486" name="textbox 486"/>
          <p:cNvSpPr/>
          <p:nvPr/>
        </p:nvSpPr>
        <p:spPr>
          <a:xfrm rot="16200000">
            <a:off x="10331033" y="4069212"/>
            <a:ext cx="118745" cy="74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厂</a:t>
            </a:r>
            <a:r>
              <a:rPr sz="3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3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</a:t>
            </a:r>
            <a:endParaRPr lang="SimSun" altLang="SimSun" sz="3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8" name="picture 4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79966" y="1758967"/>
            <a:ext cx="1327157" cy="1498578"/>
          </a:xfrm>
          <a:prstGeom prst="rect">
            <a:avLst/>
          </a:prstGeom>
        </p:spPr>
      </p:pic>
      <p:sp>
        <p:nvSpPr>
          <p:cNvPr id="490" name="textbox 490"/>
          <p:cNvSpPr/>
          <p:nvPr/>
        </p:nvSpPr>
        <p:spPr>
          <a:xfrm>
            <a:off x="3352410" y="4338515"/>
            <a:ext cx="3980179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4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3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公司股东的出资责任</a:t>
            </a:r>
            <a:endParaRPr lang="SimHei" altLang="SimHei" sz="33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6309" y="5575332"/>
            <a:ext cx="419181" cy="1181090"/>
            <a:chExt cx="419181" cy="1181090"/>
          </a:xfrm>
        </p:grpSpPr>
        <p:pic>
          <p:nvPicPr>
            <p:cNvPr id="492" name="picture 49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419181" cy="1181090"/>
            </a:xfrm>
            <a:prstGeom prst="rect">
              <a:avLst/>
            </a:prstGeom>
          </p:spPr>
        </p:pic>
        <p:sp>
          <p:nvSpPr>
            <p:cNvPr id="494" name="textbox 494"/>
            <p:cNvSpPr/>
            <p:nvPr/>
          </p:nvSpPr>
          <p:spPr>
            <a:xfrm>
              <a:off x="-55975" y="-12700"/>
              <a:ext cx="48831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700"/>
            </a:p>
            <a:p>
              <a:pPr marL="142239" algn="l" rtl="0" eaLnBrk="0">
                <a:lnSpc>
                  <a:spcPts val="2053"/>
                </a:lnSpc>
                <a:spcBef>
                  <a:spcPts val="1"/>
                </a:spcBef>
              </a:pP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496" name="textbox 496"/>
          <p:cNvSpPr/>
          <p:nvPr/>
        </p:nvSpPr>
        <p:spPr>
          <a:xfrm rot="5400000">
            <a:off x="9389135" y="3677346"/>
            <a:ext cx="208280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498" name="textbox 498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pic>
        <p:nvPicPr>
          <p:cNvPr id="500" name="picture 5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pic>
        <p:nvPicPr>
          <p:cNvPr id="502" name="picture 50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32307" y="6762776"/>
            <a:ext cx="1822476" cy="6352"/>
          </a:xfrm>
          <a:prstGeom prst="rect">
            <a:avLst/>
          </a:prstGeom>
        </p:spPr>
      </p:pic>
      <p:pic>
        <p:nvPicPr>
          <p:cNvPr id="504" name="picture 50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51341" y="6489682"/>
            <a:ext cx="1809751" cy="6352"/>
          </a:xfrm>
          <a:prstGeom prst="rect">
            <a:avLst/>
          </a:prstGeom>
        </p:spPr>
      </p:pic>
      <p:pic>
        <p:nvPicPr>
          <p:cNvPr id="506" name="picture 50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933934" y="6413524"/>
            <a:ext cx="806495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28"/>
          <p:cNvGrpSpPr/>
          <p:nvPr/>
        </p:nvGrpSpPr>
        <p:grpSpPr>
          <a:xfrm rot="21600000">
            <a:off x="3549674" y="2330416"/>
            <a:ext cx="3587743" cy="4483106"/>
            <a:chExt cx="3587743" cy="4483106"/>
          </a:xfrm>
        </p:grpSpPr>
        <p:pic>
          <p:nvPicPr>
            <p:cNvPr id="508" name="picture 50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587743" cy="4483106"/>
            </a:xfrm>
            <a:prstGeom prst="rect">
              <a:avLst/>
            </a:prstGeom>
          </p:spPr>
        </p:pic>
        <p:sp>
          <p:nvSpPr>
            <p:cNvPr id="510" name="textbox 510"/>
            <p:cNvSpPr/>
            <p:nvPr/>
          </p:nvSpPr>
          <p:spPr>
            <a:xfrm>
              <a:off x="749069" y="547392"/>
              <a:ext cx="2635885" cy="38588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069"/>
                </a:lnSpc>
              </a:pPr>
              <a:endParaRPr lang="Arial" altLang="Arial" sz="100"/>
            </a:p>
            <a:p>
              <a:pPr marL="24765" algn="l" rtl="0" eaLnBrk="0">
                <a:lnSpc>
                  <a:spcPct val="98000"/>
                </a:lnSpc>
              </a:pPr>
              <a:r>
                <a:rPr sz="3200" b="1" kern="0" spc="1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股权</a:t>
              </a:r>
              <a:r>
                <a:rPr sz="3200" kern="0" spc="10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3200" kern="0" spc="1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实物</a:t>
              </a:r>
              <a:endParaRPr lang="SimHei" altLang="SimHei" sz="3200"/>
            </a:p>
            <a:p>
              <a:pPr algn="l" rtl="0" eaLnBrk="0">
                <a:lnSpc>
                  <a:spcPct val="160000"/>
                </a:lnSpc>
              </a:pPr>
              <a:endParaRPr lang="Arial" altLang="Arial" sz="1000"/>
            </a:p>
            <a:p>
              <a:pPr marL="1822450" indent="12064" algn="l" rtl="0" eaLnBrk="0">
                <a:lnSpc>
                  <a:spcPct val="102000"/>
                </a:lnSpc>
                <a:spcBef>
                  <a:spcPts val="819"/>
                </a:spcBef>
              </a:pPr>
              <a:r>
                <a:rPr sz="27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知</a:t>
              </a:r>
              <a:r>
                <a:rPr sz="2700" kern="0" spc="-3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27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识</a:t>
              </a:r>
              <a:r>
                <a:rPr sz="27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3200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产权</a:t>
              </a:r>
              <a:endParaRPr lang="SimHei" altLang="SimHei" sz="3200"/>
            </a:p>
            <a:p>
              <a:pPr marL="12700" algn="l" rtl="0" eaLnBrk="0">
                <a:lnSpc>
                  <a:spcPts val="4741"/>
                </a:lnSpc>
                <a:spcBef>
                  <a:spcPts val="1079"/>
                </a:spcBef>
              </a:pPr>
              <a:r>
                <a:rPr sz="5200" b="1" kern="0" spc="10" baseline="-10124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债权</a:t>
              </a:r>
              <a:r>
                <a:rPr sz="33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4100" kern="0" spc="10" baseline="34166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土地</a:t>
              </a:r>
              <a:endParaRPr lang="SimHei" altLang="SimHei" sz="4100" baseline="34166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300"/>
            </a:p>
            <a:p>
              <a:pPr marL="336550" algn="l" rtl="0" eaLnBrk="0">
                <a:lnSpc>
                  <a:spcPct val="100000"/>
                </a:lnSpc>
                <a:spcBef>
                  <a:spcPts val="3"/>
                </a:spcBef>
              </a:pPr>
              <a:r>
                <a:rPr sz="12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原创微信号： </a:t>
              </a:r>
              <a:r>
                <a:rPr sz="1200" b="1" kern="0" spc="-50">
                  <a:solidFill>
                    <a:srgbClr val="000000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ListCo</a:t>
              </a:r>
              <a:endParaRPr lang="Arial" altLang="Arial" sz="1200"/>
            </a:p>
          </p:txBody>
        </p:sp>
      </p:grpSp>
      <p:sp>
        <p:nvSpPr>
          <p:cNvPr id="512" name="textbox 512"/>
          <p:cNvSpPr/>
          <p:nvPr/>
        </p:nvSpPr>
        <p:spPr>
          <a:xfrm>
            <a:off x="25" y="939899"/>
            <a:ext cx="7305040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216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股东的出资形式一股权/</a:t>
            </a:r>
            <a:r>
              <a:rPr sz="27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债权出资的法定化</a:t>
            </a:r>
            <a:endParaRPr lang="SimHei" altLang="SimHei" sz="2700"/>
          </a:p>
        </p:txBody>
      </p:sp>
      <p:sp>
        <p:nvSpPr>
          <p:cNvPr id="514" name="textbox 514"/>
          <p:cNvSpPr/>
          <p:nvPr/>
        </p:nvSpPr>
        <p:spPr>
          <a:xfrm>
            <a:off x="806414" y="1629413"/>
            <a:ext cx="8783955" cy="318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3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000" u="sng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第48条，</a:t>
            </a:r>
            <a:r>
              <a:rPr sz="2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股东可用于出资的非货</a:t>
            </a:r>
            <a:r>
              <a:rPr sz="2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币资产，应当可以用货币估价并可以依法转让</a:t>
            </a:r>
            <a:endParaRPr lang="SimHei" altLang="SimHei" sz="2000"/>
          </a:p>
        </p:txBody>
      </p:sp>
      <p:sp>
        <p:nvSpPr>
          <p:cNvPr id="516" name="textbox 516"/>
          <p:cNvSpPr/>
          <p:nvPr/>
        </p:nvSpPr>
        <p:spPr>
          <a:xfrm>
            <a:off x="4794196" y="3812008"/>
            <a:ext cx="1070610" cy="668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58"/>
              </a:lnSpc>
            </a:pPr>
            <a:endParaRPr lang="Arial" altLang="Arial" sz="100"/>
          </a:p>
          <a:p>
            <a:pPr marL="273050" algn="l" rtl="0" eaLnBrk="0">
              <a:lnSpc>
                <a:spcPct val="95000"/>
              </a:lnSpc>
            </a:pPr>
            <a:r>
              <a:rPr sz="2000" kern="0" spc="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股东</a:t>
            </a:r>
            <a:endParaRPr lang="SimHei" altLang="SimHei" sz="2000"/>
          </a:p>
          <a:p>
            <a:pPr marL="12700" algn="l" rtl="0" eaLnBrk="0">
              <a:lnSpc>
                <a:spcPct val="96000"/>
              </a:lnSpc>
              <a:spcBef>
                <a:spcPts val="462"/>
              </a:spcBef>
            </a:pPr>
            <a:r>
              <a:rPr sz="20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出资形式</a:t>
            </a:r>
            <a:endParaRPr lang="SimHei" altLang="SimHei" sz="2000"/>
          </a:p>
        </p:txBody>
      </p:sp>
      <p:pic>
        <p:nvPicPr>
          <p:cNvPr id="518" name="picture 5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520" name="textbox 520"/>
          <p:cNvSpPr/>
          <p:nvPr/>
        </p:nvSpPr>
        <p:spPr>
          <a:xfrm>
            <a:off x="3726926" y="3884156"/>
            <a:ext cx="890269" cy="497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0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200" b="1" kern="0" spc="18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货币</a:t>
            </a:r>
            <a:endParaRPr lang="YouYuan" altLang="YouYuan" sz="3200"/>
          </a:p>
        </p:txBody>
      </p:sp>
      <p:sp>
        <p:nvSpPr>
          <p:cNvPr id="522" name="textbox 522"/>
          <p:cNvSpPr/>
          <p:nvPr/>
        </p:nvSpPr>
        <p:spPr>
          <a:xfrm>
            <a:off x="5410243" y="5187950"/>
            <a:ext cx="1042669" cy="419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使用权</a:t>
            </a:r>
            <a:endParaRPr lang="SimHei" altLang="SimHei" sz="2700"/>
          </a:p>
        </p:txBody>
      </p:sp>
      <p:sp>
        <p:nvSpPr>
          <p:cNvPr id="524" name="textbox 524"/>
          <p:cNvSpPr/>
          <p:nvPr/>
        </p:nvSpPr>
        <p:spPr>
          <a:xfrm rot="5400000">
            <a:off x="9385923" y="3680559"/>
            <a:ext cx="208915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526" name="textbox 526"/>
          <p:cNvSpPr/>
          <p:nvPr/>
        </p:nvSpPr>
        <p:spPr>
          <a:xfrm>
            <a:off x="41022" y="5693902"/>
            <a:ext cx="280034" cy="10553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  成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sp>
        <p:nvSpPr>
          <p:cNvPr id="528" name="rect"/>
          <p:cNvSpPr/>
          <p:nvPr/>
        </p:nvSpPr>
        <p:spPr>
          <a:xfrm>
            <a:off x="590596" y="850896"/>
            <a:ext cx="9372551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30" name="picture 5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532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4" name="textbox 534"/>
          <p:cNvSpPr/>
          <p:nvPr/>
        </p:nvSpPr>
        <p:spPr>
          <a:xfrm>
            <a:off x="-12700" y="939899"/>
            <a:ext cx="6525259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新《公司法》框架下的资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本充实原则</a:t>
            </a:r>
            <a:endParaRPr lang="SimHei" altLang="SimHei" sz="2700"/>
          </a:p>
        </p:txBody>
      </p:sp>
      <p:sp>
        <p:nvSpPr>
          <p:cNvPr id="536" name="textbox 536"/>
          <p:cNvSpPr/>
          <p:nvPr/>
        </p:nvSpPr>
        <p:spPr>
          <a:xfrm>
            <a:off x="4495850" y="2764888"/>
            <a:ext cx="1697989" cy="720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791"/>
              </a:lnSpc>
            </a:pPr>
            <a:endParaRPr lang="Arial" altLang="Arial" sz="100"/>
          </a:p>
          <a:p>
            <a:pPr marL="24765" indent="-12064" algn="l" rtl="0" eaLnBrk="0">
              <a:lnSpc>
                <a:spcPct val="107000"/>
              </a:lnSpc>
            </a:pPr>
            <a:r>
              <a:rPr sz="2100" u="sng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瑕疵出资条款</a:t>
            </a: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50/51/52/107</a:t>
            </a:r>
            <a:endParaRPr lang="SimSun" altLang="SimSun" sz="2100"/>
          </a:p>
        </p:txBody>
      </p:sp>
      <p:sp>
        <p:nvSpPr>
          <p:cNvPr id="538" name="textbox 538"/>
          <p:cNvSpPr/>
          <p:nvPr/>
        </p:nvSpPr>
        <p:spPr>
          <a:xfrm>
            <a:off x="2054923" y="4019398"/>
            <a:ext cx="1690370" cy="713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406400" indent="-393700" algn="l" rtl="0" eaLnBrk="0">
              <a:lnSpc>
                <a:spcPct val="105000"/>
              </a:lnSpc>
              <a:spcBef>
                <a:spcPts val="1"/>
              </a:spcBef>
            </a:pPr>
            <a:r>
              <a:rPr sz="2100" b="1" u="sng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抽逃出资条款</a:t>
            </a: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53/107</a:t>
            </a:r>
            <a:endParaRPr lang="SimSun" altLang="SimSun" sz="2100"/>
          </a:p>
        </p:txBody>
      </p:sp>
      <p:sp>
        <p:nvSpPr>
          <p:cNvPr id="540" name="textbox 540"/>
          <p:cNvSpPr/>
          <p:nvPr/>
        </p:nvSpPr>
        <p:spPr>
          <a:xfrm>
            <a:off x="6938064" y="4038456"/>
            <a:ext cx="1690370" cy="688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6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b="1" u="sng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加速到期条款</a:t>
            </a:r>
            <a:endParaRPr lang="SimHei" altLang="SimHei" sz="21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9691"/>
              </a:lnSpc>
            </a:pPr>
            <a:endParaRPr lang="Arial" altLang="Arial" sz="100"/>
          </a:p>
          <a:p>
            <a:pPr marL="697230" algn="l" rtl="0" eaLnBrk="0">
              <a:lnSpc>
                <a:spcPct val="80000"/>
              </a:lnSpc>
            </a:pPr>
            <a:r>
              <a:rPr sz="16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54</a:t>
            </a:r>
            <a:endParaRPr lang="SimSun" altLang="SimSun" sz="1600"/>
          </a:p>
        </p:txBody>
      </p:sp>
      <p:sp>
        <p:nvSpPr>
          <p:cNvPr id="542" name="textbox 542"/>
          <p:cNvSpPr/>
          <p:nvPr/>
        </p:nvSpPr>
        <p:spPr>
          <a:xfrm>
            <a:off x="4724368" y="4103177"/>
            <a:ext cx="1045210" cy="807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529"/>
              </a:lnSpc>
            </a:pPr>
            <a:endParaRPr lang="Arial" altLang="Arial" sz="100"/>
          </a:p>
          <a:p>
            <a:pPr marL="88900" indent="132714" algn="l" rtl="0" eaLnBrk="0">
              <a:lnSpc>
                <a:spcPct val="97000"/>
              </a:lnSpc>
              <a:tabLst>
                <a:tab pos="365125"/>
              </a:tabLst>
            </a:pPr>
            <a:r>
              <a:rPr sz="3200" b="1" kern="0" spc="-3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资本</a:t>
            </a:r>
            <a:r>
              <a:rPr sz="3200" kern="0" spc="-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	</a:t>
            </a:r>
            <a:r>
              <a:rPr sz="2100" b="1" kern="0" spc="-7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充实</a:t>
            </a:r>
            <a:endParaRPr lang="YouYuan" altLang="YouYuan" sz="2100"/>
          </a:p>
        </p:txBody>
      </p:sp>
      <p:pic>
        <p:nvPicPr>
          <p:cNvPr id="544" name="picture 5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37068" y="4787889"/>
            <a:ext cx="76243" cy="76233"/>
          </a:xfrm>
          <a:prstGeom prst="rect">
            <a:avLst/>
          </a:prstGeom>
        </p:spPr>
      </p:pic>
      <p:pic>
        <p:nvPicPr>
          <p:cNvPr id="546" name="picture 5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8309"/>
          </a:xfrm>
          <a:prstGeom prst="rect">
            <a:avLst/>
          </a:prstGeom>
        </p:spPr>
      </p:pic>
      <p:sp>
        <p:nvSpPr>
          <p:cNvPr id="548" name="textbox 548"/>
          <p:cNvSpPr/>
          <p:nvPr/>
        </p:nvSpPr>
        <p:spPr>
          <a:xfrm rot="5400000">
            <a:off x="9372985" y="3682118"/>
            <a:ext cx="2091054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8000"/>
              </a:lnSpc>
            </a:pPr>
            <a:endParaRPr lang="Arial" altLang="Arial" sz="100"/>
          </a:p>
          <a:p>
            <a:pPr algn="r" rtl="0" eaLnBrk="0">
              <a:lnSpc>
                <a:spcPct val="99000"/>
              </a:lnSpc>
            </a:pP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</a:t>
            </a:r>
            <a:r>
              <a:rPr sz="1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r>
              <a:rPr sz="1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司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</a:t>
            </a:r>
            <a:r>
              <a:rPr sz="10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》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修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订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000"/>
          </a:p>
        </p:txBody>
      </p:sp>
      <p:sp>
        <p:nvSpPr>
          <p:cNvPr id="550" name="textbox 550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552" name="textbox 552"/>
          <p:cNvSpPr/>
          <p:nvPr/>
        </p:nvSpPr>
        <p:spPr>
          <a:xfrm>
            <a:off x="41022" y="5693902"/>
            <a:ext cx="280034" cy="6419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600"/>
          </a:p>
        </p:txBody>
      </p:sp>
      <p:sp>
        <p:nvSpPr>
          <p:cNvPr id="554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56" name="picture 5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558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0" name="textbox 560"/>
          <p:cNvSpPr/>
          <p:nvPr/>
        </p:nvSpPr>
        <p:spPr>
          <a:xfrm>
            <a:off x="34672" y="6520443"/>
            <a:ext cx="286384" cy="2286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pic>
        <p:nvPicPr>
          <p:cNvPr id="562" name="picture 56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564" name="picture 56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6856" y="6762776"/>
            <a:ext cx="1847926" cy="6352"/>
          </a:xfrm>
          <a:prstGeom prst="rect">
            <a:avLst/>
          </a:prstGeom>
        </p:spPr>
      </p:pic>
      <p:pic>
        <p:nvPicPr>
          <p:cNvPr id="566" name="picture 56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308631" y="3924287"/>
            <a:ext cx="95171" cy="95291"/>
          </a:xfrm>
          <a:prstGeom prst="rect">
            <a:avLst/>
          </a:prstGeom>
        </p:spPr>
      </p:pic>
      <p:pic>
        <p:nvPicPr>
          <p:cNvPr id="568" name="picture 56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946660" y="6413524"/>
            <a:ext cx="787355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70" name="picture 5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65534" y="1720851"/>
            <a:ext cx="3867160" cy="3308368"/>
          </a:xfrm>
          <a:prstGeom prst="rect">
            <a:avLst/>
          </a:prstGeom>
        </p:spPr>
      </p:pic>
      <p:sp>
        <p:nvSpPr>
          <p:cNvPr id="572" name="textbox 572"/>
          <p:cNvSpPr/>
          <p:nvPr/>
        </p:nvSpPr>
        <p:spPr>
          <a:xfrm>
            <a:off x="-12700" y="952362"/>
            <a:ext cx="8283575" cy="403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1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6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kern="0" spc="3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新《公司法》框架下的资本充实原则一瑕疵出资</a:t>
            </a:r>
            <a:endParaRPr lang="SimHei" altLang="SimHei" sz="2600"/>
          </a:p>
        </p:txBody>
      </p:sp>
      <p:sp>
        <p:nvSpPr>
          <p:cNvPr id="574" name="textbox 574"/>
          <p:cNvSpPr/>
          <p:nvPr/>
        </p:nvSpPr>
        <p:spPr>
          <a:xfrm>
            <a:off x="1352526" y="5069119"/>
            <a:ext cx="8790305" cy="309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8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●股东未按照公司章程</a:t>
            </a:r>
            <a:r>
              <a:rPr sz="19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规定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</a:t>
            </a:r>
            <a:r>
              <a:rPr sz="19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●作为出资的非货币财产的实际价额</a:t>
            </a:r>
            <a:endParaRPr lang="SimHei" altLang="SimHei" sz="1900"/>
          </a:p>
        </p:txBody>
      </p:sp>
      <p:sp>
        <p:nvSpPr>
          <p:cNvPr id="576" name="textbox 576"/>
          <p:cNvSpPr/>
          <p:nvPr/>
        </p:nvSpPr>
        <p:spPr>
          <a:xfrm>
            <a:off x="1600185" y="5443782"/>
            <a:ext cx="7476490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8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足额缴纳出资                      显著低于所认缴的出资</a:t>
            </a:r>
            <a:r>
              <a:rPr sz="19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额</a:t>
            </a:r>
            <a:endParaRPr lang="SimHei" altLang="SimHei" sz="1900"/>
          </a:p>
        </p:txBody>
      </p:sp>
      <p:sp>
        <p:nvSpPr>
          <p:cNvPr id="578" name="textbox 578"/>
          <p:cNvSpPr/>
          <p:nvPr/>
        </p:nvSpPr>
        <p:spPr>
          <a:xfrm>
            <a:off x="3477632" y="3955143"/>
            <a:ext cx="3662045" cy="367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44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300" b="1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欠缴出资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2300" b="1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低价出资</a:t>
            </a:r>
            <a:endParaRPr lang="SimHei" altLang="SimHei" sz="2300"/>
          </a:p>
        </p:txBody>
      </p:sp>
      <p:sp>
        <p:nvSpPr>
          <p:cNvPr id="580" name="textbox 580"/>
          <p:cNvSpPr/>
          <p:nvPr/>
        </p:nvSpPr>
        <p:spPr>
          <a:xfrm>
            <a:off x="4686300" y="2216272"/>
            <a:ext cx="1231900" cy="750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1"/>
              </a:lnSpc>
            </a:pPr>
            <a:endParaRPr lang="Arial" altLang="Arial" sz="100"/>
          </a:p>
          <a:p>
            <a:pPr marL="304165" algn="l" rtl="0" eaLnBrk="0">
              <a:lnSpc>
                <a:spcPct val="93000"/>
              </a:lnSpc>
            </a:pPr>
            <a:r>
              <a:rPr sz="2400" i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50条</a:t>
            </a:r>
            <a:endParaRPr lang="SimHei" altLang="SimHei" sz="2400"/>
          </a:p>
          <a:p>
            <a:pPr marL="12700" algn="l" rtl="0" eaLnBrk="0">
              <a:lnSpc>
                <a:spcPct val="95000"/>
              </a:lnSpc>
              <a:spcBef>
                <a:spcPts val="412"/>
              </a:spcBef>
            </a:pPr>
            <a:r>
              <a:rPr sz="23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瑕疵出资</a:t>
            </a:r>
            <a:endParaRPr lang="SimHei" altLang="SimHei" sz="2300"/>
          </a:p>
        </p:txBody>
      </p:sp>
      <p:pic>
        <p:nvPicPr>
          <p:cNvPr id="582" name="picture 5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30" name="group 30"/>
          <p:cNvGrpSpPr/>
          <p:nvPr/>
        </p:nvGrpSpPr>
        <p:grpSpPr>
          <a:xfrm rot="21600000">
            <a:off x="6309" y="5575332"/>
            <a:ext cx="419181" cy="1181090"/>
            <a:chExt cx="419181" cy="1181090"/>
          </a:xfrm>
        </p:grpSpPr>
        <p:pic>
          <p:nvPicPr>
            <p:cNvPr id="584" name="picture 58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1090"/>
            </a:xfrm>
            <a:prstGeom prst="rect">
              <a:avLst/>
            </a:prstGeom>
          </p:spPr>
        </p:pic>
        <p:sp>
          <p:nvSpPr>
            <p:cNvPr id="586" name="textbox 586"/>
            <p:cNvSpPr/>
            <p:nvPr/>
          </p:nvSpPr>
          <p:spPr>
            <a:xfrm>
              <a:off x="-55975" y="-12700"/>
              <a:ext cx="48831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143510" algn="l" rtl="0" eaLnBrk="0">
                <a:lnSpc>
                  <a:spcPts val="2001"/>
                </a:lnSpc>
              </a:pP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  成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588" name="textbox 588"/>
          <p:cNvSpPr/>
          <p:nvPr/>
        </p:nvSpPr>
        <p:spPr>
          <a:xfrm rot="5400000">
            <a:off x="9375806" y="3669339"/>
            <a:ext cx="2095500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2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 公 司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 2 0 2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4</a:t>
            </a:r>
            <a:endParaRPr lang="SimHei" altLang="SimHei" sz="1100"/>
          </a:p>
        </p:txBody>
      </p:sp>
      <p:sp>
        <p:nvSpPr>
          <p:cNvPr id="590" name="textbox 590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592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94" name="picture 5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596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98" name="picture 59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600" name="picture 6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19582" y="6762776"/>
            <a:ext cx="1841510" cy="6352"/>
          </a:xfrm>
          <a:prstGeom prst="rect">
            <a:avLst/>
          </a:prstGeom>
        </p:spPr>
      </p:pic>
      <p:pic>
        <p:nvPicPr>
          <p:cNvPr id="602" name="picture 60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952969" y="6413524"/>
            <a:ext cx="787462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4" name="picture 6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723917"/>
            <a:ext cx="10693400" cy="6159486"/>
          </a:xfrm>
          <a:prstGeom prst="rect">
            <a:avLst/>
          </a:prstGeom>
        </p:spPr>
      </p:pic>
      <p:sp>
        <p:nvSpPr>
          <p:cNvPr id="606" name="textbox 606"/>
          <p:cNvSpPr/>
          <p:nvPr/>
        </p:nvSpPr>
        <p:spPr>
          <a:xfrm>
            <a:off x="2793996" y="5299983"/>
            <a:ext cx="7757159" cy="1437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8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·自失权通知发出之日起，该股东丧失其未缴纳出资的股</a:t>
            </a:r>
            <a:r>
              <a:rPr sz="1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</a:t>
            </a:r>
            <a:endParaRPr lang="SimHei" altLang="SimHei" sz="1800"/>
          </a:p>
          <a:p>
            <a:pPr marL="12700" algn="l" rtl="0" eaLnBrk="0">
              <a:lnSpc>
                <a:spcPct val="92000"/>
              </a:lnSpc>
              <a:spcBef>
                <a:spcPts val="863"/>
              </a:spcBef>
            </a:pPr>
            <a:r>
              <a:rPr sz="18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·经催缴失权的股权，应依法转让，或相应减资并注销该股权</a:t>
            </a:r>
            <a:endParaRPr lang="SimHei" altLang="SimHei" sz="1800"/>
          </a:p>
          <a:p>
            <a:pPr marL="12700" algn="l" rtl="0" eaLnBrk="0">
              <a:lnSpc>
                <a:spcPct val="92000"/>
              </a:lnSpc>
              <a:spcBef>
                <a:spcPts val="863"/>
              </a:spcBef>
            </a:pPr>
            <a:r>
              <a:rPr sz="18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·六个月内未转让或注</a:t>
            </a:r>
            <a:r>
              <a:rPr sz="18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销的，由其他股东按出资比例足额缴纳相应出资</a:t>
            </a:r>
            <a:endParaRPr lang="SimHei" altLang="SimHei" sz="18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840864" algn="l" rtl="0" eaLnBrk="0">
              <a:lnSpc>
                <a:spcPts val="1490"/>
              </a:lnSpc>
              <a:spcBef>
                <a:spcPts val="1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608" name="textbox 608"/>
          <p:cNvSpPr/>
          <p:nvPr/>
        </p:nvSpPr>
        <p:spPr>
          <a:xfrm>
            <a:off x="5156168" y="1858281"/>
            <a:ext cx="4916804" cy="1153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1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·股东对失权有异议的，应自接到失权</a:t>
            </a:r>
            <a:endParaRPr lang="SimHei" altLang="SimHei" sz="1800"/>
          </a:p>
          <a:p>
            <a:pPr marL="926464" algn="l" rtl="0" eaLnBrk="0">
              <a:lnSpc>
                <a:spcPts val="2649"/>
              </a:lnSpc>
            </a:pPr>
            <a:r>
              <a:rPr sz="1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通知之日起三十日内，向法院诉讼</a:t>
            </a:r>
            <a:endParaRPr lang="SimHei" altLang="SimHei" sz="1800"/>
          </a:p>
          <a:p>
            <a:pPr algn="l" rtl="0" eaLnBrk="0">
              <a:lnSpc>
                <a:spcPct val="156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·宽限期届满，股东仍未履行</a:t>
            </a:r>
            <a:endParaRPr lang="SimHei" altLang="SimHei" sz="1800"/>
          </a:p>
        </p:txBody>
      </p:sp>
      <p:sp>
        <p:nvSpPr>
          <p:cNvPr id="610" name="textbox 610"/>
          <p:cNvSpPr/>
          <p:nvPr/>
        </p:nvSpPr>
        <p:spPr>
          <a:xfrm>
            <a:off x="133371" y="1801106"/>
            <a:ext cx="4490084" cy="1211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·董事会未核查/催缴给公司造成损失的</a:t>
            </a: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endParaRPr lang="SimHei" altLang="SimHei" sz="1800"/>
          </a:p>
          <a:p>
            <a:pPr marL="253365" algn="l" rtl="0" eaLnBrk="0">
              <a:lnSpc>
                <a:spcPts val="3077"/>
              </a:lnSpc>
            </a:pPr>
            <a:r>
              <a:rPr sz="1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负有责任的董事应承担赔偿</a:t>
            </a:r>
            <a:r>
              <a:rPr sz="18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责任</a:t>
            </a:r>
            <a:endParaRPr lang="SimHei" altLang="SimHei" sz="18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1574164" algn="l" rtl="0" eaLnBrk="0">
              <a:lnSpc>
                <a:spcPct val="95000"/>
              </a:lnSpc>
            </a:pP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·核查发现未按期足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额</a:t>
            </a:r>
            <a:endParaRPr lang="SimHei" altLang="SimHei" sz="1800"/>
          </a:p>
        </p:txBody>
      </p:sp>
      <p:sp>
        <p:nvSpPr>
          <p:cNvPr id="612" name="textbox 612"/>
          <p:cNvSpPr/>
          <p:nvPr/>
        </p:nvSpPr>
        <p:spPr>
          <a:xfrm>
            <a:off x="1924088" y="3033018"/>
            <a:ext cx="6940550" cy="572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4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缴纳出资的，应向该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出资义务的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，经董事会决议</a:t>
            </a:r>
            <a:r>
              <a:rPr sz="1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300" kern="0" spc="-7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30</a:t>
            </a:r>
            <a:endParaRPr lang="SimSun" altLang="SimSun" sz="1300"/>
          </a:p>
          <a:p>
            <a:pPr algn="r" rtl="0" eaLnBrk="0">
              <a:lnSpc>
                <a:spcPts val="2218"/>
              </a:lnSpc>
              <a:spcBef>
                <a:spcPts val="51"/>
              </a:spcBef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股东发出书面催缴书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可向该股东发出失权通知   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2000" kern="0" spc="-70" baseline="40223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日</a:t>
            </a:r>
            <a:endParaRPr lang="SimHei" altLang="SimHei" sz="2000" baseline="40223"/>
          </a:p>
        </p:txBody>
      </p:sp>
      <p:sp>
        <p:nvSpPr>
          <p:cNvPr id="614" name="textbox 614"/>
          <p:cNvSpPr/>
          <p:nvPr/>
        </p:nvSpPr>
        <p:spPr>
          <a:xfrm>
            <a:off x="817734" y="939899"/>
            <a:ext cx="7002780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瑕疵出资一欠缴股东的失权&amp;失权股东</a:t>
            </a: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的救济</a:t>
            </a:r>
            <a:endParaRPr lang="SimHei" altLang="SimHei" sz="2700"/>
          </a:p>
        </p:txBody>
      </p:sp>
      <p:sp>
        <p:nvSpPr>
          <p:cNvPr id="616" name="textbox 616"/>
          <p:cNvSpPr/>
          <p:nvPr/>
        </p:nvSpPr>
        <p:spPr>
          <a:xfrm>
            <a:off x="-2304" y="3416137"/>
            <a:ext cx="1825625" cy="1172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49"/>
              </a:lnSpc>
            </a:pPr>
            <a:endParaRPr lang="Arial" altLang="Arial" sz="100"/>
          </a:p>
          <a:p>
            <a:pPr marL="294004" algn="l" rtl="0" eaLnBrk="0">
              <a:lnSpc>
                <a:spcPct val="87000"/>
              </a:lnSpc>
            </a:pPr>
            <a:r>
              <a:rPr sz="2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51条/52条</a:t>
            </a:r>
            <a:endParaRPr lang="SimHei" altLang="SimHei" sz="2200"/>
          </a:p>
          <a:p>
            <a:pPr marL="465455" algn="l" rtl="0" eaLnBrk="0">
              <a:lnSpc>
                <a:spcPts val="3141"/>
              </a:lnSpc>
            </a:pPr>
            <a:r>
              <a:rPr sz="2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董事会</a:t>
            </a:r>
            <a:endParaRPr lang="SimHei" altLang="SimHei" sz="22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12700" algn="l" rtl="0" eaLnBrk="0">
              <a:lnSpc>
                <a:spcPct val="98000"/>
              </a:lnSpc>
              <a:spcBef>
                <a:spcPts val="3"/>
              </a:spcBef>
            </a:pPr>
            <a:r>
              <a:rPr sz="22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核查出资情况</a:t>
            </a:r>
            <a:endParaRPr lang="SimHei" altLang="SimHei" sz="2200"/>
          </a:p>
        </p:txBody>
      </p:sp>
      <p:sp>
        <p:nvSpPr>
          <p:cNvPr id="618" name="textbox 618"/>
          <p:cNvSpPr/>
          <p:nvPr/>
        </p:nvSpPr>
        <p:spPr>
          <a:xfrm>
            <a:off x="3854461" y="4595125"/>
            <a:ext cx="2858135" cy="602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44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05000"/>
              </a:lnSpc>
            </a:pPr>
            <a:r>
              <a:rPr sz="18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宽限期自发出催缴书之日起，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不得少于六十日</a:t>
            </a:r>
            <a:endParaRPr lang="SimHei" altLang="SimHei" sz="1800"/>
          </a:p>
        </p:txBody>
      </p:sp>
      <p:sp>
        <p:nvSpPr>
          <p:cNvPr id="620" name="textbox 620"/>
          <p:cNvSpPr/>
          <p:nvPr/>
        </p:nvSpPr>
        <p:spPr>
          <a:xfrm>
            <a:off x="3746458" y="3894758"/>
            <a:ext cx="3601084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97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3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60日+</a:t>
            </a:r>
            <a:endParaRPr lang="SimHei" altLang="SimHei" sz="1300"/>
          </a:p>
          <a:p>
            <a:pPr algn="r" rtl="0" eaLnBrk="0">
              <a:lnSpc>
                <a:spcPct val="93000"/>
              </a:lnSpc>
              <a:spcBef>
                <a:spcPts val="12"/>
              </a:spcBef>
            </a:pPr>
            <a:r>
              <a:rPr sz="1800" b="1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董事会决议</a:t>
            </a:r>
            <a:endParaRPr lang="SimHei" altLang="SimHei" sz="1800"/>
          </a:p>
        </p:txBody>
      </p:sp>
      <p:sp>
        <p:nvSpPr>
          <p:cNvPr id="622" name="textbox 622"/>
          <p:cNvSpPr/>
          <p:nvPr/>
        </p:nvSpPr>
        <p:spPr>
          <a:xfrm>
            <a:off x="3619526" y="4296695"/>
            <a:ext cx="5168265" cy="277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8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·催缴书可(非必须)设定宽限期，</a:t>
            </a:r>
            <a:r>
              <a:rPr sz="1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8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·失权通知应以</a:t>
            </a:r>
            <a:endParaRPr lang="SimHei" altLang="SimHei" sz="1800"/>
          </a:p>
        </p:txBody>
      </p:sp>
      <p:sp>
        <p:nvSpPr>
          <p:cNvPr id="624" name="textbox 624"/>
          <p:cNvSpPr/>
          <p:nvPr/>
        </p:nvSpPr>
        <p:spPr>
          <a:xfrm>
            <a:off x="4607016" y="3655498"/>
            <a:ext cx="4004945" cy="301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74"/>
              </a:lnSpc>
            </a:pPr>
            <a:r>
              <a:rPr sz="1800" b="1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宽限期届满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1800" b="1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失权通知</a:t>
            </a:r>
            <a:endParaRPr lang="SimHei" altLang="SimHei" sz="1800"/>
          </a:p>
        </p:txBody>
      </p:sp>
      <p:sp>
        <p:nvSpPr>
          <p:cNvPr id="626" name="textbox 626"/>
          <p:cNvSpPr/>
          <p:nvPr/>
        </p:nvSpPr>
        <p:spPr>
          <a:xfrm>
            <a:off x="9023329" y="3635266"/>
            <a:ext cx="1153160" cy="723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49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2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欠缴股东</a:t>
            </a:r>
            <a:endParaRPr lang="SimHei" altLang="SimHei" sz="2200"/>
          </a:p>
          <a:p>
            <a:pPr marL="273050" algn="l" rtl="0" eaLnBrk="0">
              <a:lnSpc>
                <a:spcPts val="3215"/>
              </a:lnSpc>
            </a:pPr>
            <a:r>
              <a:rPr sz="22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失权</a:t>
            </a:r>
            <a:endParaRPr lang="SimHei" altLang="SimHei" sz="2200"/>
          </a:p>
        </p:txBody>
      </p:sp>
      <p:sp>
        <p:nvSpPr>
          <p:cNvPr id="628" name="textbox 628"/>
          <p:cNvSpPr/>
          <p:nvPr/>
        </p:nvSpPr>
        <p:spPr>
          <a:xfrm>
            <a:off x="7454928" y="4595125"/>
            <a:ext cx="1348105" cy="287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08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书面形式发出</a:t>
            </a:r>
            <a:endParaRPr lang="SimHei" altLang="SimHei" sz="1800"/>
          </a:p>
        </p:txBody>
      </p:sp>
      <p:sp>
        <p:nvSpPr>
          <p:cNvPr id="630" name="textbox 630"/>
          <p:cNvSpPr/>
          <p:nvPr/>
        </p:nvSpPr>
        <p:spPr>
          <a:xfrm rot="5400000">
            <a:off x="9361795" y="3675839"/>
            <a:ext cx="2092325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ts val="1251"/>
              </a:lnSpc>
              <a:spcBef>
                <a:spcPts val="1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 公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632" name="textbox 632"/>
          <p:cNvSpPr/>
          <p:nvPr/>
        </p:nvSpPr>
        <p:spPr>
          <a:xfrm>
            <a:off x="41022" y="5693902"/>
            <a:ext cx="280034" cy="10553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  成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sp>
        <p:nvSpPr>
          <p:cNvPr id="634" name="textbox 634"/>
          <p:cNvSpPr/>
          <p:nvPr/>
        </p:nvSpPr>
        <p:spPr>
          <a:xfrm>
            <a:off x="2441709" y="4055572"/>
            <a:ext cx="815975" cy="287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09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800" b="1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催缴书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" name="group 32"/>
          <p:cNvGrpSpPr/>
          <p:nvPr/>
        </p:nvGrpSpPr>
        <p:grpSpPr>
          <a:xfrm rot="21600000">
            <a:off x="3346499" y="1377951"/>
            <a:ext cx="3949607" cy="3467113"/>
            <a:chExt cx="3949607" cy="3467113"/>
          </a:xfrm>
        </p:grpSpPr>
        <p:pic>
          <p:nvPicPr>
            <p:cNvPr id="636" name="picture 63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949607" cy="3467113"/>
            </a:xfrm>
            <a:prstGeom prst="rect">
              <a:avLst/>
            </a:prstGeom>
          </p:spPr>
        </p:pic>
        <p:sp>
          <p:nvSpPr>
            <p:cNvPr id="638" name="textbox 638"/>
            <p:cNvSpPr/>
            <p:nvPr/>
          </p:nvSpPr>
          <p:spPr>
            <a:xfrm>
              <a:off x="-12700" y="-12700"/>
              <a:ext cx="3975100" cy="34931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156845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2500" b="1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欠缴出资</a:t>
              </a:r>
              <a:r>
                <a:rPr sz="2500" kern="0" spc="1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</a:t>
              </a:r>
              <a:r>
                <a:rPr sz="2500" b="1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低价出资</a:t>
              </a:r>
              <a:endParaRPr lang="SimHei" altLang="SimHei" sz="25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marL="1396364" algn="l" rtl="0" eaLnBrk="0">
                <a:lnSpc>
                  <a:spcPct val="85000"/>
                </a:lnSpc>
                <a:spcBef>
                  <a:spcPts val="750"/>
                </a:spcBef>
              </a:pPr>
              <a:r>
                <a:rPr sz="2500" kern="0" spc="-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其他股东</a:t>
              </a:r>
              <a:endParaRPr lang="SimHei" altLang="SimHei" sz="2500"/>
            </a:p>
            <a:p>
              <a:pPr marL="1409064" algn="l" rtl="0" eaLnBrk="0">
                <a:lnSpc>
                  <a:spcPts val="3299"/>
                </a:lnSpc>
              </a:pPr>
              <a:r>
                <a:rPr sz="2500" kern="0" spc="-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连带责任</a:t>
              </a:r>
              <a:endParaRPr lang="SimHei" altLang="SimHei" sz="2500"/>
            </a:p>
          </p:txBody>
        </p:sp>
      </p:grpSp>
      <p:sp>
        <p:nvSpPr>
          <p:cNvPr id="640" name="textbox 640"/>
          <p:cNvSpPr/>
          <p:nvPr/>
        </p:nvSpPr>
        <p:spPr>
          <a:xfrm>
            <a:off x="679483" y="4963254"/>
            <a:ext cx="9284969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7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·有限公司，第50条，设立时的其他股东与该股东在出资不足的范围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内承担连带责任</a:t>
            </a:r>
            <a:endParaRPr lang="SimHei" altLang="SimHei" sz="1900"/>
          </a:p>
          <a:p>
            <a:pPr marL="24765" algn="l" rtl="0" eaLnBrk="0">
              <a:lnSpc>
                <a:spcPct val="132000"/>
              </a:lnSpc>
              <a:spcBef>
                <a:spcPts val="7"/>
              </a:spcBef>
            </a:pP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1900" u="sng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，第99条，其他发起人与该发起人在出资不足</a:t>
            </a:r>
            <a:r>
              <a:rPr sz="1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的范围内承担连带责任</a:t>
            </a:r>
            <a:endParaRPr lang="SimHei" altLang="SimHei" sz="1900"/>
          </a:p>
        </p:txBody>
      </p:sp>
      <p:sp>
        <p:nvSpPr>
          <p:cNvPr id="642" name="textbox 642"/>
          <p:cNvSpPr/>
          <p:nvPr/>
        </p:nvSpPr>
        <p:spPr>
          <a:xfrm>
            <a:off x="-12700" y="964825"/>
            <a:ext cx="7480934" cy="389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23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5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kern="0" spc="3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b="1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瑕疵出资股东的责任&amp;其他股东的</a:t>
            </a:r>
            <a:r>
              <a:rPr sz="2500" b="1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连带责任</a:t>
            </a:r>
            <a:endParaRPr lang="SimHei" altLang="SimHei" sz="2500"/>
          </a:p>
        </p:txBody>
      </p:sp>
      <p:pic>
        <p:nvPicPr>
          <p:cNvPr id="644" name="picture 6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8309"/>
          </a:xfrm>
          <a:prstGeom prst="rect">
            <a:avLst/>
          </a:prstGeom>
        </p:spPr>
      </p:pic>
      <p:sp>
        <p:nvSpPr>
          <p:cNvPr id="646" name="textbox 646"/>
          <p:cNvSpPr/>
          <p:nvPr/>
        </p:nvSpPr>
        <p:spPr>
          <a:xfrm rot="5400000">
            <a:off x="9361795" y="3675839"/>
            <a:ext cx="2092325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ts val="1251"/>
              </a:lnSpc>
              <a:spcBef>
                <a:spcPts val="1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 公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648" name="textbox 648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650" name="textbox 650"/>
          <p:cNvSpPr/>
          <p:nvPr/>
        </p:nvSpPr>
        <p:spPr>
          <a:xfrm>
            <a:off x="47320" y="5692448"/>
            <a:ext cx="286384" cy="64960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3"/>
              </a:lnSpc>
            </a:pP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600"/>
          </a:p>
        </p:txBody>
      </p:sp>
      <p:pic>
        <p:nvPicPr>
          <p:cNvPr id="652" name="picture 65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77871" y="850896"/>
            <a:ext cx="9378966" cy="12705"/>
          </a:xfrm>
          <a:prstGeom prst="rect">
            <a:avLst/>
          </a:prstGeom>
        </p:spPr>
      </p:pic>
      <p:pic>
        <p:nvPicPr>
          <p:cNvPr id="654" name="picture 65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pic>
        <p:nvPicPr>
          <p:cNvPr id="656" name="picture 65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90596" y="1403362"/>
            <a:ext cx="9372551" cy="6352"/>
          </a:xfrm>
          <a:prstGeom prst="rect">
            <a:avLst/>
          </a:prstGeom>
        </p:spPr>
      </p:pic>
      <p:sp>
        <p:nvSpPr>
          <p:cNvPr id="658" name="textbox 658"/>
          <p:cNvSpPr/>
          <p:nvPr/>
        </p:nvSpPr>
        <p:spPr>
          <a:xfrm>
            <a:off x="40970" y="6521199"/>
            <a:ext cx="292734" cy="2355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103"/>
              </a:lnSpc>
            </a:pP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pic>
        <p:nvPicPr>
          <p:cNvPr id="660" name="picture 66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662" name="picture 66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419582" y="6762776"/>
            <a:ext cx="1841510" cy="6352"/>
          </a:xfrm>
          <a:prstGeom prst="rect">
            <a:avLst/>
          </a:prstGeom>
        </p:spPr>
      </p:pic>
      <p:sp>
        <p:nvSpPr>
          <p:cNvPr id="664" name="rect"/>
          <p:cNvSpPr/>
          <p:nvPr/>
        </p:nvSpPr>
        <p:spPr>
          <a:xfrm>
            <a:off x="4940350" y="6413524"/>
            <a:ext cx="793665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" name="group 34"/>
          <p:cNvGrpSpPr/>
          <p:nvPr/>
        </p:nvGrpSpPr>
        <p:grpSpPr>
          <a:xfrm rot="21600000">
            <a:off x="3416327" y="1682733"/>
            <a:ext cx="3867161" cy="3302016"/>
            <a:chExt cx="3867161" cy="3302016"/>
          </a:xfrm>
        </p:grpSpPr>
        <p:pic>
          <p:nvPicPr>
            <p:cNvPr id="666" name="picture 66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67161" cy="3302016"/>
            </a:xfrm>
            <a:prstGeom prst="rect">
              <a:avLst/>
            </a:prstGeom>
          </p:spPr>
        </p:pic>
        <p:sp>
          <p:nvSpPr>
            <p:cNvPr id="668" name="textbox 668"/>
            <p:cNvSpPr/>
            <p:nvPr/>
          </p:nvSpPr>
          <p:spPr>
            <a:xfrm>
              <a:off x="101612" y="499091"/>
              <a:ext cx="2450464" cy="23031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056"/>
                </a:lnSpc>
              </a:pPr>
              <a:endParaRPr lang="Arial" altLang="Arial" sz="100"/>
            </a:p>
            <a:p>
              <a:pPr marL="1275714" algn="l" rtl="0" eaLnBrk="0">
                <a:lnSpc>
                  <a:spcPct val="87000"/>
                </a:lnSpc>
              </a:pPr>
              <a:r>
                <a:rPr sz="2100" kern="0" spc="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资本充实</a:t>
              </a:r>
              <a:endParaRPr lang="SimHei" altLang="SimHei" sz="2100"/>
            </a:p>
            <a:p>
              <a:pPr algn="r" rtl="0" eaLnBrk="0">
                <a:lnSpc>
                  <a:spcPts val="3349"/>
                </a:lnSpc>
              </a:pPr>
              <a:r>
                <a:rPr sz="2100" kern="0" spc="2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抽逃出资</a:t>
              </a:r>
              <a:endParaRPr lang="SimHei" altLang="SimHei" sz="21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297815" algn="l" rtl="0" eaLnBrk="0">
                <a:lnSpc>
                  <a:spcPct val="86000"/>
                </a:lnSpc>
                <a:spcBef>
                  <a:spcPts val="848"/>
                </a:spcBef>
              </a:pPr>
              <a:r>
                <a:rPr sz="28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53条</a:t>
              </a:r>
              <a:endParaRPr lang="SimHei" altLang="SimHei" sz="2800"/>
            </a:p>
            <a:p>
              <a:pPr marL="12700" algn="l" rtl="0" eaLnBrk="0">
                <a:lnSpc>
                  <a:spcPts val="3445"/>
                </a:lnSpc>
              </a:pPr>
              <a:r>
                <a:rPr sz="26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有限公司</a:t>
              </a:r>
              <a:endParaRPr lang="SimHei" altLang="SimHei" sz="2600"/>
            </a:p>
          </p:txBody>
        </p:sp>
      </p:grpSp>
      <p:sp>
        <p:nvSpPr>
          <p:cNvPr id="670" name="textbox 670"/>
          <p:cNvSpPr/>
          <p:nvPr/>
        </p:nvSpPr>
        <p:spPr>
          <a:xfrm>
            <a:off x="1174801" y="5115402"/>
            <a:ext cx="8248015" cy="720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56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·公司成立后，股东不得抽逃出资。违规的，股东应当返</a:t>
            </a: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还抽逃的出资</a:t>
            </a:r>
            <a:endParaRPr lang="SimHei" altLang="SimHei" sz="2100"/>
          </a:p>
          <a:p>
            <a:pPr marL="12700" algn="l" rtl="0" eaLnBrk="0">
              <a:lnSpc>
                <a:spcPct val="126000"/>
              </a:lnSpc>
              <a:spcBef>
                <a:spcPts val="9"/>
              </a:spcBef>
            </a:pP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·给公司造成损失的，负有责任的</a:t>
            </a:r>
            <a:r>
              <a:rPr sz="2100" u="sng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董监高</a:t>
            </a: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应与该股东承担</a:t>
            </a:r>
            <a:r>
              <a:rPr sz="2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连带赔偿责任</a:t>
            </a:r>
            <a:endParaRPr lang="SimHei" altLang="SimHei" sz="2100"/>
          </a:p>
        </p:txBody>
      </p:sp>
      <p:sp>
        <p:nvSpPr>
          <p:cNvPr id="672" name="textbox 672"/>
          <p:cNvSpPr/>
          <p:nvPr/>
        </p:nvSpPr>
        <p:spPr>
          <a:xfrm>
            <a:off x="-12700" y="952362"/>
            <a:ext cx="8283575" cy="403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1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6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kern="0" spc="3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新《公司法》框架下的资本充实原则一抽逃出资</a:t>
            </a:r>
            <a:endParaRPr lang="SimHei" altLang="SimHei" sz="2600"/>
          </a:p>
        </p:txBody>
      </p:sp>
      <p:sp>
        <p:nvSpPr>
          <p:cNvPr id="674" name="textbox 674"/>
          <p:cNvSpPr/>
          <p:nvPr/>
        </p:nvSpPr>
        <p:spPr>
          <a:xfrm>
            <a:off x="5848352" y="3684854"/>
            <a:ext cx="1334769" cy="838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930"/>
              </a:lnSpc>
            </a:pPr>
            <a:endParaRPr lang="Arial" altLang="Arial" sz="100"/>
          </a:p>
          <a:p>
            <a:pPr marL="12700" indent="202564" algn="l" rtl="0" eaLnBrk="0">
              <a:lnSpc>
                <a:spcPct val="103000"/>
              </a:lnSpc>
            </a:pPr>
            <a:r>
              <a:rPr sz="2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107条</a:t>
            </a:r>
            <a:r>
              <a:rPr sz="2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</a:t>
            </a:r>
            <a:endParaRPr lang="SimHei" altLang="SimHei" sz="2600"/>
          </a:p>
        </p:txBody>
      </p:sp>
      <p:pic>
        <p:nvPicPr>
          <p:cNvPr id="676" name="picture 6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6309" y="5575332"/>
            <a:ext cx="419181" cy="1181090"/>
            <a:chExt cx="419181" cy="1181090"/>
          </a:xfrm>
        </p:grpSpPr>
        <p:pic>
          <p:nvPicPr>
            <p:cNvPr id="678" name="picture 67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1090"/>
            </a:xfrm>
            <a:prstGeom prst="rect">
              <a:avLst/>
            </a:prstGeom>
          </p:spPr>
        </p:pic>
        <p:sp>
          <p:nvSpPr>
            <p:cNvPr id="680" name="textbox 680"/>
            <p:cNvSpPr/>
            <p:nvPr/>
          </p:nvSpPr>
          <p:spPr>
            <a:xfrm>
              <a:off x="-55975" y="-12700"/>
              <a:ext cx="48831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143510" algn="l" rtl="0" eaLnBrk="0">
                <a:lnSpc>
                  <a:spcPts val="2001"/>
                </a:lnSpc>
              </a:pP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  成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682" name="textbox 682"/>
          <p:cNvSpPr/>
          <p:nvPr/>
        </p:nvSpPr>
        <p:spPr>
          <a:xfrm rot="5400000">
            <a:off x="9372985" y="3682118"/>
            <a:ext cx="2091054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8000"/>
              </a:lnSpc>
            </a:pPr>
            <a:endParaRPr lang="Arial" altLang="Arial" sz="100"/>
          </a:p>
          <a:p>
            <a:pPr algn="r" rtl="0" eaLnBrk="0">
              <a:lnSpc>
                <a:spcPct val="99000"/>
              </a:lnSpc>
            </a:pP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</a:t>
            </a:r>
            <a:r>
              <a:rPr sz="10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r>
              <a:rPr sz="10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司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</a:t>
            </a:r>
            <a:r>
              <a:rPr sz="1000" kern="0" spc="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》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修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订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000"/>
          </a:p>
        </p:txBody>
      </p:sp>
      <p:sp>
        <p:nvSpPr>
          <p:cNvPr id="684" name="textbox 684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686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88" name="picture 6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690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92" name="picture 69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694" name="picture 69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19582" y="6762776"/>
            <a:ext cx="1841510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6" name="picture 6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3518" y="723916"/>
            <a:ext cx="10629881" cy="4146559"/>
          </a:xfrm>
          <a:prstGeom prst="rect">
            <a:avLst/>
          </a:prstGeom>
        </p:spPr>
      </p:pic>
      <p:sp>
        <p:nvSpPr>
          <p:cNvPr id="698" name="textbox 698"/>
          <p:cNvSpPr/>
          <p:nvPr/>
        </p:nvSpPr>
        <p:spPr>
          <a:xfrm>
            <a:off x="2825756" y="4912188"/>
            <a:ext cx="5006340" cy="11264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56"/>
              </a:lnSpc>
            </a:pPr>
            <a:endParaRPr lang="Arial" altLang="Arial" sz="100"/>
          </a:p>
          <a:p>
            <a:pPr marL="25400" algn="l" rtl="0" eaLnBrk="0">
              <a:lnSpc>
                <a:spcPct val="87000"/>
              </a:lnSpc>
            </a:pP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100" kern="0" spc="-8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u="sng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有限公司</a:t>
            </a: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，第54条，已认缴出资但未届</a:t>
            </a:r>
            <a:endParaRPr lang="SimHei" altLang="SimHei" sz="2100"/>
          </a:p>
          <a:p>
            <a:pPr marL="260350" algn="l" rtl="0" eaLnBrk="0">
              <a:lnSpc>
                <a:spcPts val="3061"/>
              </a:lnSpc>
            </a:pPr>
            <a:r>
              <a:rPr sz="2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缴资期限的股东</a:t>
            </a:r>
            <a:r>
              <a:rPr sz="2100" b="1" kern="0" spc="7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提前缴</a:t>
            </a:r>
            <a:r>
              <a:rPr sz="2100" b="1" kern="0" spc="6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纳</a:t>
            </a:r>
            <a:r>
              <a:rPr sz="2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出资</a:t>
            </a:r>
            <a:endParaRPr lang="SimHei" altLang="SimHei" sz="21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2100" u="sng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股份公司，</a:t>
            </a:r>
            <a:r>
              <a:rPr sz="2100" kern="0" spc="7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无类似54条的加速到期条款</a:t>
            </a:r>
            <a:endParaRPr lang="SimHei" altLang="SimHei" sz="2100"/>
          </a:p>
        </p:txBody>
      </p:sp>
      <p:sp>
        <p:nvSpPr>
          <p:cNvPr id="700" name="textbox 700"/>
          <p:cNvSpPr/>
          <p:nvPr/>
        </p:nvSpPr>
        <p:spPr>
          <a:xfrm>
            <a:off x="-12700" y="964825"/>
            <a:ext cx="8291830" cy="389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23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5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b="1" kern="0" spc="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新《公司法》框架下的资本充实原则</a:t>
            </a:r>
            <a:r>
              <a:rPr sz="2500" b="1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一加速到期</a:t>
            </a:r>
            <a:endParaRPr lang="SimHei" altLang="SimHei" sz="2500"/>
          </a:p>
        </p:txBody>
      </p:sp>
      <p:sp>
        <p:nvSpPr>
          <p:cNvPr id="702" name="textbox 702"/>
          <p:cNvSpPr/>
          <p:nvPr/>
        </p:nvSpPr>
        <p:spPr>
          <a:xfrm>
            <a:off x="342855" y="2768186"/>
            <a:ext cx="6831965" cy="390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·公司不能清偿到期债务</a:t>
            </a:r>
            <a:r>
              <a:rPr sz="2100" kern="0" spc="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触发条件</a:t>
            </a: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25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权利主体</a:t>
            </a:r>
            <a:endParaRPr lang="SimHei" altLang="SimHei" sz="2500"/>
          </a:p>
        </p:txBody>
      </p:sp>
      <p:sp>
        <p:nvSpPr>
          <p:cNvPr id="704" name="textbox 704"/>
          <p:cNvSpPr/>
          <p:nvPr/>
        </p:nvSpPr>
        <p:spPr>
          <a:xfrm>
            <a:off x="7296132" y="2524724"/>
            <a:ext cx="2421889" cy="703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56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·公司或已到期债权</a:t>
            </a:r>
            <a:endParaRPr lang="SimHei" altLang="SimHei" sz="2100"/>
          </a:p>
          <a:p>
            <a:pPr algn="r" rtl="0" eaLnBrk="0">
              <a:lnSpc>
                <a:spcPts val="3156"/>
              </a:lnSpc>
            </a:pP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的债权人有权要求</a:t>
            </a:r>
            <a:endParaRPr lang="SimHei" altLang="SimHei" sz="2100"/>
          </a:p>
        </p:txBody>
      </p:sp>
      <p:sp>
        <p:nvSpPr>
          <p:cNvPr id="706" name="textbox 706"/>
          <p:cNvSpPr/>
          <p:nvPr/>
        </p:nvSpPr>
        <p:spPr>
          <a:xfrm>
            <a:off x="4718060" y="3693504"/>
            <a:ext cx="1266825" cy="781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2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500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出资义务</a:t>
            </a:r>
            <a:endParaRPr lang="SimHei" altLang="SimHei" sz="2500"/>
          </a:p>
          <a:p>
            <a:pPr algn="r" rtl="0" eaLnBrk="0">
              <a:lnSpc>
                <a:spcPts val="3409"/>
              </a:lnSpc>
            </a:pPr>
            <a:r>
              <a:rPr sz="25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加速到期</a:t>
            </a:r>
            <a:endParaRPr lang="SimHei" altLang="SimHei" sz="2500"/>
          </a:p>
        </p:txBody>
      </p:sp>
      <p:sp>
        <p:nvSpPr>
          <p:cNvPr id="708" name="textbox 708"/>
          <p:cNvSpPr/>
          <p:nvPr/>
        </p:nvSpPr>
        <p:spPr>
          <a:xfrm rot="5400000">
            <a:off x="9382152" y="3664700"/>
            <a:ext cx="208280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ts val="1301"/>
              </a:lnSpc>
              <a:spcBef>
                <a:spcPts val="1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》修 订 2 0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710" name="textbox 710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712" name="textbox 712"/>
          <p:cNvSpPr/>
          <p:nvPr/>
        </p:nvSpPr>
        <p:spPr>
          <a:xfrm>
            <a:off x="41022" y="5693902"/>
            <a:ext cx="280034" cy="6419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600"/>
          </a:p>
        </p:txBody>
      </p:sp>
      <p:sp>
        <p:nvSpPr>
          <p:cNvPr id="714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6" name="textbox 716"/>
          <p:cNvSpPr/>
          <p:nvPr/>
        </p:nvSpPr>
        <p:spPr>
          <a:xfrm>
            <a:off x="34672" y="6520443"/>
            <a:ext cx="286384" cy="2286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pic>
        <p:nvPicPr>
          <p:cNvPr id="718" name="picture 7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720" name="picture 7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406856" y="6762776"/>
            <a:ext cx="1847926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" name="group 38"/>
          <p:cNvGrpSpPr/>
          <p:nvPr/>
        </p:nvGrpSpPr>
        <p:grpSpPr>
          <a:xfrm rot="21600000">
            <a:off x="1898613" y="2156280"/>
            <a:ext cx="6870724" cy="4657242"/>
            <a:chExt cx="6870724" cy="4657242"/>
          </a:xfrm>
        </p:grpSpPr>
        <p:pic>
          <p:nvPicPr>
            <p:cNvPr id="722" name="picture 72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25450" y="256722"/>
              <a:ext cx="6845274" cy="4400519"/>
            </a:xfrm>
            <a:prstGeom prst="rect">
              <a:avLst/>
            </a:prstGeom>
          </p:spPr>
        </p:pic>
        <p:sp>
          <p:nvSpPr>
            <p:cNvPr id="724" name="textbox 724"/>
            <p:cNvSpPr/>
            <p:nvPr/>
          </p:nvSpPr>
          <p:spPr>
            <a:xfrm>
              <a:off x="-12700" y="-12700"/>
              <a:ext cx="6893559" cy="45935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429"/>
                </a:lnSpc>
              </a:pPr>
              <a:endParaRPr lang="Arial" altLang="Arial" sz="100"/>
            </a:p>
            <a:p>
              <a:pPr marL="761365" algn="l" rtl="0" eaLnBrk="0">
                <a:lnSpc>
                  <a:spcPct val="94000"/>
                </a:lnSpc>
              </a:pPr>
              <a:r>
                <a:rPr sz="21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法定公积金之前，应</a:t>
              </a:r>
              <a:r>
                <a:rPr sz="2100" b="1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先用当年利润弥补亏损</a:t>
              </a:r>
              <a:endParaRPr lang="SimHei" altLang="SimHei" sz="21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marL="3397250" algn="l" rtl="0" eaLnBrk="0">
                <a:lnSpc>
                  <a:spcPct val="81000"/>
                </a:lnSpc>
                <a:spcBef>
                  <a:spcPts val="456"/>
                </a:spcBef>
              </a:pP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1</a:t>
              </a:r>
              <a:endParaRPr lang="SimSun" altLang="SimSun" sz="1500"/>
            </a:p>
            <a:p>
              <a:pPr marL="2908300" algn="l" rtl="0" eaLnBrk="0">
                <a:lnSpc>
                  <a:spcPct val="98000"/>
                </a:lnSpc>
                <a:spcBef>
                  <a:spcPts val="681"/>
                </a:spcBef>
              </a:pPr>
              <a:r>
                <a:rPr sz="2100" kern="0" spc="70">
                  <a:solidFill>
                    <a:srgbClr val="FF21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弥补亏损</a:t>
              </a:r>
              <a:endParaRPr lang="SimHei" altLang="SimHei" sz="21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marL="3416300" algn="l" rtl="0" eaLnBrk="0">
                <a:lnSpc>
                  <a:spcPts val="911"/>
                </a:lnSpc>
                <a:spcBef>
                  <a:spcPts val="222"/>
                </a:spcBef>
              </a:pPr>
              <a:r>
                <a:rPr sz="700" kern="0" spc="-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◎</a:t>
              </a:r>
              <a:endParaRPr lang="SimSun" altLang="SimSun" sz="7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marL="3187700" algn="l" rtl="0" eaLnBrk="0">
                <a:lnSpc>
                  <a:spcPct val="81000"/>
                </a:lnSpc>
                <a:spcBef>
                  <a:spcPts val="634"/>
                </a:spcBef>
              </a:pPr>
              <a:r>
                <a:rPr sz="2100" kern="0" spc="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当年</a:t>
              </a:r>
              <a:endParaRPr lang="SimHei" altLang="SimHei" sz="2100"/>
            </a:p>
            <a:p>
              <a:pPr marL="3187700" algn="l" rtl="0" eaLnBrk="0">
                <a:lnSpc>
                  <a:spcPct val="90000"/>
                </a:lnSpc>
                <a:spcBef>
                  <a:spcPts val="21"/>
                </a:spcBef>
              </a:pPr>
              <a:r>
                <a:rPr sz="2100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利润</a:t>
              </a:r>
              <a:endParaRPr lang="SimHei" altLang="SimHei" sz="2100"/>
            </a:p>
            <a:p>
              <a:pPr marL="552450" algn="l" rtl="0" eaLnBrk="0">
                <a:lnSpc>
                  <a:spcPct val="72000"/>
                </a:lnSpc>
                <a:spcBef>
                  <a:spcPts val="18"/>
                </a:spcBef>
              </a:pPr>
              <a:r>
                <a:rPr sz="2600" kern="0" spc="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2</a:t>
              </a:r>
              <a:r>
                <a:rPr sz="2600" kern="0" spc="70">
                  <a:solidFill>
                    <a:srgbClr val="C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)</a:t>
              </a:r>
              <a:r>
                <a:rPr sz="2100" b="1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法定公积金</a:t>
              </a:r>
              <a:endParaRPr lang="SimHei" altLang="SimHei" sz="2100"/>
            </a:p>
            <a:p>
              <a:pPr marL="2969260" algn="l" rtl="0" eaLnBrk="0">
                <a:lnSpc>
                  <a:spcPct val="90000"/>
                </a:lnSpc>
                <a:spcBef>
                  <a:spcPts val="6"/>
                </a:spcBef>
              </a:pPr>
              <a:r>
                <a:rPr sz="2100" b="1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第210条</a:t>
              </a:r>
              <a:endParaRPr lang="SimHei" altLang="SimHei" sz="21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7000"/>
                </a:lnSpc>
                <a:spcBef>
                  <a:spcPts val="638"/>
                </a:spcBef>
              </a:pPr>
              <a:r>
                <a:rPr sz="2100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·公司弥补亏损和提取公积金后所余税后利润可用于分配</a:t>
              </a:r>
              <a:endParaRPr lang="SimHei" altLang="SimHei" sz="21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300"/>
            </a:p>
            <a:p>
              <a:pPr marL="2749550" algn="l" rtl="0" eaLnBrk="0">
                <a:lnSpc>
                  <a:spcPct val="100000"/>
                </a:lnSpc>
                <a:spcBef>
                  <a:spcPts val="1"/>
                </a:spcBef>
              </a:pPr>
              <a:r>
                <a:rPr sz="12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原创微信号： </a:t>
              </a:r>
              <a:r>
                <a:rPr sz="1200" b="1" kern="0" spc="-50">
                  <a:solidFill>
                    <a:srgbClr val="000000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ListCo</a:t>
              </a:r>
              <a:endParaRPr lang="Arial" altLang="Arial" sz="1200"/>
            </a:p>
          </p:txBody>
        </p:sp>
      </p:grpSp>
      <p:sp>
        <p:nvSpPr>
          <p:cNvPr id="726" name="textbox 726"/>
          <p:cNvSpPr/>
          <p:nvPr/>
        </p:nvSpPr>
        <p:spPr>
          <a:xfrm>
            <a:off x="25" y="946131"/>
            <a:ext cx="7208519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1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  <a:tabLst>
                <a:tab pos="615315"/>
              </a:tabLst>
            </a:pPr>
            <a:r>
              <a:rPr sz="26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kern="0" spc="5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资本充实原则下的公积金提取与利润分配</a:t>
            </a:r>
            <a:endParaRPr lang="SimHei" altLang="SimHei" sz="2600"/>
          </a:p>
        </p:txBody>
      </p:sp>
      <p:sp>
        <p:nvSpPr>
          <p:cNvPr id="728" name="textbox 728"/>
          <p:cNvSpPr/>
          <p:nvPr/>
        </p:nvSpPr>
        <p:spPr>
          <a:xfrm>
            <a:off x="2406681" y="1762564"/>
            <a:ext cx="5768340" cy="326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2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·法定公积金不足以弥补以前年度亏损的，提取</a:t>
            </a:r>
            <a:endParaRPr lang="SimHei" altLang="SimHei" sz="2100"/>
          </a:p>
        </p:txBody>
      </p:sp>
      <p:pic>
        <p:nvPicPr>
          <p:cNvPr id="730" name="picture 7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 rot="21600000">
            <a:off x="6309" y="5575332"/>
            <a:ext cx="419181" cy="1187443"/>
            <a:chExt cx="419181" cy="1187443"/>
          </a:xfrm>
        </p:grpSpPr>
        <p:pic>
          <p:nvPicPr>
            <p:cNvPr id="732" name="picture 73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7443"/>
            </a:xfrm>
            <a:prstGeom prst="rect">
              <a:avLst/>
            </a:prstGeom>
          </p:spPr>
        </p:pic>
        <p:sp>
          <p:nvSpPr>
            <p:cNvPr id="734" name="textbox 734"/>
            <p:cNvSpPr/>
            <p:nvPr/>
          </p:nvSpPr>
          <p:spPr>
            <a:xfrm>
              <a:off x="-55975" y="-12700"/>
              <a:ext cx="488315" cy="121285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143510" algn="l" rtl="0" eaLnBrk="0">
                <a:lnSpc>
                  <a:spcPts val="2001"/>
                </a:lnSpc>
              </a:pP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  成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736" name="textbox 736"/>
          <p:cNvSpPr/>
          <p:nvPr/>
        </p:nvSpPr>
        <p:spPr>
          <a:xfrm>
            <a:off x="7014308" y="4482925"/>
            <a:ext cx="1431925" cy="338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6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任意公积金</a:t>
            </a:r>
            <a:endParaRPr lang="SimHei" altLang="SimHei" sz="2100"/>
          </a:p>
        </p:txBody>
      </p:sp>
      <p:sp>
        <p:nvSpPr>
          <p:cNvPr id="738" name="textbox 738"/>
          <p:cNvSpPr/>
          <p:nvPr/>
        </p:nvSpPr>
        <p:spPr>
          <a:xfrm rot="5400000">
            <a:off x="9385923" y="3680559"/>
            <a:ext cx="208915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740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42" name="picture 74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55290" y="2381238"/>
            <a:ext cx="355555" cy="330194"/>
          </a:xfrm>
          <a:prstGeom prst="rect">
            <a:avLst/>
          </a:prstGeom>
        </p:spPr>
      </p:pic>
      <p:sp>
        <p:nvSpPr>
          <p:cNvPr id="744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6" name="textbox 746"/>
          <p:cNvSpPr/>
          <p:nvPr/>
        </p:nvSpPr>
        <p:spPr>
          <a:xfrm>
            <a:off x="6692916" y="4536969"/>
            <a:ext cx="106679" cy="21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2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700"/>
          </a:p>
          <a:p>
            <a:pPr marL="18415" algn="l" rtl="0" eaLnBrk="0">
              <a:lnSpc>
                <a:spcPts val="786"/>
              </a:lnSpc>
              <a:spcBef>
                <a:spcPts val="21"/>
              </a:spcBef>
            </a:pPr>
            <a:r>
              <a:rPr sz="600" kern="0" spc="-10">
                <a:solidFill>
                  <a:srgbClr val="FFFFFF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☑</a:t>
            </a:r>
            <a:endParaRPr lang="MS Gothic" altLang="MS Gothic" sz="600"/>
          </a:p>
        </p:txBody>
      </p:sp>
      <p:sp>
        <p:nvSpPr>
          <p:cNvPr id="748" name="textbox 748"/>
          <p:cNvSpPr/>
          <p:nvPr/>
        </p:nvSpPr>
        <p:spPr>
          <a:xfrm>
            <a:off x="4673575" y="4412253"/>
            <a:ext cx="106679" cy="1358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6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白</a:t>
            </a:r>
            <a:endParaRPr lang="SimHei" altLang="SimHei" sz="7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50" name="picture 7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309" y="723916"/>
            <a:ext cx="10687091" cy="6184898"/>
          </a:xfrm>
          <a:prstGeom prst="rect">
            <a:avLst/>
          </a:prstGeom>
        </p:spPr>
      </p:pic>
      <p:sp>
        <p:nvSpPr>
          <p:cNvPr id="752" name="textbox 752"/>
          <p:cNvSpPr/>
          <p:nvPr/>
        </p:nvSpPr>
        <p:spPr>
          <a:xfrm>
            <a:off x="5810283" y="3755142"/>
            <a:ext cx="4007484" cy="26803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50"/>
              </a:lnSpc>
            </a:pPr>
            <a:endParaRPr lang="Arial" altLang="Arial" sz="100"/>
          </a:p>
          <a:p>
            <a:pPr marL="314959" algn="l" rtl="0" eaLnBrk="0">
              <a:lnSpc>
                <a:spcPct val="96000"/>
              </a:lnSpc>
            </a:pP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211条</a:t>
            </a:r>
            <a:endParaRPr lang="SimHei" altLang="SimHei" sz="2300"/>
          </a:p>
          <a:p>
            <a:pPr marL="378459" algn="l" rtl="0" eaLnBrk="0">
              <a:lnSpc>
                <a:spcPct val="96000"/>
              </a:lnSpc>
              <a:spcBef>
                <a:spcPts val="251"/>
              </a:spcBef>
            </a:pP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违规</a:t>
            </a:r>
            <a:endParaRPr lang="SimHei" altLang="SimHei" sz="2300"/>
          </a:p>
          <a:p>
            <a:pPr marL="54610" algn="l" rtl="0" eaLnBrk="0">
              <a:lnSpc>
                <a:spcPct val="96000"/>
              </a:lnSpc>
              <a:spcBef>
                <a:spcPts val="267"/>
              </a:spcBef>
            </a:pPr>
            <a:r>
              <a:rPr sz="23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退还赔偿</a:t>
            </a:r>
            <a:endParaRPr lang="SimHei" altLang="Sim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227965" indent="-209550" algn="l" rtl="0" eaLnBrk="0">
              <a:lnSpc>
                <a:spcPct val="103000"/>
              </a:lnSpc>
              <a:spcBef>
                <a:spcPts val="543"/>
              </a:spcBef>
            </a:pPr>
            <a:r>
              <a:rPr sz="18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·弥补亏损和提取法定公积金前分配</a:t>
            </a:r>
            <a:r>
              <a:rPr sz="18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的，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股东应将违规分配的利润退还公司</a:t>
            </a:r>
            <a:endParaRPr lang="SimHei" altLang="SimHei" sz="18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228600" indent="-215900" algn="l" rtl="0" eaLnBrk="0">
              <a:lnSpc>
                <a:spcPct val="100000"/>
              </a:lnSpc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·给公司造成损失的，股东及负有责任的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董监高应承担赔偿责任</a:t>
            </a:r>
            <a:endParaRPr lang="SimHei" altLang="SimHei" sz="1800"/>
          </a:p>
        </p:txBody>
      </p:sp>
      <p:sp>
        <p:nvSpPr>
          <p:cNvPr id="754" name="textbox 754"/>
          <p:cNvSpPr/>
          <p:nvPr/>
        </p:nvSpPr>
        <p:spPr>
          <a:xfrm>
            <a:off x="596930" y="3755142"/>
            <a:ext cx="4190365" cy="2072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750"/>
              </a:lnSpc>
            </a:pPr>
            <a:endParaRPr lang="Arial" altLang="Arial" sz="100"/>
          </a:p>
          <a:p>
            <a:pPr marL="3197860" algn="l" rtl="0" eaLnBrk="0">
              <a:lnSpc>
                <a:spcPct val="96000"/>
              </a:lnSpc>
            </a:pP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212条</a:t>
            </a:r>
            <a:endParaRPr lang="SimHei" altLang="SimHei" sz="2300"/>
          </a:p>
          <a:p>
            <a:pPr algn="r" rtl="0" eaLnBrk="0">
              <a:lnSpc>
                <a:spcPct val="96000"/>
              </a:lnSpc>
              <a:spcBef>
                <a:spcPts val="251"/>
              </a:spcBef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六个月内</a:t>
            </a:r>
            <a:endParaRPr lang="SimHei" altLang="SimHei" sz="2300"/>
          </a:p>
          <a:p>
            <a:pPr marL="3280409" algn="l" rtl="0" eaLnBrk="0">
              <a:lnSpc>
                <a:spcPct val="96000"/>
              </a:lnSpc>
              <a:spcBef>
                <a:spcPts val="267"/>
              </a:spcBef>
            </a:pP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实施</a:t>
            </a:r>
            <a:endParaRPr lang="SimHei" altLang="SimHei" sz="23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221615" indent="-208915" algn="l" rtl="0" eaLnBrk="0">
              <a:lnSpc>
                <a:spcPct val="100000"/>
              </a:lnSpc>
              <a:spcBef>
                <a:spcPts val="1"/>
              </a:spcBef>
            </a:pP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·股东会作出分配利润的决议的，董事会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应在决议作出之日起六个月内进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行分配</a:t>
            </a:r>
            <a:endParaRPr lang="SimHei" altLang="SimHei" sz="1800"/>
          </a:p>
        </p:txBody>
      </p:sp>
      <p:sp>
        <p:nvSpPr>
          <p:cNvPr id="756" name="textbox 756"/>
          <p:cNvSpPr/>
          <p:nvPr/>
        </p:nvSpPr>
        <p:spPr>
          <a:xfrm>
            <a:off x="88887" y="2252211"/>
            <a:ext cx="4159250" cy="976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800" kern="0" spc="-5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有限责任公司按股东</a:t>
            </a:r>
            <a:r>
              <a:rPr sz="18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实缴的出资比例</a:t>
            </a:r>
            <a:endParaRPr lang="SimHei" altLang="SimHei" sz="1800"/>
          </a:p>
          <a:p>
            <a:pPr marL="278765" indent="-5714" algn="l" rtl="0" eaLnBrk="0">
              <a:lnSpc>
                <a:spcPct val="131000"/>
              </a:lnSpc>
              <a:spcBef>
                <a:spcPts val="2"/>
              </a:spcBef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分配利润，</a:t>
            </a:r>
            <a:r>
              <a:rPr sz="1800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b="1" kern="0" spc="3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全体股东</a:t>
            </a:r>
            <a:r>
              <a:rPr sz="1800" b="1" kern="0" spc="2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约定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不按照出资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比例分配利润的除外</a:t>
            </a:r>
            <a:endParaRPr lang="SimHei" altLang="SimHei" sz="1800"/>
          </a:p>
        </p:txBody>
      </p:sp>
      <p:sp>
        <p:nvSpPr>
          <p:cNvPr id="758" name="textbox 758"/>
          <p:cNvSpPr/>
          <p:nvPr/>
        </p:nvSpPr>
        <p:spPr>
          <a:xfrm>
            <a:off x="6337254" y="2255480"/>
            <a:ext cx="3455670" cy="975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260350" indent="-247650" algn="l" rtl="0" eaLnBrk="0">
              <a:lnSpc>
                <a:spcPct val="115000"/>
              </a:lnSpc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 股份有限公司按股东所持有</a:t>
            </a: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股份比例</a:t>
            </a:r>
            <a:r>
              <a:rPr sz="18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分配利润，</a:t>
            </a:r>
            <a:r>
              <a:rPr sz="18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800" b="1" kern="0" spc="9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司章程</a:t>
            </a:r>
            <a:r>
              <a:rPr sz="1800" kern="0" spc="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另有规定的除外</a:t>
            </a:r>
            <a:endParaRPr lang="SimHei" altLang="SimHei" sz="1800"/>
          </a:p>
        </p:txBody>
      </p:sp>
      <p:sp>
        <p:nvSpPr>
          <p:cNvPr id="760" name="textbox 760"/>
          <p:cNvSpPr/>
          <p:nvPr/>
        </p:nvSpPr>
        <p:spPr>
          <a:xfrm>
            <a:off x="-12700" y="939899"/>
            <a:ext cx="7230109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利润分配一分配的原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则、实施及违规追缴</a:t>
            </a:r>
            <a:endParaRPr lang="SimHei" altLang="SimHei" sz="2700"/>
          </a:p>
        </p:txBody>
      </p:sp>
      <p:sp>
        <p:nvSpPr>
          <p:cNvPr id="762" name="textbox 762"/>
          <p:cNvSpPr/>
          <p:nvPr/>
        </p:nvSpPr>
        <p:spPr>
          <a:xfrm>
            <a:off x="2978137" y="1463807"/>
            <a:ext cx="4690745" cy="360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23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·公司持有的本公司股份不得分配利润</a:t>
            </a:r>
            <a:endParaRPr lang="SimHei" altLang="SimHei" sz="2300"/>
          </a:p>
        </p:txBody>
      </p:sp>
      <p:sp>
        <p:nvSpPr>
          <p:cNvPr id="764" name="textbox 764"/>
          <p:cNvSpPr/>
          <p:nvPr/>
        </p:nvSpPr>
        <p:spPr>
          <a:xfrm>
            <a:off x="4527503" y="2436499"/>
            <a:ext cx="1585594" cy="778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75"/>
              </a:lnSpc>
            </a:pPr>
            <a:endParaRPr lang="Arial" altLang="Arial" sz="100"/>
          </a:p>
          <a:p>
            <a:pPr marL="285750" algn="l" rtl="0" eaLnBrk="0">
              <a:lnSpc>
                <a:spcPct val="96000"/>
              </a:lnSpc>
            </a:pPr>
            <a:r>
              <a:rPr sz="23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第210条</a:t>
            </a:r>
            <a:endParaRPr lang="SimHei" altLang="SimHei" sz="2300"/>
          </a:p>
          <a:p>
            <a:pPr marL="12700" algn="l" rtl="0" eaLnBrk="0">
              <a:lnSpc>
                <a:spcPct val="95000"/>
              </a:lnSpc>
              <a:spcBef>
                <a:spcPts val="660"/>
              </a:spcBef>
            </a:pPr>
            <a:r>
              <a:rPr sz="23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按股比分配</a:t>
            </a:r>
            <a:endParaRPr lang="SimHei" altLang="SimHei" sz="2300"/>
          </a:p>
        </p:txBody>
      </p:sp>
      <p:sp>
        <p:nvSpPr>
          <p:cNvPr id="766" name="textbox 766"/>
          <p:cNvSpPr/>
          <p:nvPr/>
        </p:nvSpPr>
        <p:spPr>
          <a:xfrm rot="5400000">
            <a:off x="9372593" y="3659848"/>
            <a:ext cx="2101850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2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 公 司</a:t>
            </a:r>
            <a:r>
              <a:rPr sz="1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 2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1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100"/>
          </a:p>
        </p:txBody>
      </p:sp>
      <p:sp>
        <p:nvSpPr>
          <p:cNvPr id="768" name="textbox 768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pic>
        <p:nvPicPr>
          <p:cNvPr id="770" name="picture 7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7871" y="850896"/>
            <a:ext cx="9378966" cy="12705"/>
          </a:xfrm>
          <a:prstGeom prst="rect">
            <a:avLst/>
          </a:prstGeom>
        </p:spPr>
      </p:pic>
      <p:sp>
        <p:nvSpPr>
          <p:cNvPr id="772" name="textbox 772"/>
          <p:cNvSpPr/>
          <p:nvPr/>
        </p:nvSpPr>
        <p:spPr>
          <a:xfrm>
            <a:off x="31131" y="5684105"/>
            <a:ext cx="264159" cy="62738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876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500"/>
          </a:p>
        </p:txBody>
      </p:sp>
      <p:pic>
        <p:nvPicPr>
          <p:cNvPr id="774" name="picture 7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96" y="1403362"/>
            <a:ext cx="9372551" cy="6352"/>
          </a:xfrm>
          <a:prstGeom prst="rect">
            <a:avLst/>
          </a:prstGeom>
        </p:spPr>
      </p:pic>
      <p:sp>
        <p:nvSpPr>
          <p:cNvPr id="776" name="textbox 776"/>
          <p:cNvSpPr/>
          <p:nvPr/>
        </p:nvSpPr>
        <p:spPr>
          <a:xfrm>
            <a:off x="25178" y="6506202"/>
            <a:ext cx="269875" cy="2159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923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5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8" name="picture 7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650970"/>
            <a:ext cx="10642606" cy="5226080"/>
          </a:xfrm>
          <a:prstGeom prst="rect">
            <a:avLst/>
          </a:prstGeom>
        </p:spPr>
      </p:pic>
      <p:sp>
        <p:nvSpPr>
          <p:cNvPr id="780" name="textbox 780"/>
          <p:cNvSpPr/>
          <p:nvPr/>
        </p:nvSpPr>
        <p:spPr>
          <a:xfrm>
            <a:off x="552446" y="5206695"/>
            <a:ext cx="9738359" cy="153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23"/>
              </a:lnSpc>
            </a:pPr>
            <a:endParaRPr lang="Arial" altLang="Arial" sz="100"/>
          </a:p>
          <a:p>
            <a:pPr marL="227965" indent="-215265" algn="l" rtl="0" eaLnBrk="0">
              <a:lnSpc>
                <a:spcPct val="97000"/>
              </a:lnSpc>
            </a:pPr>
            <a:r>
              <a:rPr sz="21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·以超过股票票面金额的发行价格发行股份所得的</a:t>
            </a:r>
            <a:r>
              <a:rPr sz="2100" b="1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溢价款、</a:t>
            </a:r>
            <a:r>
              <a:rPr sz="21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</a:t>
            </a:r>
            <a:r>
              <a:rPr sz="21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行无面额股所得股款未计入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注册资本的金额及国务院财政部门规定列入资本公积金的其他收</a:t>
            </a:r>
            <a:r>
              <a:rPr sz="21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入，应列为资本公积金</a:t>
            </a:r>
            <a:endParaRPr lang="SimHei" altLang="SimHei" sz="21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4082415" algn="l" rtl="0" eaLnBrk="0">
              <a:lnSpc>
                <a:spcPct val="100000"/>
              </a:lnSpc>
              <a:spcBef>
                <a:spcPts val="3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782" name="textbox 782"/>
          <p:cNvSpPr/>
          <p:nvPr/>
        </p:nvSpPr>
        <p:spPr>
          <a:xfrm>
            <a:off x="317512" y="2184158"/>
            <a:ext cx="4382770" cy="2440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276"/>
              </a:lnSpc>
            </a:pPr>
            <a:endParaRPr lang="Arial" altLang="Arial" sz="100"/>
          </a:p>
          <a:p>
            <a:pPr marL="3174364" algn="l" rtl="0" eaLnBrk="0">
              <a:lnSpc>
                <a:spcPct val="96000"/>
              </a:lnSpc>
            </a:pPr>
            <a:r>
              <a:rPr sz="3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</a:t>
            </a:r>
            <a:endParaRPr lang="SimHei" altLang="SimHei" sz="33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640"/>
              </a:spcBef>
            </a:pPr>
            <a:r>
              <a:rPr sz="2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·公司分配当年税后利润时，应提取</a:t>
            </a:r>
            <a:endParaRPr lang="SimHei" altLang="SimHei" sz="2100"/>
          </a:p>
          <a:p>
            <a:pPr marL="202564" algn="l" rtl="0" eaLnBrk="0">
              <a:lnSpc>
                <a:spcPts val="2990"/>
              </a:lnSpc>
            </a:pP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利润的1</a:t>
            </a:r>
            <a:r>
              <a:rPr sz="21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0%</a:t>
            </a:r>
            <a:r>
              <a:rPr sz="2100" kern="0" spc="5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列入公司法定公积金</a:t>
            </a:r>
            <a:endParaRPr lang="SimHei" altLang="SimHei" sz="2100"/>
          </a:p>
          <a:p>
            <a:pPr marL="12700" algn="l" rtl="0" eaLnBrk="0">
              <a:lnSpc>
                <a:spcPct val="85000"/>
              </a:lnSpc>
              <a:spcBef>
                <a:spcPts val="867"/>
              </a:spcBef>
            </a:pPr>
            <a:r>
              <a:rPr sz="2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·法定公积金累计额为公司注册资本</a:t>
            </a:r>
            <a:endParaRPr lang="SimHei" altLang="SimHei" sz="2100"/>
          </a:p>
          <a:p>
            <a:pPr marL="234315" algn="l" rtl="0" eaLnBrk="0">
              <a:lnSpc>
                <a:spcPts val="3100"/>
              </a:lnSpc>
            </a:pPr>
            <a:r>
              <a:rPr sz="2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r>
              <a:rPr sz="21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50%</a:t>
            </a:r>
            <a:r>
              <a:rPr sz="21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以上的，可不再提取</a:t>
            </a:r>
            <a:endParaRPr lang="SimHei" altLang="SimHei" sz="2100"/>
          </a:p>
        </p:txBody>
      </p:sp>
      <p:sp>
        <p:nvSpPr>
          <p:cNvPr id="784" name="textbox 784"/>
          <p:cNvSpPr/>
          <p:nvPr/>
        </p:nvSpPr>
        <p:spPr>
          <a:xfrm>
            <a:off x="6235667" y="2207655"/>
            <a:ext cx="3827145" cy="2050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14"/>
              </a:lnSpc>
            </a:pPr>
            <a:endParaRPr lang="Arial" altLang="Arial" sz="100"/>
          </a:p>
          <a:p>
            <a:pPr marL="417194" algn="l" rtl="0" eaLnBrk="0">
              <a:lnSpc>
                <a:spcPct val="96000"/>
              </a:lnSpc>
            </a:pPr>
            <a:r>
              <a:rPr sz="28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任意</a:t>
            </a:r>
            <a:endParaRPr lang="SimHei" altLang="SimHei" sz="28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634"/>
              </a:spcBef>
            </a:pPr>
            <a:r>
              <a:rPr sz="2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·从税后利润中提取法</a:t>
            </a:r>
            <a:r>
              <a:rPr sz="2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定公积金</a:t>
            </a:r>
            <a:endParaRPr lang="SimHei" altLang="SimHei" sz="2100"/>
          </a:p>
          <a:p>
            <a:pPr marL="222250" algn="l" rtl="0" eaLnBrk="0">
              <a:lnSpc>
                <a:spcPct val="126000"/>
              </a:lnSpc>
              <a:spcBef>
                <a:spcPts val="25"/>
              </a:spcBef>
            </a:pPr>
            <a:r>
              <a:rPr sz="2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后，经股东会决议，还可从税</a:t>
            </a:r>
            <a:r>
              <a:rPr sz="2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后利润中提取任意公积金</a:t>
            </a:r>
            <a:endParaRPr lang="SimHei" altLang="SimHei" sz="2100"/>
          </a:p>
        </p:txBody>
      </p:sp>
      <p:sp>
        <p:nvSpPr>
          <p:cNvPr id="786" name="textbox 786"/>
          <p:cNvSpPr/>
          <p:nvPr/>
        </p:nvSpPr>
        <p:spPr>
          <a:xfrm>
            <a:off x="-12700" y="927437"/>
            <a:ext cx="3684270" cy="433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66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8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8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公积金一提取规则</a:t>
            </a:r>
            <a:endParaRPr lang="SimHei" altLang="SimHei" sz="2800"/>
          </a:p>
        </p:txBody>
      </p:sp>
      <p:sp>
        <p:nvSpPr>
          <p:cNvPr id="788" name="textbox 788"/>
          <p:cNvSpPr/>
          <p:nvPr/>
        </p:nvSpPr>
        <p:spPr>
          <a:xfrm>
            <a:off x="4927650" y="1997432"/>
            <a:ext cx="1024255" cy="687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indent="18415" algn="l" rtl="0" eaLnBrk="0">
              <a:lnSpc>
                <a:spcPct val="103000"/>
              </a:lnSpc>
              <a:spcBef>
                <a:spcPts val="1"/>
              </a:spcBef>
            </a:pPr>
            <a:r>
              <a:rPr sz="2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第210条</a:t>
            </a:r>
            <a:r>
              <a:rPr sz="2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第213条</a:t>
            </a:r>
            <a:endParaRPr lang="SimHei" altLang="SimHei" sz="2100"/>
          </a:p>
        </p:txBody>
      </p:sp>
      <p:pic>
        <p:nvPicPr>
          <p:cNvPr id="790" name="picture 7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792" name="textbox 792"/>
          <p:cNvSpPr/>
          <p:nvPr/>
        </p:nvSpPr>
        <p:spPr>
          <a:xfrm>
            <a:off x="31131" y="5684105"/>
            <a:ext cx="264159" cy="103822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876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500"/>
          </a:p>
        </p:txBody>
      </p:sp>
      <p:sp>
        <p:nvSpPr>
          <p:cNvPr id="794" name="textbox 794"/>
          <p:cNvSpPr/>
          <p:nvPr/>
        </p:nvSpPr>
        <p:spPr>
          <a:xfrm>
            <a:off x="10316240" y="3372453"/>
            <a:ext cx="186054" cy="143827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17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900" kern="0" spc="-10" baseline="8081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班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600" kern="0" spc="-10" baseline="639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离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10" baseline="2693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当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1300" kern="0" spc="-10" baseline="-196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10" baseline="-196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10" baseline="-196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10" baseline="-196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1300" baseline="-19686"/>
          </a:p>
        </p:txBody>
      </p:sp>
      <p:pic>
        <p:nvPicPr>
          <p:cNvPr id="796" name="picture 7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369498" y="3607912"/>
            <a:ext cx="114312" cy="76233"/>
          </a:xfrm>
          <a:prstGeom prst="rect">
            <a:avLst/>
          </a:prstGeom>
        </p:spPr>
      </p:pic>
      <p:sp>
        <p:nvSpPr>
          <p:cNvPr id="798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0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2" name="textbox 802"/>
          <p:cNvSpPr/>
          <p:nvPr/>
        </p:nvSpPr>
        <p:spPr>
          <a:xfrm rot="5400000">
            <a:off x="10225414" y="2825378"/>
            <a:ext cx="393065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148"/>
              </a:lnSpc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</a:t>
            </a:r>
            <a:r>
              <a:rPr sz="800" kern="0" spc="3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endParaRPr lang="SimSun" altLang="SimSun" sz="800"/>
          </a:p>
        </p:txBody>
      </p:sp>
      <p:sp>
        <p:nvSpPr>
          <p:cNvPr id="804" name="textbox 804"/>
          <p:cNvSpPr/>
          <p:nvPr/>
        </p:nvSpPr>
        <p:spPr>
          <a:xfrm rot="16200000">
            <a:off x="10318594" y="3188035"/>
            <a:ext cx="140970" cy="100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0000"/>
              </a:lnSpc>
            </a:pPr>
            <a:endParaRPr lang="Arial" altLang="Arial" sz="100"/>
          </a:p>
          <a:p>
            <a:pPr marL="12700" algn="l" rtl="0" eaLnBrk="0">
              <a:lnSpc>
                <a:spcPts val="492"/>
              </a:lnSpc>
              <a:spcBef>
                <a:spcPts val="1"/>
              </a:spcBef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L  口</a:t>
            </a:r>
            <a:endParaRPr lang="SimSun" altLang="SimSun" sz="4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group 42"/>
          <p:cNvGrpSpPr/>
          <p:nvPr/>
        </p:nvGrpSpPr>
        <p:grpSpPr>
          <a:xfrm rot="21600000">
            <a:off x="374696" y="2324064"/>
            <a:ext cx="9194720" cy="2527353"/>
            <a:chExt cx="9194720" cy="2527353"/>
          </a:xfrm>
        </p:grpSpPr>
        <p:pic>
          <p:nvPicPr>
            <p:cNvPr id="806" name="picture 80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194720" cy="2527353"/>
            </a:xfrm>
            <a:prstGeom prst="rect">
              <a:avLst/>
            </a:prstGeom>
          </p:spPr>
        </p:pic>
        <p:sp>
          <p:nvSpPr>
            <p:cNvPr id="808" name="textbox 808"/>
            <p:cNvSpPr/>
            <p:nvPr/>
          </p:nvSpPr>
          <p:spPr>
            <a:xfrm>
              <a:off x="1191778" y="432393"/>
              <a:ext cx="5042534" cy="19729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575"/>
                </a:lnSpc>
              </a:pPr>
              <a:endParaRPr lang="Arial" altLang="Arial" sz="100"/>
            </a:p>
            <a:p>
              <a:pPr algn="r" rtl="0" eaLnBrk="0">
                <a:lnSpc>
                  <a:spcPct val="96000"/>
                </a:lnSpc>
              </a:pPr>
              <a:r>
                <a:rPr sz="2400" b="1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转为增加公司资本</a:t>
              </a:r>
              <a:endParaRPr lang="SimHei" altLang="SimHei" sz="24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6000"/>
                </a:lnSpc>
                <a:spcBef>
                  <a:spcPts val="731"/>
                </a:spcBef>
              </a:pPr>
              <a:r>
                <a:rPr sz="2400" b="1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扩大公司生产经营</a:t>
              </a:r>
              <a:endParaRPr lang="SimHei" altLang="SimHei" sz="24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200"/>
            </a:p>
            <a:p>
              <a:pPr marL="3151504" algn="l" rtl="0" eaLnBrk="0">
                <a:lnSpc>
                  <a:spcPct val="81000"/>
                </a:lnSpc>
                <a:spcBef>
                  <a:spcPts val="2"/>
                </a:spcBef>
              </a:pPr>
              <a:r>
                <a:rPr sz="8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口</a:t>
              </a:r>
              <a:endParaRPr lang="SimHei" altLang="SimHei" sz="800"/>
            </a:p>
          </p:txBody>
        </p:sp>
      </p:grpSp>
      <p:sp>
        <p:nvSpPr>
          <p:cNvPr id="810" name="textbox 810"/>
          <p:cNvSpPr/>
          <p:nvPr/>
        </p:nvSpPr>
        <p:spPr>
          <a:xfrm>
            <a:off x="196890" y="2016539"/>
            <a:ext cx="10233659" cy="334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2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·法定公积金转为资本时，所留存的该项公积金不得少于转增前公司注册资本的25%</a:t>
            </a:r>
            <a:endParaRPr lang="SimHei" altLang="SimHei" sz="2200"/>
          </a:p>
        </p:txBody>
      </p:sp>
      <p:sp>
        <p:nvSpPr>
          <p:cNvPr id="812" name="textbox 812"/>
          <p:cNvSpPr/>
          <p:nvPr/>
        </p:nvSpPr>
        <p:spPr>
          <a:xfrm>
            <a:off x="-12700" y="941271"/>
            <a:ext cx="3674109" cy="419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  <a:tabLst>
                <a:tab pos="6343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公积金一用途范围</a:t>
            </a:r>
            <a:endParaRPr lang="SimHei" altLang="SimHei" sz="2700"/>
          </a:p>
        </p:txBody>
      </p:sp>
      <p:sp>
        <p:nvSpPr>
          <p:cNvPr id="814" name="textbox 814"/>
          <p:cNvSpPr/>
          <p:nvPr/>
        </p:nvSpPr>
        <p:spPr>
          <a:xfrm>
            <a:off x="6671826" y="4065517"/>
            <a:ext cx="2218689" cy="377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9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4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弥补公司的亏损</a:t>
            </a:r>
            <a:endParaRPr lang="SimHei" altLang="SimHei" sz="2400"/>
          </a:p>
        </p:txBody>
      </p:sp>
      <p:pic>
        <p:nvPicPr>
          <p:cNvPr id="816" name="picture 8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818" name="textbox 818"/>
          <p:cNvSpPr/>
          <p:nvPr/>
        </p:nvSpPr>
        <p:spPr>
          <a:xfrm rot="5400000">
            <a:off x="9358652" y="3666275"/>
            <a:ext cx="2098675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ts val="1251"/>
              </a:lnSpc>
              <a:spcBef>
                <a:spcPts val="1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 修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820" name="textbox 820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822" name="textbox 822"/>
          <p:cNvSpPr/>
          <p:nvPr/>
        </p:nvSpPr>
        <p:spPr>
          <a:xfrm>
            <a:off x="41022" y="5693902"/>
            <a:ext cx="280034" cy="6419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600"/>
          </a:p>
        </p:txBody>
      </p:sp>
      <p:sp>
        <p:nvSpPr>
          <p:cNvPr id="824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26" name="picture 8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61600" y="2381238"/>
            <a:ext cx="349246" cy="323841"/>
          </a:xfrm>
          <a:prstGeom prst="rect">
            <a:avLst/>
          </a:prstGeom>
        </p:spPr>
      </p:pic>
      <p:sp>
        <p:nvSpPr>
          <p:cNvPr id="828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0" name="textbox 830"/>
          <p:cNvSpPr/>
          <p:nvPr/>
        </p:nvSpPr>
        <p:spPr>
          <a:xfrm>
            <a:off x="34672" y="6520443"/>
            <a:ext cx="286384" cy="2286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pic>
        <p:nvPicPr>
          <p:cNvPr id="832" name="picture 8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834" name="picture 83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6856" y="6762776"/>
            <a:ext cx="1847926" cy="6352"/>
          </a:xfrm>
          <a:prstGeom prst="rect">
            <a:avLst/>
          </a:prstGeom>
        </p:spPr>
      </p:pic>
      <p:pic>
        <p:nvPicPr>
          <p:cNvPr id="836" name="picture 83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946660" y="6413524"/>
            <a:ext cx="787355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8" name="picture 8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098840" y="1670028"/>
            <a:ext cx="4508444" cy="3479818"/>
          </a:xfrm>
          <a:prstGeom prst="rect">
            <a:avLst/>
          </a:prstGeom>
        </p:spPr>
      </p:pic>
      <p:sp>
        <p:nvSpPr>
          <p:cNvPr id="840" name="textbox 840"/>
          <p:cNvSpPr/>
          <p:nvPr/>
        </p:nvSpPr>
        <p:spPr>
          <a:xfrm>
            <a:off x="615964" y="5223810"/>
            <a:ext cx="9679305" cy="581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37"/>
              </a:lnSpc>
            </a:pPr>
            <a:endParaRPr lang="Arial" altLang="Arial" sz="100"/>
          </a:p>
          <a:p>
            <a:pPr marL="44450" indent="-31750" algn="l" rtl="0" eaLnBrk="0">
              <a:lnSpc>
                <a:spcPct val="105000"/>
              </a:lnSpc>
            </a:pPr>
            <a:r>
              <a:rPr sz="1700" u="sng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原规则</a:t>
            </a: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，168条，资本公积金不得用于弥补公司的亏损；</a:t>
            </a:r>
            <a:r>
              <a:rPr sz="17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u="sng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新规则</a:t>
            </a: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，214条，可次序递补用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于弥补亏损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公积金弥补亏损，应先使用任意公积金和法定公积金；仍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不能弥补的，</a:t>
            </a:r>
            <a:r>
              <a:rPr sz="17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可按规定使用</a:t>
            </a:r>
            <a:r>
              <a:rPr sz="1700" b="1" u="sng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资本</a:t>
            </a:r>
            <a:r>
              <a:rPr sz="1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公积金</a:t>
            </a:r>
            <a:endParaRPr lang="SimHei" altLang="SimHei" sz="1700"/>
          </a:p>
        </p:txBody>
      </p:sp>
      <p:sp>
        <p:nvSpPr>
          <p:cNvPr id="842" name="textbox 842"/>
          <p:cNvSpPr/>
          <p:nvPr/>
        </p:nvSpPr>
        <p:spPr>
          <a:xfrm>
            <a:off x="5149859" y="2182818"/>
            <a:ext cx="2162175" cy="1641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59"/>
              </a:lnSpc>
            </a:pPr>
            <a:endParaRPr lang="Arial" altLang="Arial" sz="100"/>
          </a:p>
          <a:p>
            <a:pPr algn="r" rtl="0" eaLnBrk="0">
              <a:lnSpc>
                <a:spcPct val="98000"/>
              </a:lnSpc>
            </a:pPr>
            <a:r>
              <a:rPr sz="29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</a:t>
            </a:r>
            <a:endParaRPr lang="SimHei" altLang="SimHei" sz="29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638"/>
              </a:spcBef>
            </a:pPr>
            <a:r>
              <a:rPr sz="2100" kern="0" spc="-30">
                <a:solidFill>
                  <a:srgbClr val="FEF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积金</a:t>
            </a:r>
            <a:endParaRPr lang="SimHei" altLang="SimHei" sz="21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75000"/>
              </a:lnSpc>
            </a:pPr>
            <a:endParaRPr lang="Arial" altLang="Arial" sz="100"/>
          </a:p>
          <a:p>
            <a:pPr marL="151764" algn="l" rtl="0" eaLnBrk="0">
              <a:lnSpc>
                <a:spcPct val="100000"/>
              </a:lnSpc>
              <a:spcBef>
                <a:spcPts val="1"/>
              </a:spcBef>
            </a:pPr>
            <a:r>
              <a:rPr sz="700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②</a:t>
            </a:r>
            <a:endParaRPr lang="SimSun" altLang="SimSun" sz="700"/>
          </a:p>
        </p:txBody>
      </p:sp>
      <p:sp>
        <p:nvSpPr>
          <p:cNvPr id="844" name="textbox 844"/>
          <p:cNvSpPr/>
          <p:nvPr/>
        </p:nvSpPr>
        <p:spPr>
          <a:xfrm>
            <a:off x="811136" y="952362"/>
            <a:ext cx="6043929" cy="403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1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6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弥补亏损一使用公积金弥补亏损的顺序</a:t>
            </a:r>
            <a:endParaRPr lang="SimHei" altLang="SimHei" sz="2600"/>
          </a:p>
        </p:txBody>
      </p:sp>
      <p:sp>
        <p:nvSpPr>
          <p:cNvPr id="846" name="textbox 846"/>
          <p:cNvSpPr/>
          <p:nvPr/>
        </p:nvSpPr>
        <p:spPr>
          <a:xfrm>
            <a:off x="3358917" y="2177997"/>
            <a:ext cx="1471294" cy="808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7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33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任意</a:t>
            </a:r>
            <a:endParaRPr lang="SimHei" altLang="SimHei" sz="3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r" rtl="0" eaLnBrk="0">
              <a:lnSpc>
                <a:spcPts val="1016"/>
              </a:lnSpc>
              <a:spcBef>
                <a:spcPts val="3"/>
              </a:spcBef>
            </a:pPr>
            <a:r>
              <a:rPr sz="8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己</a:t>
            </a:r>
            <a:endParaRPr lang="SimSun" altLang="SimSun" sz="800"/>
          </a:p>
        </p:txBody>
      </p:sp>
      <p:pic>
        <p:nvPicPr>
          <p:cNvPr id="848" name="picture 8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8309"/>
          </a:xfrm>
          <a:prstGeom prst="rect">
            <a:avLst/>
          </a:prstGeom>
        </p:spPr>
      </p:pic>
      <p:sp>
        <p:nvSpPr>
          <p:cNvPr id="850" name="textbox 850"/>
          <p:cNvSpPr/>
          <p:nvPr/>
        </p:nvSpPr>
        <p:spPr>
          <a:xfrm rot="5400000">
            <a:off x="9361795" y="3675839"/>
            <a:ext cx="2092325" cy="201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ts val="1251"/>
              </a:lnSpc>
              <a:spcBef>
                <a:spcPts val="1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 公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852" name="textbox 852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854" name="textbox 854"/>
          <p:cNvSpPr/>
          <p:nvPr/>
        </p:nvSpPr>
        <p:spPr>
          <a:xfrm>
            <a:off x="40584" y="5689004"/>
            <a:ext cx="270509" cy="102806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928"/>
              </a:lnSpc>
            </a:pP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500"/>
          </a:p>
        </p:txBody>
      </p:sp>
      <p:sp>
        <p:nvSpPr>
          <p:cNvPr id="856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58" name="picture 8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860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2" name="picture 86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864" name="picture 86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6856" y="6762776"/>
            <a:ext cx="1847926" cy="6352"/>
          </a:xfrm>
          <a:prstGeom prst="rect">
            <a:avLst/>
          </a:prstGeom>
        </p:spPr>
      </p:pic>
      <p:sp>
        <p:nvSpPr>
          <p:cNvPr id="866" name="rect"/>
          <p:cNvSpPr/>
          <p:nvPr/>
        </p:nvSpPr>
        <p:spPr>
          <a:xfrm>
            <a:off x="0" y="1123915"/>
            <a:ext cx="622249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8" name="textbox 868"/>
          <p:cNvSpPr/>
          <p:nvPr/>
        </p:nvSpPr>
        <p:spPr>
          <a:xfrm>
            <a:off x="374614" y="2423574"/>
            <a:ext cx="4046854" cy="3000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86"/>
              </a:lnSpc>
            </a:pPr>
            <a:endParaRPr lang="Arial" altLang="Arial" sz="100"/>
          </a:p>
          <a:p>
            <a:pPr marL="247015" indent="-234315" algn="l" rtl="0" eaLnBrk="0">
              <a:lnSpc>
                <a:spcPct val="113000"/>
              </a:lnSpc>
            </a:pP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700" kern="0" spc="-6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u="sng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不能弥补亏损</a:t>
            </a:r>
            <a:r>
              <a:rPr sz="1700" u="sng" kern="0" spc="-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，穷尽公积</a:t>
            </a: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金(先任意和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法定最后资本公积金)弥补后仍有亏损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可以减少注册资本弥补亏损</a:t>
            </a:r>
            <a:endParaRPr lang="SimHei" altLang="SimHei" sz="1700"/>
          </a:p>
          <a:p>
            <a:pPr algn="r" rtl="0" eaLnBrk="0">
              <a:lnSpc>
                <a:spcPct val="98000"/>
              </a:lnSpc>
              <a:spcBef>
                <a:spcPts val="257"/>
              </a:spcBef>
            </a:pP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适用前提</a:t>
            </a:r>
            <a:endParaRPr lang="SimHei" altLang="SimHei" sz="2500"/>
          </a:p>
          <a:p>
            <a:pPr algn="l" rtl="0" eaLnBrk="0">
              <a:lnSpc>
                <a:spcPct val="184000"/>
              </a:lnSpc>
            </a:pPr>
            <a:endParaRPr lang="Arial" altLang="Arial" sz="1000"/>
          </a:p>
          <a:p>
            <a:pPr marL="2049145" algn="l" rtl="0" eaLnBrk="0">
              <a:lnSpc>
                <a:spcPct val="98000"/>
              </a:lnSpc>
              <a:spcBef>
                <a:spcPts val="752"/>
              </a:spcBef>
            </a:pP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后续分配限制</a:t>
            </a:r>
            <a:endParaRPr lang="SimHei" altLang="SimHei" sz="2500"/>
          </a:p>
          <a:p>
            <a:pPr marL="1066800" algn="l" rtl="0" eaLnBrk="0">
              <a:lnSpc>
                <a:spcPct val="85000"/>
              </a:lnSpc>
              <a:spcBef>
                <a:spcPts val="525"/>
              </a:spcBef>
            </a:pP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·简易减资后，在法定公积金</a:t>
            </a:r>
            <a:endParaRPr lang="SimHei" altLang="SimHei" sz="1700"/>
          </a:p>
          <a:p>
            <a:pPr marL="1291589" indent="15875" algn="l" rtl="0" eaLnBrk="0">
              <a:lnSpc>
                <a:spcPct val="123000"/>
              </a:lnSpc>
              <a:spcBef>
                <a:spcPts val="31"/>
              </a:spcBef>
            </a:pP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累计额达到公司注册资本的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700" b="1" u="sng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50%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前，不得分配利润</a:t>
            </a:r>
            <a:endParaRPr lang="SimHei" altLang="SimHei" sz="1700"/>
          </a:p>
        </p:txBody>
      </p:sp>
      <p:sp>
        <p:nvSpPr>
          <p:cNvPr id="870" name="textbox 870"/>
          <p:cNvSpPr/>
          <p:nvPr/>
        </p:nvSpPr>
        <p:spPr>
          <a:xfrm>
            <a:off x="6896092" y="2420153"/>
            <a:ext cx="2927985" cy="300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3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·不得向股东进行分配</a:t>
            </a:r>
            <a:endParaRPr lang="SimHei" altLang="SimHei" sz="1700"/>
          </a:p>
          <a:p>
            <a:pPr marL="247015" indent="-234315" algn="l" rtl="0" eaLnBrk="0">
              <a:lnSpc>
                <a:spcPct val="107000"/>
              </a:lnSpc>
              <a:spcBef>
                <a:spcPts val="485"/>
              </a:spcBef>
            </a:pP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·不得免除股东缴纳</a:t>
            </a: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出资或者</a:t>
            </a: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股款的义务</a:t>
            </a:r>
            <a:endParaRPr lang="SimHei" altLang="SimHei" sz="1700"/>
          </a:p>
          <a:p>
            <a:pPr marL="17145" algn="l" rtl="0" eaLnBrk="0">
              <a:lnSpc>
                <a:spcPct val="98000"/>
              </a:lnSpc>
              <a:spcBef>
                <a:spcPts val="477"/>
              </a:spcBef>
            </a:pPr>
            <a:r>
              <a:rPr sz="25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限制条件</a:t>
            </a:r>
            <a:endParaRPr lang="SimHei" altLang="SimHei" sz="25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marL="17145" algn="l" rtl="0" eaLnBrk="0">
              <a:lnSpc>
                <a:spcPct val="97000"/>
              </a:lnSpc>
              <a:spcBef>
                <a:spcPts val="755"/>
              </a:spcBef>
            </a:pPr>
            <a:r>
              <a:rPr sz="25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程序简易</a:t>
            </a:r>
            <a:endParaRPr lang="SimHei" altLang="SimHei" sz="2500"/>
          </a:p>
          <a:p>
            <a:pPr marL="273050" indent="-260350" algn="l" rtl="0" eaLnBrk="0">
              <a:lnSpc>
                <a:spcPct val="108000"/>
              </a:lnSpc>
              <a:spcBef>
                <a:spcPts val="679"/>
              </a:spcBef>
            </a:pP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·不适用决议后30天内公告及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10天内通知债权人程序</a:t>
            </a:r>
            <a:endParaRPr lang="SimHei" altLang="SimHei" sz="1700"/>
          </a:p>
          <a:p>
            <a:pPr marL="12700" algn="l" rtl="0" eaLnBrk="0">
              <a:lnSpc>
                <a:spcPct val="95000"/>
              </a:lnSpc>
              <a:spcBef>
                <a:spcPts val="399"/>
              </a:spcBef>
            </a:pP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●但应报纸/公示系统公告</a:t>
            </a:r>
            <a:endParaRPr lang="SimHei" altLang="SimHei" sz="1700"/>
          </a:p>
        </p:txBody>
      </p:sp>
      <p:sp>
        <p:nvSpPr>
          <p:cNvPr id="872" name="textbox 872"/>
          <p:cNvSpPr/>
          <p:nvPr/>
        </p:nvSpPr>
        <p:spPr>
          <a:xfrm>
            <a:off x="5121919" y="3113251"/>
            <a:ext cx="1546225" cy="1489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84"/>
              </a:lnSpc>
            </a:pPr>
            <a:endParaRPr lang="Arial" altLang="Arial" sz="100"/>
          </a:p>
          <a:p>
            <a:pPr algn="r" rtl="0" eaLnBrk="0">
              <a:lnSpc>
                <a:spcPct val="81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71450" algn="l" rtl="0" eaLnBrk="0">
              <a:lnSpc>
                <a:spcPct val="87000"/>
              </a:lnSpc>
              <a:spcBef>
                <a:spcPts val="633"/>
              </a:spcBef>
            </a:pPr>
            <a:r>
              <a:rPr sz="2100" b="1" u="sng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225条</a:t>
            </a:r>
            <a:endParaRPr lang="SimHei" altLang="SimHei" sz="2100"/>
          </a:p>
          <a:p>
            <a:pPr marL="12700" algn="l" rtl="0" eaLnBrk="0">
              <a:lnSpc>
                <a:spcPts val="3185"/>
              </a:lnSpc>
            </a:pPr>
            <a:r>
              <a:rPr sz="2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简易减资</a:t>
            </a:r>
            <a:endParaRPr lang="SimHei" altLang="SimHei" sz="2100"/>
          </a:p>
          <a:p>
            <a:pPr algn="l" rtl="0" eaLnBrk="0">
              <a:lnSpc>
                <a:spcPct val="16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algn="r" rtl="0" eaLnBrk="0">
              <a:lnSpc>
                <a:spcPct val="81000"/>
              </a:lnSpc>
              <a:spcBef>
                <a:spcPts val="2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1000"/>
          </a:p>
        </p:txBody>
      </p:sp>
      <p:sp>
        <p:nvSpPr>
          <p:cNvPr id="874" name="textbox 874"/>
          <p:cNvSpPr/>
          <p:nvPr/>
        </p:nvSpPr>
        <p:spPr>
          <a:xfrm>
            <a:off x="811045" y="959888"/>
            <a:ext cx="6399529" cy="396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67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500" b="1" kern="0" spc="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弥补亏损一减资用于</a:t>
            </a:r>
            <a:r>
              <a:rPr sz="2500" b="1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弥补亏损的简易程序</a:t>
            </a:r>
            <a:endParaRPr lang="SimHei" altLang="SimHei" sz="2500"/>
          </a:p>
        </p:txBody>
      </p:sp>
      <p:pic>
        <p:nvPicPr>
          <p:cNvPr id="876" name="picture 8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44" name="group 44"/>
          <p:cNvGrpSpPr/>
          <p:nvPr/>
        </p:nvGrpSpPr>
        <p:grpSpPr>
          <a:xfrm rot="21600000">
            <a:off x="6309" y="5575332"/>
            <a:ext cx="419181" cy="1181090"/>
            <a:chExt cx="419181" cy="1181090"/>
          </a:xfrm>
        </p:grpSpPr>
        <p:pic>
          <p:nvPicPr>
            <p:cNvPr id="878" name="picture 87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419181" cy="1181090"/>
            </a:xfrm>
            <a:prstGeom prst="rect">
              <a:avLst/>
            </a:prstGeom>
          </p:spPr>
        </p:pic>
        <p:sp>
          <p:nvSpPr>
            <p:cNvPr id="880" name="textbox 880"/>
            <p:cNvSpPr/>
            <p:nvPr/>
          </p:nvSpPr>
          <p:spPr>
            <a:xfrm>
              <a:off x="-55975" y="-12700"/>
              <a:ext cx="48831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143510" algn="l" rtl="0" eaLnBrk="0">
                <a:lnSpc>
                  <a:spcPts val="2001"/>
                </a:lnSpc>
              </a:pP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  成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882" name="textbox 882"/>
          <p:cNvSpPr/>
          <p:nvPr/>
        </p:nvSpPr>
        <p:spPr>
          <a:xfrm>
            <a:off x="4622781" y="6522360"/>
            <a:ext cx="1440814" cy="215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9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884" name="textbox 884"/>
          <p:cNvSpPr/>
          <p:nvPr/>
        </p:nvSpPr>
        <p:spPr>
          <a:xfrm>
            <a:off x="4533919" y="3112717"/>
            <a:ext cx="159385" cy="1489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84"/>
              </a:lnSpc>
            </a:pPr>
            <a:endParaRPr lang="Arial" altLang="Arial" sz="100"/>
          </a:p>
          <a:p>
            <a:pPr marL="18415" algn="l" rtl="0" eaLnBrk="0">
              <a:lnSpc>
                <a:spcPct val="82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200"/>
          </a:p>
          <a:p>
            <a:pPr marL="12700" algn="l" rtl="0" eaLnBrk="0">
              <a:lnSpc>
                <a:spcPct val="81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1000"/>
          </a:p>
        </p:txBody>
      </p:sp>
      <p:sp>
        <p:nvSpPr>
          <p:cNvPr id="886" name="textbox 886"/>
          <p:cNvSpPr/>
          <p:nvPr/>
        </p:nvSpPr>
        <p:spPr>
          <a:xfrm rot="5400000">
            <a:off x="9845273" y="3190015"/>
            <a:ext cx="116205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algn="r" rtl="0" eaLnBrk="0">
              <a:lnSpc>
                <a:spcPts val="1365"/>
              </a:lnSpc>
              <a:spcBef>
                <a:spcPts val="1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1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100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1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endParaRPr lang="SimHei" altLang="SimHei" sz="1100"/>
          </a:p>
        </p:txBody>
      </p:sp>
      <p:sp>
        <p:nvSpPr>
          <p:cNvPr id="888" name="textbox 888"/>
          <p:cNvSpPr/>
          <p:nvPr/>
        </p:nvSpPr>
        <p:spPr>
          <a:xfrm>
            <a:off x="10315085" y="3814935"/>
            <a:ext cx="197485" cy="100076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23"/>
              </a:lnSpc>
            </a:pPr>
            <a:endParaRPr lang="Arial" altLang="Arial" sz="100"/>
          </a:p>
          <a:p>
            <a:pPr marL="12700" algn="l" rtl="0" eaLnBrk="0">
              <a:lnSpc>
                <a:spcPct val="71000"/>
              </a:lnSpc>
            </a:pPr>
            <a:r>
              <a:rPr sz="1600" kern="0" spc="-30" baseline="959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30" baseline="7677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当</a:t>
            </a:r>
            <a:r>
              <a:rPr sz="2400" kern="0" spc="-30" baseline="639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30" baseline="-639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15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400" kern="0" spc="-30" baseline="-639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2400" baseline="-6397"/>
          </a:p>
        </p:txBody>
      </p:sp>
      <p:sp>
        <p:nvSpPr>
          <p:cNvPr id="890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92" name="picture 8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61600" y="2381238"/>
            <a:ext cx="349246" cy="323841"/>
          </a:xfrm>
          <a:prstGeom prst="rect">
            <a:avLst/>
          </a:prstGeom>
        </p:spPr>
      </p:pic>
      <p:sp>
        <p:nvSpPr>
          <p:cNvPr id="894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96" name="picture 89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898" name="picture 89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6856" y="6762776"/>
            <a:ext cx="1847926" cy="6352"/>
          </a:xfrm>
          <a:prstGeom prst="rect">
            <a:avLst/>
          </a:prstGeom>
        </p:spPr>
      </p:pic>
      <p:pic>
        <p:nvPicPr>
          <p:cNvPr id="900" name="picture 9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946660" y="6413524"/>
            <a:ext cx="781046" cy="6352"/>
          </a:xfrm>
          <a:prstGeom prst="rect">
            <a:avLst/>
          </a:prstGeom>
        </p:spPr>
      </p:pic>
      <p:sp>
        <p:nvSpPr>
          <p:cNvPr id="902" name="rect"/>
          <p:cNvSpPr/>
          <p:nvPr/>
        </p:nvSpPr>
        <p:spPr>
          <a:xfrm>
            <a:off x="0" y="1123915"/>
            <a:ext cx="622249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4" name="picture 9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038575" y="2171672"/>
            <a:ext cx="2717834" cy="3200446"/>
          </a:xfrm>
          <a:prstGeom prst="rect">
            <a:avLst/>
          </a:prstGeom>
        </p:spPr>
      </p:pic>
      <p:sp>
        <p:nvSpPr>
          <p:cNvPr id="906" name="textbox 906"/>
          <p:cNvSpPr/>
          <p:nvPr/>
        </p:nvSpPr>
        <p:spPr>
          <a:xfrm>
            <a:off x="4343363" y="2546126"/>
            <a:ext cx="2141854" cy="2481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11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6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抽逃</a:t>
            </a:r>
            <a:endParaRPr lang="SimHei" altLang="SimHei" sz="2600"/>
          </a:p>
          <a:p>
            <a:pPr marL="1416050" algn="l" rtl="0" eaLnBrk="0">
              <a:lnSpc>
                <a:spcPts val="3650"/>
              </a:lnSpc>
            </a:pP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出资</a:t>
            </a:r>
            <a:endParaRPr lang="SimHei" altLang="SimHei" sz="2600"/>
          </a:p>
          <a:p>
            <a:pPr marL="657859" algn="l" rtl="0" eaLnBrk="0">
              <a:lnSpc>
                <a:spcPct val="85000"/>
              </a:lnSpc>
              <a:spcBef>
                <a:spcPts val="621"/>
              </a:spcBef>
            </a:pPr>
            <a:r>
              <a:rPr sz="24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董监高</a:t>
            </a:r>
            <a:endParaRPr lang="SimHei" altLang="SimHei" sz="2400"/>
          </a:p>
          <a:p>
            <a:pPr marL="381000" algn="l" rtl="0" eaLnBrk="0">
              <a:lnSpc>
                <a:spcPts val="2805"/>
              </a:lnSpc>
            </a:pPr>
            <a:r>
              <a:rPr sz="17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八</a:t>
            </a:r>
            <a:r>
              <a:rPr sz="1700" b="1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赔</a:t>
            </a:r>
            <a:r>
              <a:rPr sz="1700" kern="0" spc="-3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b="1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偿</a:t>
            </a:r>
            <a:r>
              <a:rPr sz="1700" kern="0" spc="-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b="1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责</a:t>
            </a:r>
            <a:r>
              <a:rPr sz="1700" kern="0" spc="-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b="1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</a:t>
            </a:r>
            <a:endParaRPr lang="SimHei" altLang="SimHei" sz="1700"/>
          </a:p>
          <a:p>
            <a:pPr marL="12700" algn="l" rtl="0" eaLnBrk="0">
              <a:lnSpc>
                <a:spcPct val="86000"/>
              </a:lnSpc>
              <a:spcBef>
                <a:spcPts val="761"/>
              </a:spcBef>
            </a:pPr>
            <a:r>
              <a:rPr sz="26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违规</a:t>
            </a:r>
            <a:endParaRPr lang="SimHei" altLang="SimHei" sz="2600"/>
          </a:p>
          <a:p>
            <a:pPr marL="12700" algn="l" rtl="0" eaLnBrk="0">
              <a:lnSpc>
                <a:spcPts val="3681"/>
              </a:lnSpc>
            </a:pPr>
            <a:r>
              <a:rPr sz="26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减资</a:t>
            </a:r>
            <a:endParaRPr lang="SimHei" altLang="SimHei" sz="2600"/>
          </a:p>
        </p:txBody>
      </p:sp>
      <p:sp>
        <p:nvSpPr>
          <p:cNvPr id="908" name="textbox 908"/>
          <p:cNvSpPr/>
          <p:nvPr/>
        </p:nvSpPr>
        <p:spPr>
          <a:xfrm>
            <a:off x="6896091" y="4112722"/>
            <a:ext cx="3143250" cy="1226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9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</a:t>
            </a:r>
            <a:r>
              <a:rPr sz="1600" kern="0" spc="-6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u="sng" kern="0" spc="-7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u="sng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违规分红</a:t>
            </a: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，211条，弥补亏损及</a:t>
            </a:r>
            <a:endParaRPr lang="SimHei" altLang="SimHei" sz="1600"/>
          </a:p>
          <a:p>
            <a:pPr marL="113664" algn="l" rtl="0" eaLnBrk="0">
              <a:lnSpc>
                <a:spcPct val="135000"/>
              </a:lnSpc>
              <a:spcBef>
                <a:spcPts val="4"/>
              </a:spcBef>
            </a:pP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提取法定公积金前违规分配给</a:t>
            </a:r>
            <a:r>
              <a:rPr sz="1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公司造成损失的，股东及负有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责任的董监高应承担赔偿责任</a:t>
            </a:r>
            <a:endParaRPr lang="SimHei" altLang="SimHei" sz="1600"/>
          </a:p>
        </p:txBody>
      </p:sp>
      <p:sp>
        <p:nvSpPr>
          <p:cNvPr id="910" name="textbox 910"/>
          <p:cNvSpPr/>
          <p:nvPr/>
        </p:nvSpPr>
        <p:spPr>
          <a:xfrm>
            <a:off x="171440" y="2512499"/>
            <a:ext cx="3867150" cy="895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20"/>
              </a:lnSpc>
            </a:pPr>
            <a:endParaRPr lang="Arial" altLang="Arial" sz="100"/>
          </a:p>
          <a:p>
            <a:pPr marL="12700" algn="l" rtl="0" eaLnBrk="0">
              <a:lnSpc>
                <a:spcPct val="111000"/>
              </a:lnSpc>
            </a:pPr>
            <a:r>
              <a:rPr sz="1600" u="sng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催缴出资</a:t>
            </a:r>
            <a:r>
              <a:rPr sz="16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，51条/107条，董事会未核查</a:t>
            </a:r>
            <a:r>
              <a:rPr sz="1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催缴欠缴股东出资给公司造成损失的，</a:t>
            </a:r>
            <a:endParaRPr lang="SimHei" altLang="SimHei" sz="1600"/>
          </a:p>
          <a:p>
            <a:pPr algn="l" rtl="0" eaLnBrk="0">
              <a:lnSpc>
                <a:spcPct val="118000"/>
              </a:lnSpc>
            </a:pPr>
            <a:endParaRPr lang="Arial" altLang="Arial" sz="500"/>
          </a:p>
          <a:p>
            <a:pPr marL="12700" algn="l" rtl="0" eaLnBrk="0">
              <a:lnSpc>
                <a:spcPct val="98000"/>
              </a:lnSpc>
            </a:pP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负有责任的董事应承担赔</a:t>
            </a: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偿责任</a:t>
            </a:r>
            <a:endParaRPr lang="SimHei" altLang="SimHei" sz="1600"/>
          </a:p>
        </p:txBody>
      </p:sp>
      <p:sp>
        <p:nvSpPr>
          <p:cNvPr id="912" name="textbox 912"/>
          <p:cNvSpPr/>
          <p:nvPr/>
        </p:nvSpPr>
        <p:spPr>
          <a:xfrm>
            <a:off x="736586" y="4157191"/>
            <a:ext cx="3175635" cy="908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00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6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</a:t>
            </a:r>
            <a:r>
              <a:rPr sz="1600" u="sng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违规减资</a:t>
            </a:r>
            <a:r>
              <a:rPr sz="16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，226条，违规减资</a:t>
            </a: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给</a:t>
            </a:r>
            <a:endParaRPr lang="SimHei" altLang="SimHei" sz="1600"/>
          </a:p>
          <a:p>
            <a:pPr marL="164464" indent="-12064" algn="l" rtl="0" eaLnBrk="0">
              <a:lnSpc>
                <a:spcPct val="137000"/>
              </a:lnSpc>
              <a:spcBef>
                <a:spcPts val="19"/>
              </a:spcBef>
            </a:pP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公司造成损失的，股东及负有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责任的董监高应承担赔偿责任</a:t>
            </a:r>
            <a:endParaRPr lang="SimHei" altLang="SimHei" sz="1600"/>
          </a:p>
        </p:txBody>
      </p:sp>
      <p:sp>
        <p:nvSpPr>
          <p:cNvPr id="914" name="textbox 914"/>
          <p:cNvSpPr/>
          <p:nvPr/>
        </p:nvSpPr>
        <p:spPr>
          <a:xfrm>
            <a:off x="6838987" y="2537910"/>
            <a:ext cx="3060700" cy="889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70179" indent="-158114" algn="l" rtl="0" eaLnBrk="0">
              <a:lnSpc>
                <a:spcPct val="116000"/>
              </a:lnSpc>
              <a:spcBef>
                <a:spcPts val="1"/>
              </a:spcBef>
            </a:pPr>
            <a:r>
              <a:rPr sz="16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600" kern="0" spc="-7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u="sng" kern="0" spc="-7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u="sng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抽逃出资</a:t>
            </a:r>
            <a:r>
              <a:rPr sz="1600" u="sng" kern="0" spc="-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，53条/107条</a:t>
            </a:r>
            <a:r>
              <a:rPr sz="16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，股东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抽逃出资的，负有责任</a:t>
            </a: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的董监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高应承担连带赔偿责任</a:t>
            </a:r>
            <a:endParaRPr lang="SimHei" altLang="SimHei" sz="1600"/>
          </a:p>
        </p:txBody>
      </p:sp>
      <p:sp>
        <p:nvSpPr>
          <p:cNvPr id="916" name="textbox 916"/>
          <p:cNvSpPr/>
          <p:nvPr/>
        </p:nvSpPr>
        <p:spPr>
          <a:xfrm>
            <a:off x="-12700" y="946131"/>
            <a:ext cx="6167120" cy="410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1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  <a:tabLst>
                <a:tab pos="634365"/>
              </a:tabLst>
            </a:pPr>
            <a:r>
              <a:rPr sz="26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kern="0" spc="5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资本充实原则下的董监高赔偿责任</a:t>
            </a:r>
            <a:endParaRPr lang="SimHei" altLang="SimHei" sz="2600"/>
          </a:p>
        </p:txBody>
      </p:sp>
      <p:pic>
        <p:nvPicPr>
          <p:cNvPr id="918" name="picture 9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920" name="textbox 920"/>
          <p:cNvSpPr/>
          <p:nvPr/>
        </p:nvSpPr>
        <p:spPr>
          <a:xfrm>
            <a:off x="4622781" y="6522360"/>
            <a:ext cx="1440814" cy="215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9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922" name="textbox 922"/>
          <p:cNvSpPr/>
          <p:nvPr/>
        </p:nvSpPr>
        <p:spPr>
          <a:xfrm rot="5400000">
            <a:off x="9845273" y="3190015"/>
            <a:ext cx="116205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algn="r" rtl="0" eaLnBrk="0">
              <a:lnSpc>
                <a:spcPts val="1365"/>
              </a:lnSpc>
              <a:spcBef>
                <a:spcPts val="1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1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100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1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endParaRPr lang="SimHei" altLang="SimHei" sz="1100"/>
          </a:p>
        </p:txBody>
      </p:sp>
      <p:sp>
        <p:nvSpPr>
          <p:cNvPr id="924" name="textbox 924"/>
          <p:cNvSpPr/>
          <p:nvPr/>
        </p:nvSpPr>
        <p:spPr>
          <a:xfrm>
            <a:off x="41022" y="5693902"/>
            <a:ext cx="280034" cy="6419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600"/>
          </a:p>
        </p:txBody>
      </p:sp>
      <p:sp>
        <p:nvSpPr>
          <p:cNvPr id="926" name="textbox 926"/>
          <p:cNvSpPr/>
          <p:nvPr/>
        </p:nvSpPr>
        <p:spPr>
          <a:xfrm>
            <a:off x="10344177" y="3808819"/>
            <a:ext cx="157479" cy="1038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58"/>
              </a:lnSpc>
            </a:pPr>
            <a:endParaRPr lang="Arial" altLang="Arial" sz="100"/>
          </a:p>
          <a:p>
            <a:pPr marL="12700" algn="l" rtl="0" eaLnBrk="0">
              <a:lnSpc>
                <a:spcPct val="125000"/>
              </a:lnSpc>
            </a:pP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当</a:t>
            </a:r>
            <a:endParaRPr lang="STXinwei" altLang="STXinwei" sz="1000"/>
          </a:p>
          <a:p>
            <a:pPr marL="12700" algn="l" rtl="0" eaLnBrk="0">
              <a:lnSpc>
                <a:spcPts val="581"/>
              </a:lnSpc>
              <a:spcBef>
                <a:spcPts val="316"/>
              </a:spcBef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</a:t>
            </a:r>
            <a:endParaRPr lang="Arial" altLang="Arial" sz="800"/>
          </a:p>
          <a:p>
            <a:pPr marL="12700" algn="l" rtl="0" eaLnBrk="0">
              <a:lnSpc>
                <a:spcPts val="1199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</a:t>
            </a:r>
            <a:endParaRPr lang="Arial" altLang="Arial" sz="800"/>
          </a:p>
          <a:p>
            <a:pPr marL="12700" algn="l" rtl="0" eaLnBrk="0">
              <a:lnSpc>
                <a:spcPts val="597"/>
              </a:lnSpc>
              <a:spcBef>
                <a:spcPts val="668"/>
              </a:spcBef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</a:t>
            </a:r>
            <a:endParaRPr lang="Arial" altLang="Arial" sz="800"/>
          </a:p>
          <a:p>
            <a:pPr algn="r" rtl="0" eaLnBrk="0">
              <a:lnSpc>
                <a:spcPct val="92000"/>
              </a:lnSpc>
              <a:spcBef>
                <a:spcPts val="10"/>
              </a:spcBef>
            </a:pP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endParaRPr lang="Times New Roman" altLang="Times New Roman" sz="1300"/>
          </a:p>
        </p:txBody>
      </p:sp>
      <p:sp>
        <p:nvSpPr>
          <p:cNvPr id="928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30" name="picture 9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932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4" name="textbox 934"/>
          <p:cNvSpPr/>
          <p:nvPr/>
        </p:nvSpPr>
        <p:spPr>
          <a:xfrm>
            <a:off x="34672" y="6520443"/>
            <a:ext cx="286384" cy="2286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pic>
        <p:nvPicPr>
          <p:cNvPr id="936" name="picture 93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938" name="picture 93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19582" y="6762776"/>
            <a:ext cx="1841510" cy="6352"/>
          </a:xfrm>
          <a:prstGeom prst="rect">
            <a:avLst/>
          </a:prstGeom>
        </p:spPr>
      </p:pic>
      <p:pic>
        <p:nvPicPr>
          <p:cNvPr id="940" name="picture 94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946660" y="6413524"/>
            <a:ext cx="781046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2" name="picture 9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79966" y="1758967"/>
            <a:ext cx="1327157" cy="1498578"/>
          </a:xfrm>
          <a:prstGeom prst="rect">
            <a:avLst/>
          </a:prstGeom>
        </p:spPr>
      </p:pic>
      <p:sp>
        <p:nvSpPr>
          <p:cNvPr id="944" name="textbox 944"/>
          <p:cNvSpPr/>
          <p:nvPr/>
        </p:nvSpPr>
        <p:spPr>
          <a:xfrm>
            <a:off x="3346192" y="4332284"/>
            <a:ext cx="3982084" cy="512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3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股权交易规则的完善</a:t>
            </a:r>
            <a:endParaRPr lang="SimHei" altLang="SimHei" sz="33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6309" y="5575332"/>
            <a:ext cx="419181" cy="1181090"/>
            <a:chExt cx="419181" cy="1181090"/>
          </a:xfrm>
        </p:grpSpPr>
        <p:pic>
          <p:nvPicPr>
            <p:cNvPr id="946" name="picture 9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419181" cy="1181090"/>
            </a:xfrm>
            <a:prstGeom prst="rect">
              <a:avLst/>
            </a:prstGeom>
          </p:spPr>
        </p:pic>
        <p:sp>
          <p:nvSpPr>
            <p:cNvPr id="948" name="textbox 948"/>
            <p:cNvSpPr/>
            <p:nvPr/>
          </p:nvSpPr>
          <p:spPr>
            <a:xfrm>
              <a:off x="-55975" y="-12700"/>
              <a:ext cx="48831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700"/>
            </a:p>
            <a:p>
              <a:pPr marL="142239" algn="l" rtl="0" eaLnBrk="0">
                <a:lnSpc>
                  <a:spcPts val="2053"/>
                </a:lnSpc>
                <a:spcBef>
                  <a:spcPts val="1"/>
                </a:spcBef>
              </a:pP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r>
                <a:rPr sz="1600" kern="0" spc="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950" name="textbox 950"/>
          <p:cNvSpPr/>
          <p:nvPr/>
        </p:nvSpPr>
        <p:spPr>
          <a:xfrm rot="5400000">
            <a:off x="9389135" y="3677346"/>
            <a:ext cx="208280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952" name="textbox 952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pic>
        <p:nvPicPr>
          <p:cNvPr id="954" name="picture 9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pic>
        <p:nvPicPr>
          <p:cNvPr id="956" name="picture 9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432307" y="6762776"/>
            <a:ext cx="1822476" cy="6352"/>
          </a:xfrm>
          <a:prstGeom prst="rect">
            <a:avLst/>
          </a:prstGeom>
        </p:spPr>
      </p:pic>
      <p:pic>
        <p:nvPicPr>
          <p:cNvPr id="958" name="picture 95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51341" y="6489682"/>
            <a:ext cx="1809751" cy="6352"/>
          </a:xfrm>
          <a:prstGeom prst="rect">
            <a:avLst/>
          </a:prstGeom>
        </p:spPr>
      </p:pic>
      <p:pic>
        <p:nvPicPr>
          <p:cNvPr id="960" name="picture 96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933934" y="6413524"/>
            <a:ext cx="806495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2" name="picture 9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64" name="textbox 964"/>
          <p:cNvSpPr/>
          <p:nvPr/>
        </p:nvSpPr>
        <p:spPr>
          <a:xfrm>
            <a:off x="806414" y="952362"/>
            <a:ext cx="8583294" cy="1449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71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6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有限</a:t>
            </a:r>
            <a:r>
              <a:rPr sz="2600" b="1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责任公司非转让方股东的优先购买</a:t>
            </a:r>
            <a:r>
              <a:rPr sz="26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权一原规则</a:t>
            </a:r>
            <a:r>
              <a:rPr sz="26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71条</a:t>
            </a:r>
            <a:endParaRPr lang="SimHei" altLang="SimHei" sz="26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771650" algn="l" rtl="0" eaLnBrk="0">
              <a:lnSpc>
                <a:spcPct val="87000"/>
              </a:lnSpc>
              <a:spcBef>
                <a:spcPts val="601"/>
              </a:spcBef>
            </a:pPr>
            <a:r>
              <a:rPr sz="20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·有限责任公司，股东之</a:t>
            </a:r>
            <a:r>
              <a:rPr sz="20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间可以相互转让股权</a:t>
            </a:r>
            <a:endParaRPr lang="SimHei" altLang="SimHei" sz="2000"/>
          </a:p>
          <a:p>
            <a:pPr marL="1765300" algn="l" rtl="0" eaLnBrk="0">
              <a:lnSpc>
                <a:spcPts val="3000"/>
              </a:lnSpc>
            </a:pPr>
            <a:r>
              <a:rPr sz="20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·向非股东的第三方转让，应经过如下程序</a:t>
            </a:r>
            <a:endParaRPr lang="SimHei" altLang="SimHei" sz="2000"/>
          </a:p>
        </p:txBody>
      </p:sp>
      <p:sp>
        <p:nvSpPr>
          <p:cNvPr id="966" name="textbox 966"/>
          <p:cNvSpPr/>
          <p:nvPr/>
        </p:nvSpPr>
        <p:spPr>
          <a:xfrm>
            <a:off x="7327891" y="3960331"/>
            <a:ext cx="2661920" cy="1858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120"/>
              </a:lnSpc>
            </a:pPr>
            <a:endParaRPr lang="Arial" altLang="Arial" sz="100"/>
          </a:p>
          <a:p>
            <a:pPr marL="215265" indent="-202564" algn="l" rtl="0" eaLnBrk="0">
              <a:lnSpc>
                <a:spcPct val="111000"/>
              </a:lnSpc>
            </a:pP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·经同意转让的，其他</a:t>
            </a: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股东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有优先购买权</a:t>
            </a:r>
            <a:endParaRPr lang="SimHei" altLang="SimHei" sz="16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215265" algn="l" rtl="0" eaLnBrk="0">
              <a:lnSpc>
                <a:spcPct val="124000"/>
              </a:lnSpc>
              <a:spcBef>
                <a:spcPts val="3"/>
              </a:spcBef>
            </a:pPr>
            <a:r>
              <a:rPr sz="16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场景</a:t>
            </a:r>
            <a:r>
              <a:rPr sz="16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A,   </a:t>
            </a:r>
            <a:r>
              <a:rPr sz="16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过半数明确同意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6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场景</a:t>
            </a:r>
            <a:r>
              <a:rPr sz="16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B,   </a:t>
            </a:r>
            <a:r>
              <a:rPr sz="16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过半数不同意</a:t>
            </a:r>
            <a:r>
              <a:rPr sz="16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但 </a:t>
            </a: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又不购买或30天未回复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[因而视为同意]</a:t>
            </a:r>
            <a:endParaRPr lang="SimHei" altLang="SimHei" sz="1600"/>
          </a:p>
        </p:txBody>
      </p:sp>
      <p:sp>
        <p:nvSpPr>
          <p:cNvPr id="968" name="textbox 968"/>
          <p:cNvSpPr/>
          <p:nvPr/>
        </p:nvSpPr>
        <p:spPr>
          <a:xfrm>
            <a:off x="2298678" y="3950282"/>
            <a:ext cx="3540125" cy="894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9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·转让方应就股权转让事项书面</a:t>
            </a: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通知</a:t>
            </a:r>
            <a:endParaRPr lang="SimHei" altLang="SimHei" sz="1600"/>
          </a:p>
          <a:p>
            <a:pPr marL="222250" algn="l" rtl="0" eaLnBrk="0">
              <a:lnSpc>
                <a:spcPts val="2499"/>
              </a:lnSpc>
            </a:pP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其他股东征求同意</a:t>
            </a:r>
            <a:endParaRPr lang="SimHei" altLang="SimHei" sz="1600"/>
          </a:p>
          <a:p>
            <a:pPr algn="l" rtl="0" eaLnBrk="0">
              <a:lnSpc>
                <a:spcPct val="100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16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600" kern="0" spc="-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30天未回复的， </a:t>
            </a:r>
            <a:r>
              <a:rPr sz="16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视为同意转让</a:t>
            </a:r>
            <a:endParaRPr lang="SimHei" altLang="SimHei" sz="1600"/>
          </a:p>
        </p:txBody>
      </p:sp>
      <p:sp>
        <p:nvSpPr>
          <p:cNvPr id="970" name="textbox 970"/>
          <p:cNvSpPr/>
          <p:nvPr/>
        </p:nvSpPr>
        <p:spPr>
          <a:xfrm>
            <a:off x="4940268" y="3052259"/>
            <a:ext cx="3099435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9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·过半数不同意转让的，</a:t>
            </a: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应购买</a:t>
            </a:r>
            <a:endParaRPr lang="SimHei" altLang="SimHei" sz="1600"/>
          </a:p>
          <a:p>
            <a:pPr marL="12700" algn="l" rtl="0" eaLnBrk="0">
              <a:lnSpc>
                <a:spcPts val="2499"/>
              </a:lnSpc>
            </a:pPr>
            <a:r>
              <a:rPr sz="16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·不购买的，视为同</a:t>
            </a: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意转让</a:t>
            </a:r>
            <a:endParaRPr lang="SimHei" altLang="SimHei" sz="1600"/>
          </a:p>
        </p:txBody>
      </p:sp>
      <p:sp>
        <p:nvSpPr>
          <p:cNvPr id="972" name="textbox 972"/>
          <p:cNvSpPr/>
          <p:nvPr/>
        </p:nvSpPr>
        <p:spPr>
          <a:xfrm>
            <a:off x="336546" y="3054917"/>
            <a:ext cx="2657475" cy="581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9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6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·应经其他股东过半数同意</a:t>
            </a:r>
            <a:endParaRPr lang="SimHei" altLang="SimHei" sz="1600"/>
          </a:p>
          <a:p>
            <a:pPr marL="222250" algn="l" rtl="0" eaLnBrk="0">
              <a:lnSpc>
                <a:spcPts val="2699"/>
              </a:lnSpc>
            </a:pPr>
            <a:r>
              <a:rPr sz="16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[算人头而非表决权]</a:t>
            </a:r>
            <a:endParaRPr lang="SimHei" altLang="SimHei" sz="1600"/>
          </a:p>
        </p:txBody>
      </p:sp>
      <p:sp>
        <p:nvSpPr>
          <p:cNvPr id="974" name="textbox 974"/>
          <p:cNvSpPr/>
          <p:nvPr/>
        </p:nvSpPr>
        <p:spPr>
          <a:xfrm rot="5400000">
            <a:off x="9375806" y="3669339"/>
            <a:ext cx="2095500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2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 公 司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 2 0 2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4</a:t>
            </a:r>
            <a:endParaRPr lang="SimHei" altLang="SimHei" sz="1100"/>
          </a:p>
        </p:txBody>
      </p:sp>
      <p:sp>
        <p:nvSpPr>
          <p:cNvPr id="976" name="textbox 976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978" name="textbox 978"/>
          <p:cNvSpPr/>
          <p:nvPr/>
        </p:nvSpPr>
        <p:spPr>
          <a:xfrm>
            <a:off x="41022" y="5693902"/>
            <a:ext cx="280034" cy="10553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  成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0" name="picture 9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1587" y="2495513"/>
            <a:ext cx="10350462" cy="1739909"/>
          </a:xfrm>
          <a:prstGeom prst="rect">
            <a:avLst/>
          </a:prstGeom>
        </p:spPr>
      </p:pic>
      <p:graphicFrame>
        <p:nvGraphicFramePr>
          <p:cNvPr id="982" name="table 982"/>
          <p:cNvGraphicFramePr>
            <a:graphicFrameLocks noGrp="1"/>
          </p:cNvGraphicFramePr>
          <p:nvPr/>
        </p:nvGraphicFramePr>
        <p:xfrm>
          <a:off x="311177" y="2908293"/>
          <a:ext cx="7720330" cy="749934"/>
        </p:xfrm>
        <a:graphic>
          <a:graphicData uri="http://schemas.openxmlformats.org/drawingml/2006/table">
            <a:tbl>
              <a:tblPr/>
              <a:tblGrid>
                <a:gridCol w="3611245"/>
                <a:gridCol w="4109084"/>
              </a:tblGrid>
              <a:tr h="7499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36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8000"/>
                        </a:lnSpc>
                      </a:pPr>
                      <a:r>
                        <a:rPr sz="1800" kern="0" spc="-60">
                          <a:solidFill>
                            <a:srgbClr val="C2200E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·应经其他股东过半数</a:t>
                      </a:r>
                      <a:r>
                        <a:rPr sz="1800" kern="0" spc="-70">
                          <a:solidFill>
                            <a:srgbClr val="C2200E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同意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1800" kern="0" spc="0">
                          <a:solidFill>
                            <a:srgbClr val="C82B1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过半数不同意转让的</a:t>
                      </a:r>
                      <a:r>
                        <a:rPr sz="1800" kern="0" spc="870">
                          <a:solidFill>
                            <a:srgbClr val="C82B1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800" kern="0" spc="0">
                          <a:solidFill>
                            <a:srgbClr val="C82B1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应购严</a:t>
                      </a:r>
                      <a:endParaRPr lang="SimHei" altLang="SimHei" sz="18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200"/>
                    </a:p>
                    <a:p>
                      <a:pPr marL="96011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800" kern="0" spc="-60">
                          <a:solidFill>
                            <a:srgbClr val="C82B1A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·不购买的，视为同意转让</a:t>
                      </a:r>
                      <a:endParaRPr lang="SimHei" altLang="SimHei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84" name="textbox 984"/>
          <p:cNvSpPr/>
          <p:nvPr/>
        </p:nvSpPr>
        <p:spPr>
          <a:xfrm>
            <a:off x="1835119" y="1730800"/>
            <a:ext cx="6913244" cy="720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2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2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·有限责任公司，股东之</a:t>
            </a:r>
            <a:r>
              <a:rPr sz="2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间可以相互转让股权</a:t>
            </a:r>
            <a:endParaRPr lang="SimHei" altLang="SimHei" sz="21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2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·向非股东的第三方转让，新规则取消异议股东购</a:t>
            </a:r>
            <a:r>
              <a:rPr sz="2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买环节</a:t>
            </a:r>
            <a:endParaRPr lang="SimHei" altLang="SimHei" sz="2100"/>
          </a:p>
        </p:txBody>
      </p:sp>
      <p:sp>
        <p:nvSpPr>
          <p:cNvPr id="986" name="textbox 986"/>
          <p:cNvSpPr/>
          <p:nvPr/>
        </p:nvSpPr>
        <p:spPr>
          <a:xfrm>
            <a:off x="-12700" y="939899"/>
            <a:ext cx="9398000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有限责任公司非转让方股东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的优先购买权一新规则84条</a:t>
            </a:r>
            <a:endParaRPr lang="SimHei" altLang="SimHei" sz="2700"/>
          </a:p>
        </p:txBody>
      </p:sp>
      <p:sp>
        <p:nvSpPr>
          <p:cNvPr id="988" name="textbox 988"/>
          <p:cNvSpPr/>
          <p:nvPr/>
        </p:nvSpPr>
        <p:spPr>
          <a:xfrm>
            <a:off x="1835119" y="4511149"/>
            <a:ext cx="2513964" cy="1125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669"/>
              </a:lnSpc>
            </a:pPr>
            <a:endParaRPr lang="Arial" altLang="Arial" sz="100"/>
          </a:p>
          <a:p>
            <a:pPr marL="12700" indent="50165" algn="l" rtl="0" eaLnBrk="0">
              <a:lnSpc>
                <a:spcPct val="110000"/>
              </a:lnSpc>
            </a:pPr>
            <a:r>
              <a:rPr sz="21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-股权转让的数量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</a:t>
            </a:r>
            <a:r>
              <a:rPr sz="2100" kern="0" spc="-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价</a:t>
            </a:r>
            <a:r>
              <a:rPr sz="2100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格</a:t>
            </a:r>
            <a:endParaRPr lang="SimHei" altLang="SimHei" sz="21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21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-支付方式和期限等</a:t>
            </a:r>
            <a:endParaRPr lang="SimHei" altLang="SimHei" sz="2100"/>
          </a:p>
        </p:txBody>
      </p:sp>
      <p:sp>
        <p:nvSpPr>
          <p:cNvPr id="990" name="textbox 990"/>
          <p:cNvSpPr/>
          <p:nvPr/>
        </p:nvSpPr>
        <p:spPr>
          <a:xfrm>
            <a:off x="1676429" y="4125575"/>
            <a:ext cx="8334375" cy="337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453"/>
              </a:lnSpc>
            </a:pPr>
            <a:r>
              <a:rPr sz="2800" kern="0" spc="0" baseline="10495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·转让方应书面通知其他股东</a:t>
            </a:r>
            <a:r>
              <a:rPr sz="2800" b="1" kern="0" spc="0" baseline="10495">
                <a:solidFill>
                  <a:srgbClr val="CF372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征求同意</a:t>
            </a:r>
            <a:r>
              <a:rPr sz="1800" kern="0" spc="0">
                <a:solidFill>
                  <a:srgbClr val="CF372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</a:t>
            </a:r>
            <a:r>
              <a:rPr sz="1800" kern="0" spc="-10">
                <a:solidFill>
                  <a:srgbClr val="CF372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800" kern="0" spc="-10" baseline="-810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·其他股东在同等条件下</a:t>
            </a:r>
            <a:endParaRPr lang="SimHei" altLang="SimHei" sz="2800" baseline="-8107"/>
          </a:p>
        </p:txBody>
      </p:sp>
      <p:sp>
        <p:nvSpPr>
          <p:cNvPr id="992" name="textbox 992"/>
          <p:cNvSpPr/>
          <p:nvPr/>
        </p:nvSpPr>
        <p:spPr>
          <a:xfrm>
            <a:off x="7302547" y="4543284"/>
            <a:ext cx="2468245" cy="984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23"/>
              </a:lnSpc>
            </a:pPr>
            <a:endParaRPr lang="Arial" altLang="Arial" sz="100"/>
          </a:p>
          <a:p>
            <a:pPr marL="221615" algn="l" rtl="0" eaLnBrk="0">
              <a:lnSpc>
                <a:spcPct val="98000"/>
              </a:lnSpc>
            </a:pPr>
            <a:r>
              <a:rPr sz="18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有优先购买权</a:t>
            </a:r>
            <a:endParaRPr lang="SimHei" altLang="SimHei" sz="1800"/>
          </a:p>
          <a:p>
            <a:pPr marL="12700" algn="l" rtl="0" eaLnBrk="0">
              <a:lnSpc>
                <a:spcPct val="94000"/>
              </a:lnSpc>
              <a:spcBef>
                <a:spcPts val="586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800" kern="0" spc="-5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30天未回复的，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视为</a:t>
            </a:r>
            <a:endParaRPr lang="SimHei" altLang="SimHei" sz="1800"/>
          </a:p>
          <a:p>
            <a:pPr algn="l" rtl="0" eaLnBrk="0">
              <a:lnSpc>
                <a:spcPct val="115000"/>
              </a:lnSpc>
            </a:pPr>
            <a:endParaRPr lang="Arial" altLang="Arial" sz="500"/>
          </a:p>
          <a:p>
            <a:pPr marL="219075" algn="l" rtl="0" eaLnBrk="0">
              <a:lnSpc>
                <a:spcPct val="98000"/>
              </a:lnSpc>
              <a:spcBef>
                <a:spcPts val="1"/>
              </a:spcBef>
            </a:pPr>
            <a:r>
              <a:rPr sz="18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放弃优先购买权</a:t>
            </a:r>
            <a:endParaRPr lang="SimHei" altLang="SimHei" sz="1800"/>
          </a:p>
        </p:txBody>
      </p:sp>
      <p:pic>
        <p:nvPicPr>
          <p:cNvPr id="994" name="picture 9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grpSp>
        <p:nvGrpSpPr>
          <p:cNvPr id="48" name="group 48"/>
          <p:cNvGrpSpPr/>
          <p:nvPr/>
        </p:nvGrpSpPr>
        <p:grpSpPr>
          <a:xfrm rot="21600000">
            <a:off x="6309" y="5575332"/>
            <a:ext cx="419181" cy="1187443"/>
            <a:chExt cx="419181" cy="1187443"/>
          </a:xfrm>
        </p:grpSpPr>
        <p:pic>
          <p:nvPicPr>
            <p:cNvPr id="996" name="picture 99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7443"/>
            </a:xfrm>
            <a:prstGeom prst="rect">
              <a:avLst/>
            </a:prstGeom>
          </p:spPr>
        </p:pic>
        <p:sp>
          <p:nvSpPr>
            <p:cNvPr id="998" name="textbox 998"/>
            <p:cNvSpPr/>
            <p:nvPr/>
          </p:nvSpPr>
          <p:spPr>
            <a:xfrm>
              <a:off x="-55975" y="-12700"/>
              <a:ext cx="488315" cy="121285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800"/>
            </a:p>
            <a:p>
              <a:pPr marL="143510" algn="l" rtl="0" eaLnBrk="0">
                <a:lnSpc>
                  <a:spcPts val="2001"/>
                </a:lnSpc>
              </a:pP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  成</a:t>
              </a:r>
              <a:r>
                <a:rPr sz="1600" kern="0" spc="4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6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伟</a:t>
              </a:r>
              <a:endParaRPr lang="LiSu" altLang="LiSu" sz="1600"/>
            </a:p>
          </p:txBody>
        </p:sp>
      </p:grpSp>
      <p:sp>
        <p:nvSpPr>
          <p:cNvPr id="1000" name="textbox 1000"/>
          <p:cNvSpPr/>
          <p:nvPr/>
        </p:nvSpPr>
        <p:spPr>
          <a:xfrm rot="5400000">
            <a:off x="9578308" y="3466837"/>
            <a:ext cx="1690370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2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 公 司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endParaRPr lang="SimHei" altLang="SimHei" sz="1100"/>
          </a:p>
        </p:txBody>
      </p:sp>
      <p:sp>
        <p:nvSpPr>
          <p:cNvPr id="1002" name="textbox 1002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pic>
        <p:nvPicPr>
          <p:cNvPr id="1004" name="picture 100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55290" y="2374886"/>
            <a:ext cx="355555" cy="336546"/>
          </a:xfrm>
          <a:prstGeom prst="rect">
            <a:avLst/>
          </a:prstGeom>
        </p:spPr>
      </p:pic>
      <p:pic>
        <p:nvPicPr>
          <p:cNvPr id="1006" name="picture 100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346192" y="2908293"/>
            <a:ext cx="387314" cy="266742"/>
          </a:xfrm>
          <a:prstGeom prst="rect">
            <a:avLst/>
          </a:prstGeom>
        </p:spPr>
      </p:pic>
      <p:sp>
        <p:nvSpPr>
          <p:cNvPr id="1008" name="rect"/>
          <p:cNvSpPr/>
          <p:nvPr/>
        </p:nvSpPr>
        <p:spPr>
          <a:xfrm>
            <a:off x="577871" y="844543"/>
            <a:ext cx="9378966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0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2" name="textbox 1012"/>
          <p:cNvSpPr/>
          <p:nvPr/>
        </p:nvSpPr>
        <p:spPr>
          <a:xfrm rot="5400000">
            <a:off x="10243864" y="4540713"/>
            <a:ext cx="364490" cy="200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12700" algn="l" rtl="0" eaLnBrk="0">
              <a:lnSpc>
                <a:spcPct val="82000"/>
              </a:lnSpc>
              <a:spcBef>
                <a:spcPts val="2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1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100"/>
          </a:p>
        </p:txBody>
      </p:sp>
      <p:pic>
        <p:nvPicPr>
          <p:cNvPr id="1014" name="picture 10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1016" name="picture 101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413272" y="6762776"/>
            <a:ext cx="1854128" cy="6352"/>
          </a:xfrm>
          <a:prstGeom prst="rect">
            <a:avLst/>
          </a:prstGeom>
        </p:spPr>
      </p:pic>
      <p:pic>
        <p:nvPicPr>
          <p:cNvPr id="1018" name="picture 101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933934" y="3238488"/>
            <a:ext cx="158796" cy="31763"/>
          </a:xfrm>
          <a:prstGeom prst="rect">
            <a:avLst/>
          </a:prstGeom>
        </p:spPr>
      </p:pic>
      <p:pic>
        <p:nvPicPr>
          <p:cNvPr id="1020" name="picture 102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946660" y="6413524"/>
            <a:ext cx="781046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2" name="picture 10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24" name="textbox 1024"/>
          <p:cNvSpPr/>
          <p:nvPr/>
        </p:nvSpPr>
        <p:spPr>
          <a:xfrm>
            <a:off x="990554" y="2982014"/>
            <a:ext cx="8943975" cy="2040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709"/>
              </a:lnSpc>
            </a:pPr>
            <a:endParaRPr lang="Arial" altLang="Arial" sz="100"/>
          </a:p>
          <a:p>
            <a:pPr marL="5009515" indent="-202564" algn="l" rtl="0" eaLnBrk="0">
              <a:lnSpc>
                <a:spcPct val="107000"/>
              </a:lnSpc>
            </a:pPr>
            <a:r>
              <a:rPr sz="19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·公司拒绝或合理期限内不予答复的，</a:t>
            </a: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转让人、受让人可以依法起诉</a:t>
            </a:r>
            <a:endParaRPr lang="SimHei" altLang="SimHei" sz="19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580"/>
              </a:spcBef>
            </a:pPr>
            <a:r>
              <a:rPr sz="1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·转让方股东应书面</a:t>
            </a:r>
            <a:r>
              <a:rPr sz="19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通知公司，</a:t>
            </a:r>
            <a:r>
              <a:rPr sz="19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请求</a:t>
            </a:r>
            <a:endParaRPr lang="SimHei" altLang="SimHei" sz="1900"/>
          </a:p>
          <a:p>
            <a:pPr marL="209550" algn="l" rtl="0" eaLnBrk="0">
              <a:lnSpc>
                <a:spcPts val="2727"/>
              </a:lnSpc>
            </a:pPr>
            <a:r>
              <a:rPr sz="1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变更股东名册，需办理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变更登记的</a:t>
            </a:r>
            <a:endParaRPr lang="SimHei" altLang="SimHei" sz="1900"/>
          </a:p>
          <a:p>
            <a:pPr marL="209550" algn="l" rtl="0" eaLnBrk="0">
              <a:lnSpc>
                <a:spcPts val="2783"/>
              </a:lnSpc>
            </a:pP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并请求公司向登记机关办理</a:t>
            </a:r>
            <a:endParaRPr lang="SimHei" altLang="SimHei" sz="1900"/>
          </a:p>
        </p:txBody>
      </p:sp>
      <p:sp>
        <p:nvSpPr>
          <p:cNvPr id="1026" name="textbox 1026"/>
          <p:cNvSpPr/>
          <p:nvPr/>
        </p:nvSpPr>
        <p:spPr>
          <a:xfrm>
            <a:off x="811317" y="939899"/>
            <a:ext cx="7727950" cy="1207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有限责任公司转让方股东的通知义务&amp;公司的配合</a:t>
            </a:r>
            <a:endParaRPr lang="SimHei" altLang="SimHei" sz="27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1493519" algn="l" rtl="0" eaLnBrk="0">
              <a:lnSpc>
                <a:spcPct val="92000"/>
              </a:lnSpc>
              <a:spcBef>
                <a:spcPts val="2"/>
              </a:spcBef>
            </a:pP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·第86条，明确股东的通知义</a:t>
            </a:r>
            <a:r>
              <a:rPr sz="2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务&amp;公司的配合要求</a:t>
            </a:r>
            <a:endParaRPr lang="SimHei" altLang="SimHei" sz="2200"/>
          </a:p>
        </p:txBody>
      </p:sp>
      <p:sp>
        <p:nvSpPr>
          <p:cNvPr id="1028" name="textbox 1028"/>
          <p:cNvSpPr/>
          <p:nvPr/>
        </p:nvSpPr>
        <p:spPr>
          <a:xfrm rot="5400000">
            <a:off x="9375806" y="3669339"/>
            <a:ext cx="2095500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2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 公 司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 2 0 2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4</a:t>
            </a:r>
            <a:endParaRPr lang="SimHei" altLang="SimHei" sz="1100"/>
          </a:p>
        </p:txBody>
      </p:sp>
      <p:sp>
        <p:nvSpPr>
          <p:cNvPr id="1030" name="textbox 1030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032" name="textbox 1032"/>
          <p:cNvSpPr/>
          <p:nvPr/>
        </p:nvSpPr>
        <p:spPr>
          <a:xfrm>
            <a:off x="41022" y="5693902"/>
            <a:ext cx="280034" cy="105536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  成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4" name="picture 10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22636" y="1695439"/>
            <a:ext cx="3892612" cy="3365543"/>
          </a:xfrm>
          <a:prstGeom prst="rect">
            <a:avLst/>
          </a:prstGeom>
        </p:spPr>
      </p:pic>
      <p:sp>
        <p:nvSpPr>
          <p:cNvPr id="1036" name="textbox 1036"/>
          <p:cNvSpPr/>
          <p:nvPr/>
        </p:nvSpPr>
        <p:spPr>
          <a:xfrm>
            <a:off x="82578" y="3210760"/>
            <a:ext cx="3245485" cy="2056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·第88.1条，转</a:t>
            </a:r>
            <a:r>
              <a:rPr sz="1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让</a:t>
            </a:r>
            <a:r>
              <a:rPr sz="1800" kern="0" spc="-7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u="sng" kern="0" spc="-7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u="sng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已认缴出资</a:t>
            </a:r>
            <a:endParaRPr lang="SimHei" altLang="SimHei" sz="1800"/>
          </a:p>
          <a:p>
            <a:pPr marL="250190" indent="-3175" algn="l" rtl="0" eaLnBrk="0">
              <a:lnSpc>
                <a:spcPct val="135000"/>
              </a:lnSpc>
              <a:spcBef>
                <a:spcPts val="20"/>
              </a:spcBef>
            </a:pPr>
            <a:r>
              <a:rPr sz="1800" u="sng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但未届缴资期限</a:t>
            </a:r>
            <a:r>
              <a:rPr sz="18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的股权的，</a:t>
            </a: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b="1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由受让人承担</a:t>
            </a:r>
            <a:r>
              <a:rPr sz="18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缴纳出资义务</a:t>
            </a:r>
            <a:endParaRPr lang="SimHei" altLang="SimHei" sz="1800"/>
          </a:p>
          <a:p>
            <a:pPr algn="l" rtl="0" eaLnBrk="0">
              <a:lnSpc>
                <a:spcPct val="103000"/>
              </a:lnSpc>
            </a:pPr>
            <a:endParaRPr lang="Arial" altLang="Arial" sz="600"/>
          </a:p>
          <a:p>
            <a:pPr marL="247015" indent="-228600" algn="l" rtl="0" eaLnBrk="0">
              <a:lnSpc>
                <a:spcPct val="116000"/>
              </a:lnSpc>
              <a:spcBef>
                <a:spcPts val="6"/>
              </a:spcBef>
            </a:pPr>
            <a:r>
              <a:rPr sz="18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·受让人未按期足额缴纳出资</a:t>
            </a:r>
            <a:r>
              <a:rPr sz="1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的，</a:t>
            </a:r>
            <a:r>
              <a:rPr sz="1800" kern="0" spc="4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出让人对受让人未按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8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期缴纳的出资承担补</a:t>
            </a:r>
            <a:r>
              <a:rPr sz="1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充责任</a:t>
            </a:r>
            <a:endParaRPr lang="SimHei" altLang="SimHei" sz="1800"/>
          </a:p>
        </p:txBody>
      </p:sp>
      <p:sp>
        <p:nvSpPr>
          <p:cNvPr id="1038" name="textbox 1038"/>
          <p:cNvSpPr/>
          <p:nvPr/>
        </p:nvSpPr>
        <p:spPr>
          <a:xfrm>
            <a:off x="7336208" y="3178996"/>
            <a:ext cx="2951479" cy="2024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第88.2条，瑕疵出资(欠缴</a:t>
            </a:r>
            <a:endParaRPr lang="SimHei" altLang="SimHei" sz="1800"/>
          </a:p>
          <a:p>
            <a:pPr marL="86360" algn="l" rtl="0" eaLnBrk="0">
              <a:lnSpc>
                <a:spcPts val="275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/低价出资)股东转让的，</a:t>
            </a:r>
            <a:endParaRPr lang="SimHei" altLang="SimHei" sz="1800"/>
          </a:p>
          <a:p>
            <a:pPr marL="86360" algn="l" rtl="0" eaLnBrk="0">
              <a:lnSpc>
                <a:spcPct val="87000"/>
              </a:lnSpc>
              <a:spcBef>
                <a:spcPts val="958"/>
              </a:spcBef>
            </a:pPr>
            <a:r>
              <a:rPr sz="18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转让人与受让人在出资不</a:t>
            </a:r>
            <a:endParaRPr lang="SimHei" altLang="SimHei" sz="1800"/>
          </a:p>
          <a:p>
            <a:pPr marL="27305" indent="59055" algn="l" rtl="0" eaLnBrk="0">
              <a:lnSpc>
                <a:spcPct val="127000"/>
              </a:lnSpc>
              <a:spcBef>
                <a:spcPts val="42"/>
              </a:spcBef>
            </a:pPr>
            <a:r>
              <a:rPr sz="18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足的范围内承担连带责任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受让人不知道且不应知道 存在上述情形的，由转让</a:t>
            </a:r>
            <a:endParaRPr lang="SimHei" altLang="SimHei" sz="1800"/>
          </a:p>
        </p:txBody>
      </p:sp>
      <p:sp>
        <p:nvSpPr>
          <p:cNvPr id="1040" name="textbox 1040"/>
          <p:cNvSpPr/>
          <p:nvPr/>
        </p:nvSpPr>
        <p:spPr>
          <a:xfrm>
            <a:off x="-12700" y="964825"/>
            <a:ext cx="8388984" cy="389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23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5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kern="0" spc="3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b="1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未实缴出资/瑕疵出资转让之交易双方的出资责任</a:t>
            </a:r>
            <a:endParaRPr lang="SimHei" altLang="SimHei" sz="2500"/>
          </a:p>
        </p:txBody>
      </p:sp>
      <p:sp>
        <p:nvSpPr>
          <p:cNvPr id="1042" name="textbox 1042"/>
          <p:cNvSpPr/>
          <p:nvPr/>
        </p:nvSpPr>
        <p:spPr>
          <a:xfrm>
            <a:off x="5848352" y="3178996"/>
            <a:ext cx="1488439" cy="1680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877"/>
              </a:lnSpc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endParaRPr lang="SimHei" altLang="SimHei" sz="11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58750" algn="l" rtl="0" eaLnBrk="0">
              <a:lnSpc>
                <a:spcPct val="85000"/>
              </a:lnSpc>
              <a:spcBef>
                <a:spcPts val="751"/>
              </a:spcBef>
            </a:pPr>
            <a:r>
              <a:rPr sz="25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受让人</a:t>
            </a:r>
            <a:endParaRPr lang="SimHei" altLang="SimHei" sz="2500"/>
          </a:p>
          <a:p>
            <a:pPr marL="12700" algn="l" rtl="0" eaLnBrk="0">
              <a:lnSpc>
                <a:spcPts val="3462"/>
              </a:lnSpc>
            </a:pPr>
            <a:r>
              <a:rPr sz="25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连带责任</a:t>
            </a:r>
            <a:endParaRPr lang="SimHei" altLang="SimHei" sz="25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r" rtl="0" eaLnBrk="0">
              <a:lnSpc>
                <a:spcPts val="1877"/>
              </a:lnSpc>
              <a:spcBef>
                <a:spcPts val="2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endParaRPr lang="SimHei" altLang="SimHei" sz="1100"/>
          </a:p>
        </p:txBody>
      </p:sp>
      <p:sp>
        <p:nvSpPr>
          <p:cNvPr id="1044" name="textbox 1044"/>
          <p:cNvSpPr/>
          <p:nvPr/>
        </p:nvSpPr>
        <p:spPr>
          <a:xfrm>
            <a:off x="3505214" y="3714784"/>
            <a:ext cx="1347469" cy="784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25"/>
              </a:lnSpc>
            </a:pPr>
            <a:endParaRPr lang="Arial" altLang="Arial" sz="100"/>
          </a:p>
          <a:p>
            <a:pPr marL="177800" algn="l" rtl="0" eaLnBrk="0">
              <a:lnSpc>
                <a:spcPct val="85000"/>
              </a:lnSpc>
            </a:pPr>
            <a:r>
              <a:rPr sz="25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出让人</a:t>
            </a:r>
            <a:endParaRPr lang="SimHei" altLang="SimHei" sz="2500"/>
          </a:p>
          <a:p>
            <a:pPr marL="12700" algn="l" rtl="0" eaLnBrk="0">
              <a:lnSpc>
                <a:spcPts val="3442"/>
              </a:lnSpc>
            </a:pPr>
            <a:r>
              <a:rPr sz="25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补充出资</a:t>
            </a:r>
            <a:endParaRPr lang="SimHei" altLang="SimHei" sz="2500"/>
          </a:p>
        </p:txBody>
      </p:sp>
      <p:sp>
        <p:nvSpPr>
          <p:cNvPr id="1046" name="textbox 1046"/>
          <p:cNvSpPr/>
          <p:nvPr/>
        </p:nvSpPr>
        <p:spPr>
          <a:xfrm>
            <a:off x="4775162" y="2255616"/>
            <a:ext cx="1143635" cy="632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3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股权转让</a:t>
            </a:r>
            <a:endParaRPr lang="SimHei" altLang="SimHei" sz="1800"/>
          </a:p>
          <a:p>
            <a:pPr marL="12700" algn="l" rtl="0" eaLnBrk="0">
              <a:lnSpc>
                <a:spcPts val="2900"/>
              </a:lnSpc>
            </a:pPr>
            <a:r>
              <a:rPr sz="18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双</a:t>
            </a:r>
            <a:r>
              <a:rPr sz="1800" kern="0" spc="-2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</a:t>
            </a:r>
            <a:r>
              <a:rPr sz="1800" kern="0" spc="-2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责</a:t>
            </a:r>
            <a:r>
              <a:rPr sz="1800" kern="0" spc="-3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</a:t>
            </a:r>
            <a:endParaRPr lang="SimHei" altLang="SimHei" sz="1800"/>
          </a:p>
        </p:txBody>
      </p:sp>
      <p:pic>
        <p:nvPicPr>
          <p:cNvPr id="1048" name="picture 10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1050" name="textbox 1050"/>
          <p:cNvSpPr/>
          <p:nvPr/>
        </p:nvSpPr>
        <p:spPr>
          <a:xfrm>
            <a:off x="7410445" y="5265555"/>
            <a:ext cx="1264285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0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人承担责任</a:t>
            </a:r>
            <a:endParaRPr lang="SimHei" altLang="SimHei" sz="1800"/>
          </a:p>
        </p:txBody>
      </p:sp>
      <p:sp>
        <p:nvSpPr>
          <p:cNvPr id="1052" name="textbox 1052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054" name="textbox 1054"/>
          <p:cNvSpPr/>
          <p:nvPr/>
        </p:nvSpPr>
        <p:spPr>
          <a:xfrm>
            <a:off x="10299769" y="3384047"/>
            <a:ext cx="217804" cy="143573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26"/>
              </a:lnSpc>
            </a:pPr>
            <a:endParaRPr lang="Arial" altLang="Arial" sz="100"/>
          </a:p>
          <a:p>
            <a:pPr marL="12700" algn="l" rtl="0" eaLnBrk="0">
              <a:lnSpc>
                <a:spcPct val="73000"/>
              </a:lnSpc>
            </a:pP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浒</a:t>
            </a:r>
            <a:r>
              <a:rPr sz="11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 </a:t>
            </a:r>
            <a:r>
              <a:rPr sz="1700" kern="0" spc="-5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当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  </a:t>
            </a:r>
            <a:endParaRPr lang="LiSu" altLang="LiSu" sz="1700"/>
          </a:p>
        </p:txBody>
      </p:sp>
      <p:pic>
        <p:nvPicPr>
          <p:cNvPr id="1056" name="picture 10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356878" y="4574592"/>
            <a:ext cx="126931" cy="228624"/>
          </a:xfrm>
          <a:prstGeom prst="rect">
            <a:avLst/>
          </a:prstGeom>
        </p:spPr>
      </p:pic>
      <p:pic>
        <p:nvPicPr>
          <p:cNvPr id="1058" name="picture 105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375912" y="3554868"/>
            <a:ext cx="82553" cy="127055"/>
          </a:xfrm>
          <a:prstGeom prst="rect">
            <a:avLst/>
          </a:prstGeom>
        </p:spPr>
      </p:pic>
      <p:sp>
        <p:nvSpPr>
          <p:cNvPr id="1060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2" name="textbox 1062"/>
          <p:cNvSpPr/>
          <p:nvPr/>
        </p:nvSpPr>
        <p:spPr>
          <a:xfrm>
            <a:off x="31131" y="5684105"/>
            <a:ext cx="264159" cy="62738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876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500"/>
          </a:p>
        </p:txBody>
      </p:sp>
      <p:pic>
        <p:nvPicPr>
          <p:cNvPr id="1064" name="picture 106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261600" y="2381238"/>
            <a:ext cx="349246" cy="323841"/>
          </a:xfrm>
          <a:prstGeom prst="rect">
            <a:avLst/>
          </a:prstGeom>
        </p:spPr>
      </p:pic>
      <p:sp>
        <p:nvSpPr>
          <p:cNvPr id="1066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8" name="textbox 1068"/>
          <p:cNvSpPr/>
          <p:nvPr/>
        </p:nvSpPr>
        <p:spPr>
          <a:xfrm rot="5400000">
            <a:off x="10274398" y="3063270"/>
            <a:ext cx="302895" cy="21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200"/>
          </a:p>
          <a:p>
            <a:pPr marL="12700" algn="l" rtl="0" eaLnBrk="0">
              <a:lnSpc>
                <a:spcPts val="1367"/>
              </a:lnSpc>
              <a:spcBef>
                <a:spcPts val="2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endParaRPr lang="SimHei" altLang="SimHei" sz="1100"/>
          </a:p>
        </p:txBody>
      </p:sp>
      <p:sp>
        <p:nvSpPr>
          <p:cNvPr id="1070" name="textbox 1070"/>
          <p:cNvSpPr/>
          <p:nvPr/>
        </p:nvSpPr>
        <p:spPr>
          <a:xfrm>
            <a:off x="25178" y="6506202"/>
            <a:ext cx="269875" cy="2159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923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500"/>
          </a:p>
        </p:txBody>
      </p:sp>
      <p:sp>
        <p:nvSpPr>
          <p:cNvPr id="1072" name="textbox 1072"/>
          <p:cNvSpPr/>
          <p:nvPr/>
        </p:nvSpPr>
        <p:spPr>
          <a:xfrm rot="5400000">
            <a:off x="10346275" y="2720750"/>
            <a:ext cx="145414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098"/>
              </a:lnSpc>
            </a:pPr>
            <a:r>
              <a:rPr sz="4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《</a:t>
            </a:r>
            <a:endParaRPr lang="SimSun" altLang="SimSun" sz="400"/>
          </a:p>
        </p:txBody>
      </p:sp>
      <p:pic>
        <p:nvPicPr>
          <p:cNvPr id="1074" name="picture 107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1076" name="picture 107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419582" y="6762776"/>
            <a:ext cx="1841510" cy="6352"/>
          </a:xfrm>
          <a:prstGeom prst="rect">
            <a:avLst/>
          </a:prstGeom>
        </p:spPr>
      </p:pic>
      <p:pic>
        <p:nvPicPr>
          <p:cNvPr id="1078" name="picture 107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4946660" y="6413524"/>
            <a:ext cx="781046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0" name="picture 10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330412" y="2031986"/>
            <a:ext cx="6369095" cy="3435348"/>
          </a:xfrm>
          <a:prstGeom prst="rect">
            <a:avLst/>
          </a:prstGeom>
        </p:spPr>
      </p:pic>
      <p:sp>
        <p:nvSpPr>
          <p:cNvPr id="1082" name="textbox 1082"/>
          <p:cNvSpPr/>
          <p:nvPr/>
        </p:nvSpPr>
        <p:spPr>
          <a:xfrm>
            <a:off x="222233" y="4220583"/>
            <a:ext cx="9974580" cy="2016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·160条，离职半年内不得转让</a:t>
            </a:r>
            <a:endParaRPr lang="SimHei" altLang="SimHei" sz="1700"/>
          </a:p>
          <a:p>
            <a:pPr marL="12700" algn="l" rtl="0" eaLnBrk="0">
              <a:lnSpc>
                <a:spcPct val="81000"/>
              </a:lnSpc>
              <a:spcBef>
                <a:spcPts val="788"/>
              </a:spcBef>
            </a:pP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700" b="1" kern="0" spc="-3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在就任时确定的</a:t>
            </a:r>
            <a:r>
              <a:rPr sz="17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任职期间</a:t>
            </a:r>
            <a:r>
              <a:rPr sz="17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内每年转让</a:t>
            </a:r>
            <a:endParaRPr lang="SimHei" altLang="SimHei" sz="1700"/>
          </a:p>
          <a:p>
            <a:pPr algn="r" rtl="0" eaLnBrk="0">
              <a:lnSpc>
                <a:spcPct val="81000"/>
              </a:lnSpc>
              <a:spcBef>
                <a:spcPts val="8"/>
              </a:spcBef>
            </a:pP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股东资格，章程另有规定的除外</a:t>
            </a:r>
            <a:endParaRPr lang="SimHei" altLang="SimHei" sz="1700"/>
          </a:p>
          <a:p>
            <a:pPr marL="12700" algn="l" rtl="0" eaLnBrk="0">
              <a:lnSpc>
                <a:spcPct val="123000"/>
              </a:lnSpc>
              <a:spcBef>
                <a:spcPts val="783"/>
              </a:spcBef>
            </a:pPr>
            <a:r>
              <a:rPr sz="2600" kern="0" spc="30" baseline="-14023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·公司章程可对董监高转让作其他限制</a:t>
            </a:r>
            <a:r>
              <a:rPr sz="1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</a:t>
            </a:r>
            <a:r>
              <a:rPr sz="2600" kern="0" spc="20" baseline="1602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600" kern="0" spc="-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20" baseline="1602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167条，</a:t>
            </a:r>
            <a:r>
              <a:rPr sz="1600" kern="0" spc="-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u="sng" kern="0" spc="20" baseline="1602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</a:t>
            </a:r>
            <a:r>
              <a:rPr sz="2600" kern="0" spc="20" baseline="1602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，继承人可以</a:t>
            </a:r>
            <a:endParaRPr lang="SimHei" altLang="SimHei" sz="2600" baseline="16027"/>
          </a:p>
          <a:p>
            <a:pPr marL="6864350" algn="l" rtl="0" eaLnBrk="0">
              <a:lnSpc>
                <a:spcPct val="75000"/>
              </a:lnSpc>
              <a:spcBef>
                <a:spcPts val="3"/>
              </a:spcBef>
            </a:pP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继承股东资格，</a:t>
            </a:r>
            <a:r>
              <a:rPr sz="17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股份转让受限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endParaRPr lang="SimHei" altLang="SimHei" sz="1700"/>
          </a:p>
          <a:p>
            <a:pPr marL="3295650" algn="l" rtl="0" eaLnBrk="0">
              <a:lnSpc>
                <a:spcPct val="106000"/>
              </a:lnSpc>
              <a:spcBef>
                <a:spcPts val="4"/>
              </a:spcBef>
            </a:pPr>
            <a:r>
              <a:rPr sz="3200" kern="0" spc="-50" baseline="6511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·160条，在</a:t>
            </a:r>
            <a:r>
              <a:rPr sz="3200" u="sng" kern="0" spc="-50" baseline="6511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限售期内出质的</a:t>
            </a:r>
            <a:r>
              <a:rPr sz="3200" kern="0" spc="-50" baseline="6511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r>
              <a:rPr sz="2000" kern="0" spc="6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-50" baseline="-2203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章程另有规定的除外</a:t>
            </a:r>
            <a:endParaRPr lang="SimHei" altLang="SimHei" sz="2600" baseline="-22037"/>
          </a:p>
          <a:p>
            <a:pPr marL="3514725" algn="l" rtl="0" eaLnBrk="0">
              <a:lnSpc>
                <a:spcPct val="94000"/>
              </a:lnSpc>
              <a:spcBef>
                <a:spcPts val="25"/>
              </a:spcBef>
            </a:pPr>
            <a:r>
              <a:rPr sz="2100" b="1" kern="0" spc="-15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限售期内质权人不得行使</a:t>
            </a:r>
            <a:r>
              <a:rPr sz="2100" b="1" kern="0" spc="-160">
                <a:solidFill>
                  <a:srgbClr val="00769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质权</a:t>
            </a:r>
            <a:endParaRPr lang="SimHei" altLang="SimHei" sz="2100"/>
          </a:p>
        </p:txBody>
      </p:sp>
      <p:sp>
        <p:nvSpPr>
          <p:cNvPr id="1084" name="textbox 1084"/>
          <p:cNvSpPr/>
          <p:nvPr/>
        </p:nvSpPr>
        <p:spPr>
          <a:xfrm>
            <a:off x="6830076" y="2353693"/>
            <a:ext cx="3400425" cy="1520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785"/>
              </a:lnSpc>
            </a:pPr>
            <a:endParaRPr lang="Arial" altLang="Arial" sz="100"/>
          </a:p>
          <a:p>
            <a:pPr marL="12700" indent="865505" algn="l" rtl="0" eaLnBrk="0">
              <a:lnSpc>
                <a:spcPct val="107000"/>
              </a:lnSpc>
            </a:pPr>
            <a:r>
              <a:rPr sz="17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·160条，</a:t>
            </a:r>
            <a:r>
              <a:rPr sz="1700" kern="0" spc="5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u="sng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上市前</a:t>
            </a:r>
            <a:r>
              <a:rPr sz="1700" u="sng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</a:t>
            </a:r>
            <a:r>
              <a:rPr sz="1700" u="sng" kern="0" spc="-5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200" b="1" kern="0" spc="40" baseline="-4883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锁定期</a:t>
            </a:r>
            <a:r>
              <a:rPr sz="2000" kern="0" spc="9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上市后一年内不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得转让</a:t>
            </a:r>
            <a:endParaRPr lang="SimHei" altLang="SimHei" sz="1700"/>
          </a:p>
          <a:p>
            <a:pPr marL="1081405" algn="l" rtl="0" eaLnBrk="0">
              <a:lnSpc>
                <a:spcPct val="111000"/>
              </a:lnSpc>
              <a:spcBef>
                <a:spcPts val="142"/>
              </a:spcBef>
            </a:pP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法律法规证监会对股东/</a:t>
            </a: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实控人转让股份另有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</a:t>
            </a: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定的，从其规定</a:t>
            </a:r>
            <a:endParaRPr lang="SimHei" altLang="SimHei" sz="1700"/>
          </a:p>
        </p:txBody>
      </p:sp>
      <p:sp>
        <p:nvSpPr>
          <p:cNvPr id="1086" name="textbox 1086"/>
          <p:cNvSpPr/>
          <p:nvPr/>
        </p:nvSpPr>
        <p:spPr>
          <a:xfrm>
            <a:off x="279443" y="1661055"/>
            <a:ext cx="9939019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33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1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·第157条，股份有限公司的股东持有的股份可向其他股东转让，也可向股东以外的人转让</a:t>
            </a:r>
            <a:endParaRPr lang="SimHei" altLang="SimHei" sz="2100"/>
          </a:p>
        </p:txBody>
      </p:sp>
      <p:sp>
        <p:nvSpPr>
          <p:cNvPr id="1088" name="textbox 1088"/>
          <p:cNvSpPr/>
          <p:nvPr/>
        </p:nvSpPr>
        <p:spPr>
          <a:xfrm>
            <a:off x="279443" y="2448910"/>
            <a:ext cx="2438400" cy="912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7894"/>
              </a:lnSpc>
            </a:pPr>
            <a:endParaRPr lang="Arial" altLang="Arial" sz="100"/>
          </a:p>
          <a:p>
            <a:pPr marL="221615" indent="-208915" algn="l" rtl="0" eaLnBrk="0">
              <a:lnSpc>
                <a:spcPct val="113000"/>
              </a:lnSpc>
            </a:pPr>
            <a:r>
              <a:rPr sz="1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700" kern="0" spc="-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157条，</a:t>
            </a:r>
            <a:r>
              <a:rPr sz="17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u="sng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公司章程规定</a:t>
            </a:r>
            <a:r>
              <a:rPr sz="1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转让受限的股份，其转 让按照公司章程的规定</a:t>
            </a:r>
            <a:endParaRPr lang="SimHei" altLang="SimHei" sz="1700"/>
          </a:p>
        </p:txBody>
      </p:sp>
      <p:sp>
        <p:nvSpPr>
          <p:cNvPr id="1090" name="textbox 1090"/>
          <p:cNvSpPr/>
          <p:nvPr/>
        </p:nvSpPr>
        <p:spPr>
          <a:xfrm>
            <a:off x="-12700" y="939899"/>
            <a:ext cx="5097145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股份公司之股份转让的限制</a:t>
            </a:r>
            <a:endParaRPr lang="SimHei" altLang="SimHei" sz="2700"/>
          </a:p>
        </p:txBody>
      </p:sp>
      <p:sp>
        <p:nvSpPr>
          <p:cNvPr id="1092" name="textbox 1092"/>
          <p:cNvSpPr/>
          <p:nvPr/>
        </p:nvSpPr>
        <p:spPr>
          <a:xfrm>
            <a:off x="4652045" y="2290981"/>
            <a:ext cx="1202055" cy="1122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100" b="1" kern="0" spc="1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</a:t>
            </a:r>
            <a:endParaRPr lang="SimHei" altLang="SimHei" sz="2100"/>
          </a:p>
          <a:p>
            <a:pPr marL="19050" algn="l" rtl="0" eaLnBrk="0">
              <a:lnSpc>
                <a:spcPct val="97000"/>
              </a:lnSpc>
              <a:spcBef>
                <a:spcPts val="508"/>
              </a:spcBef>
            </a:pPr>
            <a:r>
              <a:rPr sz="2200" b="1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股份转让</a:t>
            </a:r>
            <a:endParaRPr lang="SimHei" altLang="SimHei" sz="2200"/>
          </a:p>
          <a:p>
            <a:pPr algn="l" rtl="0" eaLnBrk="0">
              <a:lnSpc>
                <a:spcPct val="119000"/>
              </a:lnSpc>
            </a:pPr>
            <a:endParaRPr lang="Arial" altLang="Arial" sz="500"/>
          </a:p>
          <a:p>
            <a:pPr marL="311150" algn="l" rtl="0" eaLnBrk="0">
              <a:lnSpc>
                <a:spcPct val="97000"/>
              </a:lnSpc>
              <a:spcBef>
                <a:spcPts val="5"/>
              </a:spcBef>
            </a:pPr>
            <a:r>
              <a:rPr sz="2100" b="1" kern="0" spc="-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</a:t>
            </a:r>
            <a:r>
              <a:rPr sz="2100" kern="0" spc="-3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-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</a:t>
            </a:r>
            <a:endParaRPr lang="SimHei" altLang="SimHei" sz="2100"/>
          </a:p>
        </p:txBody>
      </p:sp>
      <p:sp>
        <p:nvSpPr>
          <p:cNvPr id="1094" name="textbox 1094"/>
          <p:cNvSpPr/>
          <p:nvPr/>
        </p:nvSpPr>
        <p:spPr>
          <a:xfrm>
            <a:off x="6826263" y="4417444"/>
            <a:ext cx="3368040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·90条，有限公司，继承人可继承</a:t>
            </a:r>
            <a:endParaRPr lang="SimHei" altLang="SimHei" sz="1700"/>
          </a:p>
        </p:txBody>
      </p:sp>
      <p:pic>
        <p:nvPicPr>
          <p:cNvPr id="1096" name="picture 10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1098" name="textbox 1098"/>
          <p:cNvSpPr/>
          <p:nvPr/>
        </p:nvSpPr>
        <p:spPr>
          <a:xfrm>
            <a:off x="2851099" y="2499789"/>
            <a:ext cx="872489" cy="666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176"/>
              </a:lnSpc>
            </a:pPr>
            <a:endParaRPr lang="Arial" altLang="Arial" sz="100"/>
          </a:p>
          <a:p>
            <a:pPr marL="12700" indent="107950" algn="l" rtl="0" eaLnBrk="0">
              <a:lnSpc>
                <a:spcPct val="98000"/>
              </a:lnSpc>
            </a:pPr>
            <a:r>
              <a:rPr sz="2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转让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1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受限股</a:t>
            </a:r>
            <a:endParaRPr lang="SimHei" altLang="SimHei" sz="21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6309" y="5575332"/>
            <a:ext cx="419181" cy="1181090"/>
            <a:chExt cx="419181" cy="1181090"/>
          </a:xfrm>
        </p:grpSpPr>
        <p:pic>
          <p:nvPicPr>
            <p:cNvPr id="1100" name="picture 110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19181" cy="1181090"/>
            </a:xfrm>
            <a:prstGeom prst="rect">
              <a:avLst/>
            </a:prstGeom>
          </p:spPr>
        </p:pic>
        <p:sp>
          <p:nvSpPr>
            <p:cNvPr id="1102" name="textbox 1102"/>
            <p:cNvSpPr/>
            <p:nvPr/>
          </p:nvSpPr>
          <p:spPr>
            <a:xfrm>
              <a:off x="-53270" y="-12700"/>
              <a:ext cx="485775" cy="1206500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6260"/>
                </a:lnSpc>
              </a:pPr>
              <a:endParaRPr lang="Arial" altLang="Arial" sz="100"/>
            </a:p>
            <a:p>
              <a:pPr marL="133985" algn="l" rtl="0" eaLnBrk="0">
                <a:lnSpc>
                  <a:spcPts val="1876"/>
                </a:lnSpc>
              </a:pP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刘</a:t>
              </a:r>
              <a:r>
                <a:rPr sz="1500" kern="0" spc="12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  </a:t>
              </a:r>
              <a:r>
                <a:rPr sz="1500" kern="0" spc="-1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成</a:t>
              </a:r>
              <a:endParaRPr lang="LiSu" altLang="LiSu" sz="1500"/>
            </a:p>
          </p:txBody>
        </p:sp>
      </p:grpSp>
      <p:sp>
        <p:nvSpPr>
          <p:cNvPr id="1104" name="textbox 1104"/>
          <p:cNvSpPr/>
          <p:nvPr/>
        </p:nvSpPr>
        <p:spPr>
          <a:xfrm>
            <a:off x="279443" y="4853649"/>
            <a:ext cx="1341119" cy="245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9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7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不超所持25%</a:t>
            </a:r>
            <a:endParaRPr lang="SimHei" altLang="SimHei" sz="1700"/>
          </a:p>
        </p:txBody>
      </p:sp>
      <p:sp>
        <p:nvSpPr>
          <p:cNvPr id="1106" name="textbox 1106"/>
          <p:cNvSpPr/>
          <p:nvPr/>
        </p:nvSpPr>
        <p:spPr>
          <a:xfrm>
            <a:off x="10321523" y="2777018"/>
            <a:ext cx="184785" cy="188467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600" kern="0" spc="-50" baseline="19193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会</a:t>
            </a: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</a:t>
            </a:r>
            <a:r>
              <a:rPr sz="1300" kern="0" spc="-50" baseline="-15748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公</a:t>
            </a:r>
            <a:r>
              <a:rPr sz="8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600" kern="0" spc="-50" baseline="3198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叫</a:t>
            </a:r>
            <a:r>
              <a:rPr sz="10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50" baseline="6397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讲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1600" kern="0" spc="-50" baseline="3198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离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50" baseline="2559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当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1200" kern="0" spc="-50" baseline="-85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N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300" kern="0" spc="-50" baseline="-275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8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-50" baseline="-275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300" baseline="-27560"/>
          </a:p>
        </p:txBody>
      </p:sp>
      <p:pic>
        <p:nvPicPr>
          <p:cNvPr id="1108" name="picture 110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369498" y="3641342"/>
            <a:ext cx="114312" cy="76233"/>
          </a:xfrm>
          <a:prstGeom prst="rect">
            <a:avLst/>
          </a:prstGeom>
        </p:spPr>
      </p:pic>
      <p:sp>
        <p:nvSpPr>
          <p:cNvPr id="1110" name="textbox 1110"/>
          <p:cNvSpPr/>
          <p:nvPr/>
        </p:nvSpPr>
        <p:spPr>
          <a:xfrm>
            <a:off x="4622781" y="6522360"/>
            <a:ext cx="1440814" cy="215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9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112" name="textbox 1112"/>
          <p:cNvSpPr/>
          <p:nvPr/>
        </p:nvSpPr>
        <p:spPr>
          <a:xfrm>
            <a:off x="3343921" y="3887785"/>
            <a:ext cx="854710" cy="334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84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董监高</a:t>
            </a:r>
            <a:endParaRPr lang="SimHei" altLang="SimHei" sz="2100"/>
          </a:p>
        </p:txBody>
      </p:sp>
      <p:sp>
        <p:nvSpPr>
          <p:cNvPr id="1114" name="textbox 1114"/>
          <p:cNvSpPr/>
          <p:nvPr/>
        </p:nvSpPr>
        <p:spPr>
          <a:xfrm>
            <a:off x="6442762" y="3861308"/>
            <a:ext cx="581025" cy="333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继承</a:t>
            </a:r>
            <a:endParaRPr lang="SimHei" altLang="SimHei" sz="2100"/>
          </a:p>
        </p:txBody>
      </p:sp>
      <p:sp>
        <p:nvSpPr>
          <p:cNvPr id="1116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18" name="picture 11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255290" y="2381238"/>
            <a:ext cx="355555" cy="323841"/>
          </a:xfrm>
          <a:prstGeom prst="rect">
            <a:avLst/>
          </a:prstGeom>
        </p:spPr>
      </p:pic>
      <p:sp>
        <p:nvSpPr>
          <p:cNvPr id="1120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2" name="textbox 1122"/>
          <p:cNvSpPr/>
          <p:nvPr/>
        </p:nvSpPr>
        <p:spPr>
          <a:xfrm>
            <a:off x="25178" y="6506202"/>
            <a:ext cx="269875" cy="2159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923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500"/>
          </a:p>
        </p:txBody>
      </p:sp>
      <p:pic>
        <p:nvPicPr>
          <p:cNvPr id="1124" name="picture 11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1126" name="picture 112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419582" y="6762776"/>
            <a:ext cx="1841510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8" name="picture 1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7102" y="723916"/>
            <a:ext cx="10636297" cy="6140429"/>
          </a:xfrm>
          <a:prstGeom prst="rect">
            <a:avLst/>
          </a:prstGeom>
        </p:spPr>
      </p:pic>
      <p:sp>
        <p:nvSpPr>
          <p:cNvPr id="1130" name="textbox 1130"/>
          <p:cNvSpPr/>
          <p:nvPr/>
        </p:nvSpPr>
        <p:spPr>
          <a:xfrm>
            <a:off x="6134079" y="3548239"/>
            <a:ext cx="3602354" cy="2733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7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</a:t>
            </a:r>
            <a:r>
              <a:rPr sz="2700" kern="0" spc="3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5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·法定不享有</a:t>
            </a:r>
            <a:endParaRPr lang="SimHei" altLang="SimHei" sz="2500"/>
          </a:p>
          <a:p>
            <a:pPr marL="25400" algn="l" rtl="0" eaLnBrk="0">
              <a:lnSpc>
                <a:spcPts val="3058"/>
              </a:lnSpc>
              <a:spcBef>
                <a:spcPts val="620"/>
              </a:spcBef>
            </a:pPr>
            <a:r>
              <a:rPr sz="3900" kern="0" spc="-210" baseline="-7765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2500" kern="0" spc="-4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900" kern="0" spc="-210" baseline="-7765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2500" kern="0" spc="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5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·约定赋予</a:t>
            </a:r>
            <a:endParaRPr lang="SimHei" altLang="SimHei" sz="25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425450" algn="l" rtl="0" eaLnBrk="0">
              <a:lnSpc>
                <a:spcPct val="98000"/>
              </a:lnSpc>
              <a:spcBef>
                <a:spcPts val="600"/>
              </a:spcBef>
            </a:pP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·股东</a:t>
            </a:r>
            <a:r>
              <a:rPr sz="20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不享有</a:t>
            </a: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优先认购权</a:t>
            </a:r>
            <a:endParaRPr lang="SimHei" altLang="SimHei" sz="2000"/>
          </a:p>
          <a:p>
            <a:pPr marL="425450" algn="l" rtl="0" eaLnBrk="0">
              <a:lnSpc>
                <a:spcPct val="98000"/>
              </a:lnSpc>
              <a:spcBef>
                <a:spcPts val="879"/>
              </a:spcBef>
            </a:pPr>
            <a:r>
              <a:rPr sz="2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·公司章程另有规定或者</a:t>
            </a:r>
            <a:endParaRPr lang="SimHei" altLang="SimHei" sz="2000"/>
          </a:p>
          <a:p>
            <a:pPr algn="r" rtl="0" eaLnBrk="0">
              <a:lnSpc>
                <a:spcPct val="87000"/>
              </a:lnSpc>
              <a:spcBef>
                <a:spcPts val="685"/>
              </a:spcBef>
            </a:pPr>
            <a:r>
              <a:rPr sz="20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股东会决议赋予股东优先</a:t>
            </a:r>
            <a:endParaRPr lang="SimHei" altLang="SimHei" sz="2000"/>
          </a:p>
          <a:p>
            <a:pPr marL="545465" algn="l" rtl="0" eaLnBrk="0">
              <a:lnSpc>
                <a:spcPts val="3058"/>
              </a:lnSpc>
            </a:pPr>
            <a:r>
              <a:rPr sz="2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认购权的除外</a:t>
            </a:r>
            <a:endParaRPr lang="SimHei" altLang="SimHei" sz="2000"/>
          </a:p>
        </p:txBody>
      </p:sp>
      <p:sp>
        <p:nvSpPr>
          <p:cNvPr id="1132" name="textbox 1132"/>
          <p:cNvSpPr/>
          <p:nvPr/>
        </p:nvSpPr>
        <p:spPr>
          <a:xfrm>
            <a:off x="723861" y="4821860"/>
            <a:ext cx="3460115" cy="1464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6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·股东在同等条件下</a:t>
            </a:r>
            <a:r>
              <a:rPr sz="2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有权优先</a:t>
            </a:r>
            <a:endParaRPr lang="SimHei" altLang="SimHei" sz="2000"/>
          </a:p>
          <a:p>
            <a:pPr marL="101600" algn="l" rtl="0" eaLnBrk="0">
              <a:lnSpc>
                <a:spcPts val="3050"/>
              </a:lnSpc>
            </a:pPr>
            <a:r>
              <a:rPr sz="20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按实缴出资比例认缴出</a:t>
            </a:r>
            <a:r>
              <a:rPr sz="20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</a:t>
            </a:r>
            <a:endParaRPr lang="SimHei" altLang="SimHei" sz="2000"/>
          </a:p>
          <a:p>
            <a:pPr marL="12700" algn="l" rtl="0" eaLnBrk="0">
              <a:lnSpc>
                <a:spcPct val="87000"/>
              </a:lnSpc>
              <a:spcBef>
                <a:spcPts val="1062"/>
              </a:spcBef>
            </a:pPr>
            <a:r>
              <a:rPr sz="2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·全体股东约定不按出资比</a:t>
            </a:r>
            <a:r>
              <a:rPr sz="2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例</a:t>
            </a:r>
            <a:endParaRPr lang="SimHei" altLang="SimHei" sz="2000"/>
          </a:p>
          <a:p>
            <a:pPr marL="101600" algn="l" rtl="0" eaLnBrk="0">
              <a:lnSpc>
                <a:spcPts val="3050"/>
              </a:lnSpc>
            </a:pPr>
            <a:r>
              <a:rPr sz="20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优先认缴的除外</a:t>
            </a:r>
            <a:endParaRPr lang="SimHei" altLang="SimHei" sz="2000"/>
          </a:p>
        </p:txBody>
      </p:sp>
      <p:sp>
        <p:nvSpPr>
          <p:cNvPr id="1134" name="textbox 1134"/>
          <p:cNvSpPr/>
          <p:nvPr/>
        </p:nvSpPr>
        <p:spPr>
          <a:xfrm>
            <a:off x="-12700" y="958593"/>
            <a:ext cx="6147434" cy="395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  <a:tabLst>
                <a:tab pos="634365"/>
              </a:tabLst>
            </a:pPr>
            <a:r>
              <a:rPr sz="25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kern="0" spc="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b="1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公司增资时现有股东的优先认购权</a:t>
            </a:r>
            <a:endParaRPr lang="SimHei" altLang="SimHei" sz="2500"/>
          </a:p>
        </p:txBody>
      </p:sp>
      <p:sp>
        <p:nvSpPr>
          <p:cNvPr id="1136" name="textbox 1136"/>
          <p:cNvSpPr/>
          <p:nvPr/>
        </p:nvSpPr>
        <p:spPr>
          <a:xfrm>
            <a:off x="4546644" y="2082082"/>
            <a:ext cx="1605280" cy="793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21"/>
              </a:lnSpc>
            </a:pPr>
            <a:endParaRPr lang="Arial" altLang="Arial" sz="100"/>
          </a:p>
          <a:p>
            <a:pPr marL="196214" algn="l" rtl="0" eaLnBrk="0">
              <a:lnSpc>
                <a:spcPct val="86000"/>
              </a:lnSpc>
            </a:pPr>
            <a:r>
              <a:rPr sz="2500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公司增资</a:t>
            </a:r>
            <a:endParaRPr lang="SimHei" altLang="SimHei" sz="2500"/>
          </a:p>
          <a:p>
            <a:pPr marL="12700" algn="l" rtl="0" eaLnBrk="0">
              <a:lnSpc>
                <a:spcPts val="3457"/>
              </a:lnSpc>
            </a:pPr>
            <a:r>
              <a:rPr sz="25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优先认购权</a:t>
            </a:r>
            <a:endParaRPr lang="SimHei" altLang="SimHei" sz="2500"/>
          </a:p>
        </p:txBody>
      </p:sp>
      <p:sp>
        <p:nvSpPr>
          <p:cNvPr id="1138" name="textbox 1138"/>
          <p:cNvSpPr/>
          <p:nvPr/>
        </p:nvSpPr>
        <p:spPr>
          <a:xfrm>
            <a:off x="1968466" y="3543591"/>
            <a:ext cx="1464310" cy="823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22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·法定享有</a:t>
            </a:r>
            <a:endParaRPr lang="SimHei" altLang="SimHei" sz="2400"/>
          </a:p>
          <a:p>
            <a:pPr marL="25400" algn="l" rtl="0" eaLnBrk="0">
              <a:lnSpc>
                <a:spcPts val="3692"/>
              </a:lnSpc>
            </a:pPr>
            <a:r>
              <a:rPr sz="24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·约</a:t>
            </a:r>
            <a:r>
              <a:rPr sz="2400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定排</a:t>
            </a:r>
            <a:r>
              <a:rPr sz="24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除</a:t>
            </a:r>
            <a:endParaRPr lang="SimHei" altLang="SimHei" sz="2400"/>
          </a:p>
        </p:txBody>
      </p:sp>
      <p:sp>
        <p:nvSpPr>
          <p:cNvPr id="1140" name="textbox 1140"/>
          <p:cNvSpPr/>
          <p:nvPr/>
        </p:nvSpPr>
        <p:spPr>
          <a:xfrm>
            <a:off x="3822701" y="3571518"/>
            <a:ext cx="740409" cy="8623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21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5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</a:t>
            </a:r>
            <a:r>
              <a:rPr sz="2500" kern="0" spc="-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5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</a:t>
            </a:r>
            <a:endParaRPr lang="SimHei" altLang="SimHei" sz="2500"/>
          </a:p>
          <a:p>
            <a:pPr algn="r" rtl="0" eaLnBrk="0">
              <a:lnSpc>
                <a:spcPts val="3999"/>
              </a:lnSpc>
            </a:pPr>
            <a:r>
              <a:rPr sz="25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</a:t>
            </a:r>
            <a:endParaRPr lang="SimHei" altLang="SimHei" sz="2500"/>
          </a:p>
        </p:txBody>
      </p:sp>
      <p:sp>
        <p:nvSpPr>
          <p:cNvPr id="1142" name="textbox 1142"/>
          <p:cNvSpPr/>
          <p:nvPr/>
        </p:nvSpPr>
        <p:spPr>
          <a:xfrm rot="5400000">
            <a:off x="9382554" y="3657409"/>
            <a:ext cx="2085975" cy="21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algn="r" rtl="0" eaLnBrk="0">
              <a:lnSpc>
                <a:spcPts val="1379"/>
              </a:lnSpc>
              <a:spcBef>
                <a:spcPts val="1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1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1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100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 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订2  0</a:t>
            </a:r>
            <a:r>
              <a:rPr sz="1100" kern="0" spc="-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100" kern="0" spc="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100"/>
          </a:p>
        </p:txBody>
      </p:sp>
      <p:sp>
        <p:nvSpPr>
          <p:cNvPr id="1144" name="textbox 1144"/>
          <p:cNvSpPr/>
          <p:nvPr/>
        </p:nvSpPr>
        <p:spPr>
          <a:xfrm>
            <a:off x="4932281" y="4289507"/>
            <a:ext cx="825500" cy="399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5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5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227条</a:t>
            </a:r>
            <a:endParaRPr lang="SimHei" altLang="SimHei" sz="2500"/>
          </a:p>
        </p:txBody>
      </p:sp>
      <p:sp>
        <p:nvSpPr>
          <p:cNvPr id="1146" name="textbox 1146"/>
          <p:cNvSpPr/>
          <p:nvPr/>
        </p:nvSpPr>
        <p:spPr>
          <a:xfrm>
            <a:off x="47320" y="5692448"/>
            <a:ext cx="286384" cy="106426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3"/>
              </a:lnSpc>
            </a:pP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r>
              <a:rPr sz="1600" kern="0" spc="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sp>
        <p:nvSpPr>
          <p:cNvPr id="1148" name="textbox 1148"/>
          <p:cNvSpPr/>
          <p:nvPr/>
        </p:nvSpPr>
        <p:spPr>
          <a:xfrm>
            <a:off x="4622781" y="6528430"/>
            <a:ext cx="142113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pic>
        <p:nvPicPr>
          <p:cNvPr id="1150" name="picture 11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7871" y="850896"/>
            <a:ext cx="9378966" cy="12705"/>
          </a:xfrm>
          <a:prstGeom prst="rect">
            <a:avLst/>
          </a:prstGeom>
        </p:spPr>
      </p:pic>
      <p:pic>
        <p:nvPicPr>
          <p:cNvPr id="1152" name="picture 115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96" y="1403362"/>
            <a:ext cx="9372551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" name="group 52"/>
          <p:cNvGrpSpPr/>
          <p:nvPr/>
        </p:nvGrpSpPr>
        <p:grpSpPr>
          <a:xfrm rot="21600000">
            <a:off x="1619301" y="2368533"/>
            <a:ext cx="7410420" cy="4051343"/>
            <a:chExt cx="7410420" cy="4051343"/>
          </a:xfrm>
        </p:grpSpPr>
        <p:pic>
          <p:nvPicPr>
            <p:cNvPr id="1154" name="picture 115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7410420" cy="2895587"/>
            </a:xfrm>
            <a:prstGeom prst="rect">
              <a:avLst/>
            </a:prstGeom>
          </p:spPr>
        </p:pic>
        <p:sp>
          <p:nvSpPr>
            <p:cNvPr id="1156" name="textbox 1156"/>
            <p:cNvSpPr/>
            <p:nvPr/>
          </p:nvSpPr>
          <p:spPr>
            <a:xfrm>
              <a:off x="698410" y="433952"/>
              <a:ext cx="4252595" cy="24339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1595"/>
                </a:lnSpc>
              </a:pPr>
              <a:endParaRPr lang="Arial" altLang="Arial" sz="100"/>
            </a:p>
            <a:p>
              <a:pPr marL="2321560" algn="l" rtl="0" eaLnBrk="0">
                <a:lnSpc>
                  <a:spcPct val="98000"/>
                </a:lnSpc>
              </a:pPr>
              <a:r>
                <a:rPr sz="2200" b="1" kern="0" spc="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收购请求权</a:t>
              </a:r>
              <a:endParaRPr lang="SimHei" altLang="SimHei" sz="22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2638425" algn="l" rtl="0" eaLnBrk="0">
                <a:lnSpc>
                  <a:spcPct val="96000"/>
                </a:lnSpc>
                <a:spcBef>
                  <a:spcPts val="574"/>
                </a:spcBef>
              </a:pPr>
              <a:r>
                <a:rPr sz="1900" b="1" kern="0" spc="1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投资者</a:t>
              </a:r>
              <a:endParaRPr lang="SimHei" altLang="SimHei" sz="1900"/>
            </a:p>
            <a:p>
              <a:pPr marL="12700" algn="l" rtl="0" eaLnBrk="0">
                <a:lnSpc>
                  <a:spcPct val="96000"/>
                </a:lnSpc>
                <a:spcBef>
                  <a:spcPts val="1352"/>
                </a:spcBef>
              </a:pPr>
              <a:r>
                <a:rPr sz="19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要求公司回购</a:t>
              </a:r>
              <a:endParaRPr lang="SimHei" altLang="SimHei" sz="1900"/>
            </a:p>
            <a:p>
              <a:pPr algn="r" rtl="0" eaLnBrk="0">
                <a:lnSpc>
                  <a:spcPct val="96000"/>
                </a:lnSpc>
                <a:spcBef>
                  <a:spcPts val="121"/>
                </a:spcBef>
              </a:pPr>
              <a:r>
                <a:rPr sz="1900" b="1" kern="0" spc="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第89条/161条</a:t>
              </a:r>
              <a:r>
                <a:rPr sz="1900" b="1" kern="0" spc="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/162条</a:t>
              </a:r>
              <a:endParaRPr lang="SimHei" altLang="SimHei" sz="1900"/>
            </a:p>
          </p:txBody>
        </p:sp>
        <p:pic>
          <p:nvPicPr>
            <p:cNvPr id="1158" name="picture 115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327358" y="4044990"/>
              <a:ext cx="781046" cy="6352"/>
            </a:xfrm>
            <a:prstGeom prst="rect">
              <a:avLst/>
            </a:prstGeom>
          </p:spPr>
        </p:pic>
      </p:grpSp>
      <p:sp>
        <p:nvSpPr>
          <p:cNvPr id="1160" name="textbox 1160"/>
          <p:cNvSpPr/>
          <p:nvPr/>
        </p:nvSpPr>
        <p:spPr>
          <a:xfrm>
            <a:off x="-12700" y="939899"/>
            <a:ext cx="8898255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中小投资者保护一异议股东收购请求权</a:t>
            </a:r>
            <a:r>
              <a:rPr sz="2700" kern="0" spc="-5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vs</a:t>
            </a:r>
            <a:r>
              <a:rPr sz="2700" b="1" kern="0" spc="3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公司回</a:t>
            </a: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购</a:t>
            </a:r>
            <a:endParaRPr lang="SimHei" altLang="SimHei" sz="2700"/>
          </a:p>
        </p:txBody>
      </p:sp>
      <p:sp>
        <p:nvSpPr>
          <p:cNvPr id="1162" name="textbox 1162"/>
          <p:cNvSpPr/>
          <p:nvPr/>
        </p:nvSpPr>
        <p:spPr>
          <a:xfrm>
            <a:off x="6984954" y="4278805"/>
            <a:ext cx="1485264" cy="662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26"/>
              </a:lnSpc>
            </a:pPr>
            <a:endParaRPr lang="Arial" altLang="Arial" sz="100"/>
          </a:p>
          <a:p>
            <a:pPr marL="241300" algn="l" rtl="0" eaLnBrk="0">
              <a:lnSpc>
                <a:spcPct val="97000"/>
              </a:lnSpc>
            </a:pP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目标公司</a:t>
            </a:r>
            <a:endParaRPr lang="SimHei" altLang="SimHei" sz="1900"/>
          </a:p>
          <a:p>
            <a:pPr algn="l" rtl="0" eaLnBrk="0">
              <a:lnSpc>
                <a:spcPct val="103000"/>
              </a:lnSpc>
            </a:pPr>
            <a:endParaRPr lang="Arial" altLang="Arial" sz="500"/>
          </a:p>
          <a:p>
            <a:pPr marL="12700" algn="l" rtl="0" eaLnBrk="0">
              <a:lnSpc>
                <a:spcPct val="96000"/>
              </a:lnSpc>
            </a:pPr>
            <a:r>
              <a:rPr sz="1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自行决定回购</a:t>
            </a:r>
            <a:endParaRPr lang="SimHei" altLang="SimHei" sz="1900"/>
          </a:p>
        </p:txBody>
      </p:sp>
      <p:pic>
        <p:nvPicPr>
          <p:cNvPr id="1164" name="picture 11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956838" y="723916"/>
            <a:ext cx="736561" cy="774662"/>
          </a:xfrm>
          <a:prstGeom prst="rect">
            <a:avLst/>
          </a:prstGeom>
        </p:spPr>
      </p:pic>
      <p:sp>
        <p:nvSpPr>
          <p:cNvPr id="1166" name="textbox 1166"/>
          <p:cNvSpPr/>
          <p:nvPr/>
        </p:nvSpPr>
        <p:spPr>
          <a:xfrm rot="5400000">
            <a:off x="9385923" y="3680559"/>
            <a:ext cx="2089150" cy="194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9500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  <a:spcBef>
                <a:spcPts val="1"/>
              </a:spcBef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r>
              <a:rPr sz="1000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</a:t>
            </a:r>
            <a:r>
              <a:rPr sz="10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000"/>
          </a:p>
        </p:txBody>
      </p:sp>
      <p:sp>
        <p:nvSpPr>
          <p:cNvPr id="1168" name="textbox 1168"/>
          <p:cNvSpPr/>
          <p:nvPr/>
        </p:nvSpPr>
        <p:spPr>
          <a:xfrm>
            <a:off x="2578096" y="4275185"/>
            <a:ext cx="993775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8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异议股东</a:t>
            </a:r>
            <a:endParaRPr lang="SimHei" altLang="SimHei" sz="1900"/>
          </a:p>
        </p:txBody>
      </p:sp>
      <p:sp>
        <p:nvSpPr>
          <p:cNvPr id="1170" name="textbox 1170"/>
          <p:cNvSpPr/>
          <p:nvPr/>
        </p:nvSpPr>
        <p:spPr>
          <a:xfrm>
            <a:off x="4616472" y="6534783"/>
            <a:ext cx="1427480" cy="208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 </a:t>
            </a:r>
            <a:r>
              <a:rPr sz="1200" b="1" kern="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172" name="textbox 1172"/>
          <p:cNvSpPr/>
          <p:nvPr/>
        </p:nvSpPr>
        <p:spPr>
          <a:xfrm>
            <a:off x="41022" y="5693902"/>
            <a:ext cx="280034" cy="6419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0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600"/>
          </a:p>
        </p:txBody>
      </p:sp>
      <p:sp>
        <p:nvSpPr>
          <p:cNvPr id="1174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76" name="picture 117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55290" y="2381238"/>
            <a:ext cx="355555" cy="330194"/>
          </a:xfrm>
          <a:prstGeom prst="rect">
            <a:avLst/>
          </a:prstGeom>
        </p:spPr>
      </p:pic>
      <p:sp>
        <p:nvSpPr>
          <p:cNvPr id="1178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0" name="textbox 1180"/>
          <p:cNvSpPr/>
          <p:nvPr/>
        </p:nvSpPr>
        <p:spPr>
          <a:xfrm>
            <a:off x="34672" y="6520443"/>
            <a:ext cx="286384" cy="2286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1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pic>
        <p:nvPicPr>
          <p:cNvPr id="1182" name="picture 118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4" name="textbox 1184"/>
          <p:cNvSpPr/>
          <p:nvPr/>
        </p:nvSpPr>
        <p:spPr>
          <a:xfrm>
            <a:off x="495343" y="2967601"/>
            <a:ext cx="3547109" cy="2891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45"/>
              </a:lnSpc>
            </a:pPr>
            <a:endParaRPr lang="Arial" altLang="Arial" sz="100"/>
          </a:p>
          <a:p>
            <a:pPr marL="1210944" algn="l" rtl="0" eaLnBrk="0">
              <a:lnSpc>
                <a:spcPct val="96000"/>
              </a:lnSpc>
            </a:pPr>
            <a:r>
              <a:rPr sz="26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连续五年不分红</a:t>
            </a:r>
            <a:endParaRPr lang="SimHei" altLang="SimHei" sz="2600"/>
          </a:p>
          <a:p>
            <a:pPr marL="227965" indent="-215265" algn="l" rtl="0" eaLnBrk="0">
              <a:lnSpc>
                <a:spcPct val="112000"/>
              </a:lnSpc>
              <a:spcBef>
                <a:spcPts val="434"/>
              </a:spcBef>
            </a:pP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-公司</a:t>
            </a:r>
            <a:r>
              <a:rPr sz="1700" u="sng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连续五年</a:t>
            </a:r>
            <a:r>
              <a:rPr sz="1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不向股东分配利润，</a:t>
            </a: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而公司该五年连续盈利，并且符合</a:t>
            </a:r>
            <a:r>
              <a:rPr sz="17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法定分配利润条件</a:t>
            </a:r>
            <a:endParaRPr lang="SimHei" altLang="SimHei" sz="1700"/>
          </a:p>
          <a:p>
            <a:pPr marL="874394" algn="l" rtl="0" eaLnBrk="0">
              <a:lnSpc>
                <a:spcPct val="95000"/>
              </a:lnSpc>
              <a:spcBef>
                <a:spcPts val="1760"/>
              </a:spcBef>
            </a:pP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控股股东滥用权利</a:t>
            </a:r>
            <a:endParaRPr lang="SimHei" altLang="SimHei" sz="2600"/>
          </a:p>
          <a:p>
            <a:pPr marL="227965" indent="-215265" algn="l" rtl="0" eaLnBrk="0">
              <a:lnSpc>
                <a:spcPct val="110000"/>
              </a:lnSpc>
              <a:spcBef>
                <a:spcPts val="689"/>
              </a:spcBef>
            </a:pP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-有限公司控股股东</a:t>
            </a:r>
            <a:r>
              <a:rPr sz="1700" u="sng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滥用股东权利，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严重损害公司或其他股东利益的</a:t>
            </a:r>
            <a:endParaRPr lang="SimHei" altLang="SimHei" sz="1700"/>
          </a:p>
          <a:p>
            <a:pPr marL="12700" algn="l" rtl="0" eaLnBrk="0">
              <a:lnSpc>
                <a:spcPct val="95000"/>
              </a:lnSpc>
              <a:spcBef>
                <a:spcPts val="438"/>
              </a:spcBef>
            </a:pP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</a:t>
            </a:r>
            <a:r>
              <a:rPr sz="1700" kern="0" spc="4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股份公司无类似条款</a:t>
            </a:r>
            <a:endParaRPr lang="SimHei" altLang="SimHei" sz="1700"/>
          </a:p>
        </p:txBody>
      </p:sp>
      <p:sp>
        <p:nvSpPr>
          <p:cNvPr id="1186" name="textbox 1186"/>
          <p:cNvSpPr/>
          <p:nvPr/>
        </p:nvSpPr>
        <p:spPr>
          <a:xfrm>
            <a:off x="6908816" y="2967601"/>
            <a:ext cx="3343275" cy="2800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45"/>
              </a:lnSpc>
            </a:pPr>
            <a:endParaRPr lang="Arial" altLang="Arial" sz="100"/>
          </a:p>
          <a:p>
            <a:pPr marL="17145" algn="l" rtl="0" eaLnBrk="0">
              <a:lnSpc>
                <a:spcPct val="96000"/>
              </a:lnSpc>
            </a:pPr>
            <a:r>
              <a:rPr sz="26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合并分立处置</a:t>
            </a:r>
            <a:endParaRPr lang="SimHei" altLang="SimHei" sz="2600"/>
          </a:p>
          <a:p>
            <a:pPr marL="12700" algn="l" rtl="0" eaLnBrk="0">
              <a:lnSpc>
                <a:spcPct val="85000"/>
              </a:lnSpc>
              <a:spcBef>
                <a:spcPts val="394"/>
              </a:spcBef>
            </a:pP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-公司合并、分立、</a:t>
            </a:r>
            <a:endParaRPr lang="SimHei" altLang="SimHei" sz="1700"/>
          </a:p>
          <a:p>
            <a:pPr marL="247015" algn="l" rtl="0" eaLnBrk="0">
              <a:lnSpc>
                <a:spcPts val="2394"/>
              </a:lnSpc>
            </a:pP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转让主要财产</a:t>
            </a:r>
            <a:endParaRPr lang="SimHei" altLang="SimHei" sz="17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7145" algn="l" rtl="0" eaLnBrk="0">
              <a:lnSpc>
                <a:spcPct val="96000"/>
              </a:lnSpc>
              <a:spcBef>
                <a:spcPts val="783"/>
              </a:spcBef>
            </a:pPr>
            <a:r>
              <a:rPr sz="26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期限届满决议延期</a:t>
            </a:r>
            <a:endParaRPr lang="SimHei" altLang="SimHei" sz="2600"/>
          </a:p>
          <a:p>
            <a:pPr marL="247015" indent="-234315" algn="l" rtl="0" eaLnBrk="0">
              <a:lnSpc>
                <a:spcPct val="104000"/>
              </a:lnSpc>
              <a:spcBef>
                <a:spcPts val="455"/>
              </a:spcBef>
            </a:pPr>
            <a:r>
              <a:rPr sz="17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-章程规定的营业期限届</a:t>
            </a:r>
            <a:r>
              <a:rPr sz="17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满或其他</a:t>
            </a:r>
            <a:r>
              <a:rPr sz="1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解散事由出现，股东会通过决议 </a:t>
            </a:r>
            <a:r>
              <a:rPr sz="1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修改章程使公司存续</a:t>
            </a:r>
            <a:endParaRPr lang="SimHei" altLang="SimHei" sz="1700"/>
          </a:p>
        </p:txBody>
      </p:sp>
      <p:pic>
        <p:nvPicPr>
          <p:cNvPr id="1188" name="picture 1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038575" y="2838412"/>
            <a:ext cx="2819422" cy="2114573"/>
          </a:xfrm>
          <a:prstGeom prst="rect">
            <a:avLst/>
          </a:prstGeom>
        </p:spPr>
      </p:pic>
      <p:sp>
        <p:nvSpPr>
          <p:cNvPr id="1190" name="textbox 1190"/>
          <p:cNvSpPr/>
          <p:nvPr/>
        </p:nvSpPr>
        <p:spPr>
          <a:xfrm>
            <a:off x="1854153" y="1659818"/>
            <a:ext cx="6967855" cy="683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·有限公司(89条)/股份公司(161条),对股东会下列决议</a:t>
            </a:r>
            <a:endParaRPr lang="SimHei" altLang="SimHei" sz="2100"/>
          </a:p>
          <a:p>
            <a:pPr algn="r" rtl="0" eaLnBrk="0">
              <a:lnSpc>
                <a:spcPct val="95000"/>
              </a:lnSpc>
              <a:spcBef>
                <a:spcPts val="285"/>
              </a:spcBef>
            </a:pPr>
            <a:r>
              <a:rPr sz="2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投反对票</a:t>
            </a:r>
            <a:r>
              <a:rPr sz="21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的股东可请求公司</a:t>
            </a:r>
            <a:r>
              <a:rPr sz="2100" u="sng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按合理价格</a:t>
            </a:r>
            <a:r>
              <a:rPr sz="2100" u="sng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收购</a:t>
            </a:r>
            <a:r>
              <a:rPr sz="21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其股权/股份</a:t>
            </a:r>
            <a:endParaRPr lang="SimHei" altLang="SimHei" sz="2100"/>
          </a:p>
        </p:txBody>
      </p:sp>
      <p:sp>
        <p:nvSpPr>
          <p:cNvPr id="1192" name="textbox 1192"/>
          <p:cNvSpPr/>
          <p:nvPr/>
        </p:nvSpPr>
        <p:spPr>
          <a:xfrm>
            <a:off x="4759900" y="3094192"/>
            <a:ext cx="1870075" cy="1699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84"/>
              </a:lnSpc>
            </a:pPr>
            <a:endParaRPr lang="Arial" altLang="Arial" sz="100"/>
          </a:p>
          <a:p>
            <a:pPr algn="r" rtl="0" eaLnBrk="0">
              <a:lnSpc>
                <a:spcPct val="81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52400" algn="l" rtl="0" eaLnBrk="0">
              <a:lnSpc>
                <a:spcPct val="85000"/>
              </a:lnSpc>
              <a:spcBef>
                <a:spcPts val="640"/>
              </a:spcBef>
            </a:pPr>
            <a:r>
              <a:rPr sz="21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异议股东</a:t>
            </a:r>
            <a:endParaRPr lang="SimHei" altLang="SimHei" sz="2100"/>
          </a:p>
          <a:p>
            <a:pPr marL="12700" algn="l" rtl="0" eaLnBrk="0">
              <a:lnSpc>
                <a:spcPts val="3073"/>
              </a:lnSpc>
            </a:pPr>
            <a:r>
              <a:rPr sz="21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收购请求权</a:t>
            </a:r>
            <a:endParaRPr lang="SimHei" altLang="SimHei" sz="21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1717039" algn="l" rtl="0" eaLnBrk="0">
              <a:lnSpc>
                <a:spcPct val="81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1000"/>
          </a:p>
        </p:txBody>
      </p:sp>
      <p:sp>
        <p:nvSpPr>
          <p:cNvPr id="1194" name="textbox 1194"/>
          <p:cNvSpPr/>
          <p:nvPr/>
        </p:nvSpPr>
        <p:spPr>
          <a:xfrm>
            <a:off x="-12700" y="982478"/>
            <a:ext cx="7119619" cy="396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3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  <a:tabLst>
                <a:tab pos="634365"/>
              </a:tabLst>
            </a:pPr>
            <a:r>
              <a:rPr sz="26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异议股东的收购请求权</a:t>
            </a:r>
            <a:r>
              <a:rPr sz="2600" kern="0" spc="-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Appraisal</a:t>
            </a:r>
            <a:r>
              <a:rPr sz="2600" kern="0" spc="1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6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Right</a:t>
            </a:r>
            <a:endParaRPr lang="SimSun" altLang="SimSun" sz="2600"/>
          </a:p>
        </p:txBody>
      </p:sp>
      <p:pic>
        <p:nvPicPr>
          <p:cNvPr id="1196" name="picture 119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1198" name="textbox 1198"/>
          <p:cNvSpPr/>
          <p:nvPr/>
        </p:nvSpPr>
        <p:spPr>
          <a:xfrm>
            <a:off x="4622781" y="6522360"/>
            <a:ext cx="1440814" cy="215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9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200" name="textbox 1200"/>
          <p:cNvSpPr/>
          <p:nvPr/>
        </p:nvSpPr>
        <p:spPr>
          <a:xfrm>
            <a:off x="4190982" y="3100012"/>
            <a:ext cx="159385" cy="1692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84"/>
              </a:lnSpc>
            </a:pPr>
            <a:endParaRPr lang="Arial" altLang="Arial" sz="100"/>
          </a:p>
          <a:p>
            <a:pPr marL="19050" algn="l" rtl="0" eaLnBrk="0">
              <a:lnSpc>
                <a:spcPct val="82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12700" algn="l" rtl="0" eaLnBrk="0">
              <a:lnSpc>
                <a:spcPct val="81000"/>
              </a:lnSpc>
              <a:spcBef>
                <a:spcPts val="2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1000"/>
          </a:p>
        </p:txBody>
      </p:sp>
      <p:sp>
        <p:nvSpPr>
          <p:cNvPr id="1202" name="textbox 1202"/>
          <p:cNvSpPr/>
          <p:nvPr/>
        </p:nvSpPr>
        <p:spPr>
          <a:xfrm rot="5400000">
            <a:off x="9842096" y="3199544"/>
            <a:ext cx="116840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algn="r" rtl="0" eaLnBrk="0">
              <a:lnSpc>
                <a:spcPts val="1365"/>
              </a:lnSpc>
              <a:spcBef>
                <a:spcPts val="1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1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1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r>
              <a:rPr sz="11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》</a:t>
            </a:r>
            <a:endParaRPr lang="SimHei" altLang="SimHei" sz="1100"/>
          </a:p>
        </p:txBody>
      </p:sp>
      <p:pic>
        <p:nvPicPr>
          <p:cNvPr id="1204" name="picture 120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400547" y="6413524"/>
            <a:ext cx="1860544" cy="82510"/>
          </a:xfrm>
          <a:prstGeom prst="rect">
            <a:avLst/>
          </a:prstGeom>
        </p:spPr>
      </p:pic>
      <p:sp>
        <p:nvSpPr>
          <p:cNvPr id="1206" name="textbox 1206"/>
          <p:cNvSpPr/>
          <p:nvPr/>
        </p:nvSpPr>
        <p:spPr>
          <a:xfrm>
            <a:off x="47320" y="5692448"/>
            <a:ext cx="286384" cy="64960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053"/>
              </a:lnSpc>
            </a:pP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600"/>
          </a:p>
        </p:txBody>
      </p:sp>
      <p:sp>
        <p:nvSpPr>
          <p:cNvPr id="1208" name="textbox 1208"/>
          <p:cNvSpPr/>
          <p:nvPr/>
        </p:nvSpPr>
        <p:spPr>
          <a:xfrm>
            <a:off x="10317491" y="3814935"/>
            <a:ext cx="190500" cy="100520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3"/>
              </a:lnSpc>
            </a:pPr>
            <a:endParaRPr lang="Arial" altLang="Arial" sz="100"/>
          </a:p>
          <a:p>
            <a:pPr marL="12700" algn="l" rtl="0" eaLnBrk="0">
              <a:lnSpc>
                <a:spcPct val="74000"/>
              </a:lnSpc>
            </a:pPr>
            <a:r>
              <a:rPr sz="1600" kern="0" spc="-50" baseline="959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50" baseline="7677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当</a:t>
            </a:r>
            <a:r>
              <a:rPr sz="2200" kern="0" spc="-50" baseline="697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400" kern="0" spc="4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50" baseline="-697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1400" kern="0" spc="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50" baseline="-6979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2200" baseline="-6979"/>
          </a:p>
        </p:txBody>
      </p:sp>
      <p:sp>
        <p:nvSpPr>
          <p:cNvPr id="1210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12" name="picture 12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61600" y="2381238"/>
            <a:ext cx="349246" cy="330194"/>
          </a:xfrm>
          <a:prstGeom prst="rect">
            <a:avLst/>
          </a:prstGeom>
        </p:spPr>
      </p:pic>
      <p:sp>
        <p:nvSpPr>
          <p:cNvPr id="1214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6" name="textbox 1216"/>
          <p:cNvSpPr/>
          <p:nvPr/>
        </p:nvSpPr>
        <p:spPr>
          <a:xfrm>
            <a:off x="40970" y="6521199"/>
            <a:ext cx="292734" cy="23558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2103"/>
              </a:lnSpc>
            </a:pPr>
            <a:r>
              <a:rPr sz="1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600"/>
          </a:p>
        </p:txBody>
      </p:sp>
      <p:pic>
        <p:nvPicPr>
          <p:cNvPr id="1218" name="picture 12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19582" y="6762776"/>
            <a:ext cx="1841510" cy="635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" name="group 54"/>
          <p:cNvGrpSpPr/>
          <p:nvPr/>
        </p:nvGrpSpPr>
        <p:grpSpPr>
          <a:xfrm rot="21600000">
            <a:off x="38068" y="1660989"/>
            <a:ext cx="10490225" cy="2657019"/>
            <a:chExt cx="10490225" cy="2657019"/>
          </a:xfrm>
        </p:grpSpPr>
        <p:pic>
          <p:nvPicPr>
            <p:cNvPr id="1220" name="picture 122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1120323"/>
              <a:ext cx="10490225" cy="1536695"/>
            </a:xfrm>
            <a:prstGeom prst="rect">
              <a:avLst/>
            </a:prstGeom>
          </p:spPr>
        </p:pic>
        <p:sp>
          <p:nvSpPr>
            <p:cNvPr id="1222" name="textbox 1222"/>
            <p:cNvSpPr/>
            <p:nvPr/>
          </p:nvSpPr>
          <p:spPr>
            <a:xfrm>
              <a:off x="1517632" y="-12700"/>
              <a:ext cx="8716009" cy="27063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429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4000"/>
                </a:lnSpc>
              </a:pPr>
              <a:r>
                <a:rPr sz="2100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第89条(有限公司)第二、三款；第</a:t>
              </a:r>
              <a:r>
                <a:rPr sz="2100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161条(股份公司)第二、三款</a:t>
              </a:r>
              <a:endParaRPr lang="SimHei" altLang="SimHei" sz="21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marL="6292850" indent="-196850" algn="l" rtl="0" eaLnBrk="0">
                <a:lnSpc>
                  <a:spcPct val="104000"/>
                </a:lnSpc>
                <a:spcBef>
                  <a:spcPts val="634"/>
                </a:spcBef>
              </a:pPr>
              <a:r>
                <a:rPr sz="2100" kern="0" spc="-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·收购的本公司股权，</a:t>
              </a:r>
              <a:r>
                <a:rPr sz="2100" kern="0" spc="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21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六个月内转让/注销</a:t>
              </a:r>
              <a:endParaRPr lang="SimHei" altLang="SimHei" sz="21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5029200" algn="l" rtl="0" eaLnBrk="0">
                <a:lnSpc>
                  <a:spcPct val="95000"/>
                </a:lnSpc>
                <a:spcBef>
                  <a:spcPts val="573"/>
                </a:spcBef>
              </a:pPr>
              <a:r>
                <a:rPr sz="1900" kern="0" spc="1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·</a:t>
              </a:r>
              <a:r>
                <a:rPr sz="1900" kern="0" spc="-5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1900" kern="0" spc="1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90日内向法院起诉</a:t>
              </a:r>
              <a:endParaRPr lang="SimHei" altLang="SimHei" sz="1900"/>
            </a:p>
            <a:p>
              <a:pPr marL="2460625" algn="l" rtl="0" eaLnBrk="0">
                <a:lnSpc>
                  <a:spcPct val="97000"/>
                </a:lnSpc>
                <a:spcBef>
                  <a:spcPts val="500"/>
                </a:spcBef>
              </a:pPr>
              <a:r>
                <a:rPr sz="1900" b="1" kern="0" spc="2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90日内</a:t>
              </a:r>
              <a:endParaRPr lang="SimHei" altLang="SimHei" sz="1900"/>
            </a:p>
          </p:txBody>
        </p:sp>
        <p:pic>
          <p:nvPicPr>
            <p:cNvPr id="1224" name="picture 122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4895865" y="491624"/>
              <a:ext cx="806495" cy="6352"/>
            </a:xfrm>
            <a:prstGeom prst="rect">
              <a:avLst/>
            </a:prstGeom>
          </p:spPr>
        </p:pic>
      </p:grpSp>
      <p:sp>
        <p:nvSpPr>
          <p:cNvPr id="1226" name="textbox 1226"/>
          <p:cNvSpPr/>
          <p:nvPr/>
        </p:nvSpPr>
        <p:spPr>
          <a:xfrm>
            <a:off x="69853" y="4430810"/>
            <a:ext cx="10380344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0287634" algn="l" rtl="0" eaLnBrk="0">
              <a:lnSpc>
                <a:spcPts val="506"/>
              </a:lnSpc>
            </a:pPr>
            <a:r>
              <a:rPr sz="4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endParaRPr lang="SimSun" altLang="SimSun" sz="400"/>
          </a:p>
          <a:p>
            <a:pPr marL="227965" indent="-209550" algn="l" rtl="0" eaLnBrk="0">
              <a:lnSpc>
                <a:spcPct val="102000"/>
              </a:lnSpc>
              <a:spcBef>
                <a:spcPts val="616"/>
              </a:spcBef>
            </a:pPr>
            <a:r>
              <a:rPr sz="18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·对于</a:t>
            </a:r>
            <a:r>
              <a:rPr sz="1800" u="sng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</a:t>
            </a:r>
            <a:r>
              <a:rPr sz="18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 “合并、分立”并未出现在第161条；第162条</a:t>
            </a:r>
            <a:r>
              <a:rPr sz="18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第(四)项规定，“股东因对股东会作出的公司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合并、分立决议持异议，要求公司收购其股份”时，公司可以回购股份</a:t>
            </a: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[或是立法技术角度为避免重复]</a:t>
            </a:r>
            <a:endParaRPr lang="SimHei" altLang="SimHei" sz="1800"/>
          </a:p>
          <a:p>
            <a:pPr marL="12700" algn="l" rtl="0" eaLnBrk="0">
              <a:lnSpc>
                <a:spcPct val="92000"/>
              </a:lnSpc>
              <a:spcBef>
                <a:spcPts val="211"/>
              </a:spcBef>
            </a:pPr>
            <a:r>
              <a:rPr sz="1900" kern="0" spc="-130">
                <a:solidFill>
                  <a:srgbClr val="D7463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</a:t>
            </a:r>
            <a:r>
              <a:rPr sz="1900" kern="0" spc="-790">
                <a:solidFill>
                  <a:srgbClr val="D7463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u="sng" kern="0" spc="-130">
                <a:solidFill>
                  <a:srgbClr val="D74636">
                    <a:alpha val="100000"/>
                  </a:srgbClr>
                </a:solidFill>
                <a:uFill>
                  <a:solidFill>
                    <a:srgbClr val="FF0000"/>
                  </a:solidFill>
                </a:uFill>
                <a:latin typeface="SimHei"/>
                <a:ea typeface="SimHei"/>
                <a:cs typeface="SimHei"/>
              </a:rPr>
              <a:t>问题：</a:t>
            </a:r>
            <a:r>
              <a:rPr sz="1900" kern="0" spc="260">
                <a:solidFill>
                  <a:srgbClr val="D7463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900" kern="0" spc="-130">
                <a:solidFill>
                  <a:srgbClr val="D7463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股份公司合并、分立时，其异议股东如何起诉</a:t>
            </a:r>
            <a:r>
              <a:rPr sz="1900" kern="0" spc="-140">
                <a:solidFill>
                  <a:srgbClr val="D7463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?无法援引第161条，第162条又未设置起诉条款</a:t>
            </a:r>
            <a:endParaRPr lang="SimHei" altLang="SimHei" sz="1900"/>
          </a:p>
        </p:txBody>
      </p:sp>
      <p:sp>
        <p:nvSpPr>
          <p:cNvPr id="1228" name="textbox 1228"/>
          <p:cNvSpPr/>
          <p:nvPr/>
        </p:nvSpPr>
        <p:spPr>
          <a:xfrm>
            <a:off x="3032381" y="2886683"/>
            <a:ext cx="3310890" cy="972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68"/>
              </a:lnSpc>
            </a:pPr>
            <a:endParaRPr lang="Arial" altLang="Arial" sz="100"/>
          </a:p>
          <a:p>
            <a:pPr marL="34290" algn="l" rtl="0" eaLnBrk="0">
              <a:lnSpc>
                <a:spcPct val="98000"/>
              </a:lnSpc>
            </a:pPr>
            <a:r>
              <a:rPr sz="2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·60日内无法达成</a:t>
            </a:r>
            <a:r>
              <a:rPr sz="2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收购协议</a:t>
            </a:r>
            <a:endParaRPr lang="SimHei" altLang="SimHei" sz="2100"/>
          </a:p>
          <a:p>
            <a:pPr algn="l" rtl="0" eaLnBrk="0">
              <a:lnSpc>
                <a:spcPct val="184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12700" algn="l" rtl="0" eaLnBrk="0">
              <a:lnSpc>
                <a:spcPct val="97000"/>
              </a:lnSpc>
              <a:spcBef>
                <a:spcPts val="1"/>
              </a:spcBef>
            </a:pPr>
            <a:r>
              <a:rPr sz="1900" b="1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60日内</a:t>
            </a:r>
            <a:endParaRPr lang="SimHei" altLang="SimHei" sz="1900"/>
          </a:p>
        </p:txBody>
      </p:sp>
      <p:sp>
        <p:nvSpPr>
          <p:cNvPr id="1230" name="textbox 1230"/>
          <p:cNvSpPr/>
          <p:nvPr/>
        </p:nvSpPr>
        <p:spPr>
          <a:xfrm>
            <a:off x="-12700" y="939899"/>
            <a:ext cx="5788659" cy="418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19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634365"/>
              </a:tabLst>
            </a:pPr>
            <a:r>
              <a:rPr sz="2700" strike="sngStrike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异议股东收购请求权的司法救济</a:t>
            </a:r>
            <a:endParaRPr lang="SimHei" altLang="SimHei" sz="2700"/>
          </a:p>
        </p:txBody>
      </p:sp>
      <p:pic>
        <p:nvPicPr>
          <p:cNvPr id="1232" name="picture 12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969456" y="723916"/>
            <a:ext cx="723943" cy="761956"/>
          </a:xfrm>
          <a:prstGeom prst="rect">
            <a:avLst/>
          </a:prstGeom>
        </p:spPr>
      </p:pic>
      <p:sp>
        <p:nvSpPr>
          <p:cNvPr id="1234" name="textbox 1234"/>
          <p:cNvSpPr/>
          <p:nvPr/>
        </p:nvSpPr>
        <p:spPr>
          <a:xfrm>
            <a:off x="342855" y="3520568"/>
            <a:ext cx="1599564" cy="337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63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1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·股东会决议</a:t>
            </a:r>
            <a:endParaRPr lang="SimHei" altLang="SimHei" sz="2100"/>
          </a:p>
        </p:txBody>
      </p:sp>
      <p:sp>
        <p:nvSpPr>
          <p:cNvPr id="1236" name="textbox 1236"/>
          <p:cNvSpPr/>
          <p:nvPr/>
        </p:nvSpPr>
        <p:spPr>
          <a:xfrm>
            <a:off x="4622781" y="6522360"/>
            <a:ext cx="1440814" cy="2152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9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原创微信号：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ListCo</a:t>
            </a:r>
            <a:endParaRPr lang="Arial" altLang="Arial" sz="1200"/>
          </a:p>
        </p:txBody>
      </p:sp>
      <p:sp>
        <p:nvSpPr>
          <p:cNvPr id="1238" name="textbox 1238"/>
          <p:cNvSpPr/>
          <p:nvPr/>
        </p:nvSpPr>
        <p:spPr>
          <a:xfrm rot="5400000">
            <a:off x="9896072" y="3132864"/>
            <a:ext cx="1060450" cy="21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algn="r" rtl="0" eaLnBrk="0">
              <a:lnSpc>
                <a:spcPts val="1365"/>
              </a:lnSpc>
              <a:spcBef>
                <a:spcPts val="1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</a:t>
            </a:r>
            <a:r>
              <a:rPr sz="11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 》</a:t>
            </a:r>
            <a:endParaRPr lang="SimHei" altLang="SimHei" sz="1100"/>
          </a:p>
        </p:txBody>
      </p:sp>
      <p:sp>
        <p:nvSpPr>
          <p:cNvPr id="1240" name="rect"/>
          <p:cNvSpPr/>
          <p:nvPr/>
        </p:nvSpPr>
        <p:spPr>
          <a:xfrm>
            <a:off x="577871" y="850896"/>
            <a:ext cx="9378966" cy="12705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2" name="textbox 1242"/>
          <p:cNvSpPr/>
          <p:nvPr/>
        </p:nvSpPr>
        <p:spPr>
          <a:xfrm>
            <a:off x="31131" y="5684105"/>
            <a:ext cx="264159" cy="62738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876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刘</a:t>
            </a: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 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成</a:t>
            </a:r>
            <a:endParaRPr lang="LiSu" altLang="LiSu" sz="1500"/>
          </a:p>
        </p:txBody>
      </p:sp>
      <p:pic>
        <p:nvPicPr>
          <p:cNvPr id="1244" name="picture 124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0255290" y="2374886"/>
            <a:ext cx="355555" cy="330194"/>
          </a:xfrm>
          <a:prstGeom prst="rect">
            <a:avLst/>
          </a:prstGeom>
        </p:spPr>
      </p:pic>
      <p:sp>
        <p:nvSpPr>
          <p:cNvPr id="1246" name="textbox 1246"/>
          <p:cNvSpPr/>
          <p:nvPr/>
        </p:nvSpPr>
        <p:spPr>
          <a:xfrm>
            <a:off x="10321524" y="3808819"/>
            <a:ext cx="192404" cy="50990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3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600" kern="0" spc="10" baseline="9596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10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当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 </a:t>
            </a:r>
            <a:r>
              <a:rPr sz="1300" kern="0" spc="10" baseline="-35434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300" baseline="-35434"/>
          </a:p>
        </p:txBody>
      </p:sp>
      <p:sp>
        <p:nvSpPr>
          <p:cNvPr id="1248" name="rect"/>
          <p:cNvSpPr/>
          <p:nvPr/>
        </p:nvSpPr>
        <p:spPr>
          <a:xfrm>
            <a:off x="590596" y="1403362"/>
            <a:ext cx="9372551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50" name="textbox 1250"/>
          <p:cNvSpPr/>
          <p:nvPr/>
        </p:nvSpPr>
        <p:spPr>
          <a:xfrm>
            <a:off x="25178" y="6506202"/>
            <a:ext cx="269875" cy="2159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923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伟</a:t>
            </a:r>
            <a:endParaRPr lang="LiSu" altLang="LiSu" sz="1500"/>
          </a:p>
        </p:txBody>
      </p:sp>
      <p:pic>
        <p:nvPicPr>
          <p:cNvPr id="1252" name="picture 125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400547" y="6489682"/>
            <a:ext cx="1860544" cy="6352"/>
          </a:xfrm>
          <a:prstGeom prst="rect">
            <a:avLst/>
          </a:prstGeom>
        </p:spPr>
      </p:pic>
      <p:pic>
        <p:nvPicPr>
          <p:cNvPr id="1254" name="picture 125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19582" y="6762776"/>
            <a:ext cx="1841510" cy="6352"/>
          </a:xfrm>
          <a:prstGeom prst="rect">
            <a:avLst/>
          </a:prstGeom>
        </p:spPr>
      </p:pic>
      <p:sp>
        <p:nvSpPr>
          <p:cNvPr id="1256" name="rect"/>
          <p:cNvSpPr/>
          <p:nvPr/>
        </p:nvSpPr>
        <p:spPr>
          <a:xfrm>
            <a:off x="4946660" y="6413524"/>
            <a:ext cx="787355" cy="6352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https://d.book118.com/986155113015010033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626</Paragraphs>
  <Slides>43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baseType="lpstr" size="55">
      <vt:lpstr>Arial</vt:lpstr>
      <vt:lpstr>Calibri</vt:lpstr>
      <vt:lpstr>SimHei</vt:lpstr>
      <vt:lpstr>SimSun</vt:lpstr>
      <vt:lpstr>LiSu</vt:lpstr>
      <vt:lpstr>KaiTi</vt:lpstr>
      <vt:lpstr>Times New Roman</vt:lpstr>
      <vt:lpstr>FangSong</vt:lpstr>
      <vt:lpstr>YouYuan</vt:lpstr>
      <vt:lpstr>STXinwei</vt:lpstr>
      <vt:lpstr>MS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2024-09-01T12:28:15.682</cp:lastPrinted>
  <dcterms:created xsi:type="dcterms:W3CDTF">2024-09-01T04:28:15Z</dcterms:created>
  <dcterms:modified xsi:type="dcterms:W3CDTF">2024-09-01T04:28:17Z</dcterms:modified>
</cp:coreProperties>
</file>