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AFD758C-35B6-4C2F-A5CB-A0C493EBA8F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FCDD1C8-079A-42ED-AB4D-2E0EE1F14CC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2B56AA3-2D58-44F1-8475-55542E64213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EB2FD71-44FF-4B14-8092-3782108B8E1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C494CAF-AE5A-415E-A8CF-0A963D10E2C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FEFAC61-B9E6-4BF7-92B6-4736E3D6154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9A47729-BBA9-4426-92DD-E74EE323558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66E2038-5EFF-4C10-929E-6BB0239A1B7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7D1F05E-89AB-4EAC-B1B5-8FBC1835F7A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9C39A91-6F8C-41D4-9261-CA50DC08523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5319C97-A95B-491C-BA38-B35FED2A242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86205022005010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955091" y="1771650"/>
            <a:ext cx="8281818" cy="1950224"/>
          </a:xfrm>
          <a:prstGeom prst="rect">
            <a:avLst/>
          </a:prstGeom>
          <a:noFill/>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4950" b="1">
                <a:solidFill>
                  <a:srgbClr val="FFFFFF">
                    <a:alpha val="100000"/>
                  </a:srgbClr>
                </a:solidFill>
                <a:latin typeface="Microsoft Yahei"/>
                <a:ea typeface="Microsoft Yahei"/>
                <a:cs typeface="Microsoft Yahei"/>
              </a:rPr>
              <a:t>医院放射诊疗防护标准的解读</a:t>
            </a:r>
            <a:endParaRPr lang="en-US" sz="1100"/>
          </a:p>
        </p:txBody>
      </p:sp>
      <p:sp>
        <p:nvSpPr>
          <p:cNvPr id="3" name="AutoShape 3"/>
          <p:cNvSpPr/>
          <p:nvPr/>
        </p:nvSpPr>
        <p:spPr>
          <a:xfrm>
            <a:off x="6000750" y="4095750"/>
            <a:ext cx="4101027" cy="524871"/>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025">
                <a:solidFill>
                  <a:srgbClr val="FFFFFF">
                    <a:alpha val="100000"/>
                  </a:srgbClr>
                </a:solidFill>
                <a:latin typeface="Microsoft Yahei"/>
                <a:ea typeface="Microsoft Yahei"/>
                <a:cs typeface="Microsoft Yahei"/>
              </a:rPr>
              <a:t>汇报时间：2024-01-14</a:t>
            </a:r>
            <a:endParaRPr lang="en-US" sz="1100"/>
          </a:p>
        </p:txBody>
      </p:sp>
      <p:sp>
        <p:nvSpPr>
          <p:cNvPr id="4" name="AutoShape 4"/>
          <p:cNvSpPr/>
          <p:nvPr/>
        </p:nvSpPr>
        <p:spPr>
          <a:xfrm>
            <a:off x="714375" y="4095750"/>
            <a:ext cx="4956128" cy="524871"/>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025">
                <a:solidFill>
                  <a:srgbClr val="FFFFFF">
                    <a:alpha val="100000"/>
                  </a:srgbClr>
                </a:solidFill>
                <a:latin typeface="Microsoft Yahei"/>
                <a:ea typeface="Microsoft Yahei"/>
                <a:cs typeface="Microsoft Yahei"/>
              </a:rPr>
              <a:t>汇报人：XX</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287250" cy="6857204"/>
          </a:xfrm>
          <a:prstGeom prst="rect">
            <a:avLst/>
          </a:prstGeom>
        </p:spPr>
      </p:pic>
      <p:grpSp>
        <p:nvGrpSpPr>
          <p:cNvPr id="3" name="Group 3"/>
          <p:cNvGrpSpPr/>
          <p:nvPr/>
        </p:nvGrpSpPr>
        <p:grpSpPr>
          <a:xfrm>
            <a:off x="2336170" y="682396"/>
            <a:ext cx="1539079" cy="823690"/>
            <a:chOff x="2336170" y="682396"/>
            <a:chExt cx="1539079" cy="823690"/>
          </a:xfrm>
        </p:grpSpPr>
        <p:sp>
          <p:nvSpPr>
            <p:cNvPr id="4" name="TextBox 4"/>
            <p:cNvSpPr txBox="1"/>
            <p:nvPr/>
          </p:nvSpPr>
          <p:spPr>
            <a:xfrm>
              <a:off x="2336170" y="682396"/>
              <a:ext cx="1539079" cy="823690"/>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rgbClr val="FFFFFF">
                      <a:alpha val="100000"/>
                    </a:srgbClr>
                  </a:solidFill>
                  <a:latin typeface="Microsoft Yahei"/>
                  <a:ea typeface="Microsoft Yahei"/>
                  <a:cs typeface="Microsoft Yahei"/>
                </a:rPr>
                <a:t>目录</a:t>
              </a:r>
            </a:p>
          </p:txBody>
        </p:sp>
      </p:grpSp>
      <p:sp>
        <p:nvSpPr>
          <p:cNvPr id="5" name="TextBox 5"/>
          <p:cNvSpPr txBox="1"/>
          <p:nvPr/>
        </p:nvSpPr>
        <p:spPr>
          <a:xfrm>
            <a:off x="5749260" y="682396"/>
            <a:ext cx="5359177" cy="45877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引言</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放射诊疗防护标准概述</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放射诊疗设备与场所的防护要求</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放射诊疗人员与患者的防护措施</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287250" cy="6857204"/>
          </a:xfrm>
          <a:prstGeom prst="rect">
            <a:avLst/>
          </a:prstGeom>
        </p:spPr>
      </p:pic>
      <p:grpSp>
        <p:nvGrpSpPr>
          <p:cNvPr id="3" name="Group 3"/>
          <p:cNvGrpSpPr/>
          <p:nvPr/>
        </p:nvGrpSpPr>
        <p:grpSpPr>
          <a:xfrm>
            <a:off x="2336170" y="682396"/>
            <a:ext cx="1539079" cy="823690"/>
            <a:chOff x="2336170" y="682396"/>
            <a:chExt cx="1539079" cy="823690"/>
          </a:xfrm>
        </p:grpSpPr>
        <p:sp>
          <p:nvSpPr>
            <p:cNvPr id="4" name="TextBox 4"/>
            <p:cNvSpPr txBox="1"/>
            <p:nvPr/>
          </p:nvSpPr>
          <p:spPr>
            <a:xfrm>
              <a:off x="2336170" y="682396"/>
              <a:ext cx="1539079" cy="823690"/>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rgbClr val="FFFFFF">
                      <a:alpha val="100000"/>
                    </a:srgbClr>
                  </a:solidFill>
                  <a:latin typeface="Microsoft Yahei"/>
                  <a:ea typeface="Microsoft Yahei"/>
                  <a:cs typeface="Microsoft Yahei"/>
                </a:rPr>
                <a:t>目录</a:t>
              </a:r>
            </a:p>
          </p:txBody>
        </p:sp>
      </p:grpSp>
      <p:sp>
        <p:nvSpPr>
          <p:cNvPr id="5" name="TextBox 5"/>
          <p:cNvSpPr txBox="1"/>
          <p:nvPr/>
        </p:nvSpPr>
        <p:spPr>
          <a:xfrm>
            <a:off x="5749260" y="682396"/>
            <a:ext cx="5359177" cy="45877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放射诊疗防护标准实施与监管</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放射诊疗防护标准面临的挑战与解决方案</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引言</a:t>
            </a:r>
          </a:p>
        </p:txBody>
      </p:sp>
      <p:grpSp>
        <p:nvGrpSpPr>
          <p:cNvPr id="3" name="Group 3"/>
          <p:cNvGrpSpPr/>
          <p:nvPr/>
        </p:nvGrpSpPr>
        <p:grpSpPr>
          <a:xfrm>
            <a:off x="3563014" y="1906186"/>
            <a:ext cx="5065972" cy="823690"/>
            <a:chOff x="3563014" y="1906186"/>
            <a:chExt cx="5065972" cy="823690"/>
          </a:xfrm>
        </p:grpSpPr>
        <p:sp>
          <p:nvSpPr>
            <p:cNvPr id="4" name="TextBox 4"/>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950" b="1">
                  <a:solidFill>
                    <a:srgbClr val="FFFFFF">
                      <a:alpha val="100000"/>
                    </a:srgbClr>
                  </a:solidFill>
                  <a:latin typeface="Microsoft Yahei"/>
                  <a:ea typeface="Microsoft Yahei"/>
                  <a:cs typeface="Microsoft Yahei"/>
                </a:rPr>
                <a:t>01</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9358" y="2191992"/>
            <a:ext cx="1600605" cy="731803"/>
          </a:xfrm>
          <a:prstGeom prst="rect">
            <a:avLst/>
          </a:prstGeom>
          <a:solidFill>
            <a:schemeClr val="accent1">
              <a:alpha val="67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799">
                <a:solidFill>
                  <a:schemeClr val="lt1">
                    <a:alpha val="67000"/>
                  </a:schemeClr>
                </a:solidFill>
                <a:latin typeface="Microsoft Yahei"/>
                <a:ea typeface="Microsoft Yahei"/>
                <a:cs typeface="Microsoft Yahei"/>
              </a:rPr>
              <a:t>01</a:t>
            </a:r>
            <a:endParaRPr lang="en-US" sz="1100"/>
          </a:p>
        </p:txBody>
      </p:sp>
      <p:sp>
        <p:nvSpPr>
          <p:cNvPr id="3" name="AutoShape 3"/>
          <p:cNvSpPr/>
          <p:nvPr/>
        </p:nvSpPr>
        <p:spPr>
          <a:xfrm>
            <a:off x="2219963" y="2191992"/>
            <a:ext cx="5479433" cy="731803"/>
          </a:xfrm>
          <a:prstGeom prst="rect">
            <a:avLst/>
          </a:prstGeom>
          <a:solidFill>
            <a:schemeClr val="accent1">
              <a:alpha val="84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799">
                <a:solidFill>
                  <a:schemeClr val="lt1">
                    <a:alpha val="84000"/>
                  </a:schemeClr>
                </a:solidFill>
                <a:latin typeface="Microsoft Yahei"/>
                <a:ea typeface="Microsoft Yahei"/>
                <a:cs typeface="Microsoft Yahei"/>
              </a:rPr>
              <a:t>02</a:t>
            </a:r>
            <a:endParaRPr lang="en-US" sz="1100"/>
          </a:p>
        </p:txBody>
      </p:sp>
      <p:sp>
        <p:nvSpPr>
          <p:cNvPr id="4" name="AutoShape 4"/>
          <p:cNvSpPr/>
          <p:nvPr/>
        </p:nvSpPr>
        <p:spPr>
          <a:xfrm>
            <a:off x="7699396" y="2191992"/>
            <a:ext cx="3873249" cy="731803"/>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799">
                <a:solidFill>
                  <a:schemeClr val="lt1">
                    <a:alpha val="100000"/>
                  </a:schemeClr>
                </a:solidFill>
                <a:latin typeface="Microsoft Yahei"/>
                <a:ea typeface="Microsoft Yahei"/>
                <a:cs typeface="Microsoft Yahei"/>
              </a:rPr>
              <a:t>03</a:t>
            </a:r>
            <a:endParaRPr lang="en-US" sz="1100"/>
          </a:p>
        </p:txBody>
      </p:sp>
      <p:sp>
        <p:nvSpPr>
          <p:cNvPr id="5" name="AutoShape 5"/>
          <p:cNvSpPr/>
          <p:nvPr/>
        </p:nvSpPr>
        <p:spPr>
          <a:xfrm>
            <a:off x="619358" y="4213754"/>
            <a:ext cx="3464154" cy="155501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alpha val="100000"/>
                  </a:schemeClr>
                </a:solidFill>
                <a:latin typeface="Microsoft Yahei"/>
                <a:ea typeface="Microsoft Yahei"/>
                <a:cs typeface="Microsoft Yahei"/>
              </a:rPr>
              <a:t>制定放射诊疗防护标准的主要目的是确保医护人员和患者在接受放射诊疗过程中的安全，防止放射性物质对他们造成危害。</a:t>
            </a:r>
            <a:endParaRPr lang="en-US" sz="1100"/>
          </a:p>
        </p:txBody>
      </p:sp>
      <p:sp>
        <p:nvSpPr>
          <p:cNvPr id="6" name="AutoShape 6"/>
          <p:cNvSpPr/>
          <p:nvPr/>
        </p:nvSpPr>
        <p:spPr>
          <a:xfrm>
            <a:off x="619358" y="3627301"/>
            <a:ext cx="3358143" cy="36933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alpha val="100000"/>
                  </a:schemeClr>
                </a:solidFill>
                <a:latin typeface="Microsoft Yahei"/>
                <a:ea typeface="Microsoft Yahei"/>
                <a:cs typeface="Microsoft Yahei"/>
              </a:rPr>
              <a:t>保障医护人员和患者安全</a:t>
            </a:r>
            <a:endParaRPr lang="en-US" sz="1100"/>
          </a:p>
        </p:txBody>
      </p:sp>
      <p:sp>
        <p:nvSpPr>
          <p:cNvPr id="7" name="AutoShape 7"/>
          <p:cNvSpPr/>
          <p:nvPr/>
        </p:nvSpPr>
        <p:spPr>
          <a:xfrm>
            <a:off x="4363925" y="4213754"/>
            <a:ext cx="3464154" cy="1271197"/>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alpha val="100000"/>
                  </a:schemeClr>
                </a:solidFill>
                <a:latin typeface="Microsoft Yahei"/>
                <a:ea typeface="Microsoft Yahei"/>
                <a:cs typeface="Microsoft Yahei"/>
              </a:rPr>
              <a:t>通过建立放射诊疗防护标准，可以规范医护人员的放射诊疗行为，确保诊疗过程的科学性和合理性。</a:t>
            </a:r>
            <a:endParaRPr lang="en-US" sz="1100"/>
          </a:p>
        </p:txBody>
      </p:sp>
      <p:sp>
        <p:nvSpPr>
          <p:cNvPr id="8" name="AutoShape 8"/>
          <p:cNvSpPr/>
          <p:nvPr/>
        </p:nvSpPr>
        <p:spPr>
          <a:xfrm>
            <a:off x="4363925" y="3627301"/>
            <a:ext cx="3335471" cy="36933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alpha val="100000"/>
                  </a:schemeClr>
                </a:solidFill>
                <a:latin typeface="Microsoft Yahei"/>
                <a:ea typeface="Microsoft Yahei"/>
                <a:cs typeface="Microsoft Yahei"/>
              </a:rPr>
              <a:t>规范放射诊疗行为</a:t>
            </a:r>
            <a:endParaRPr lang="en-US" sz="1100"/>
          </a:p>
        </p:txBody>
      </p:sp>
      <p:sp>
        <p:nvSpPr>
          <p:cNvPr id="9" name="AutoShape 9"/>
          <p:cNvSpPr/>
          <p:nvPr/>
        </p:nvSpPr>
        <p:spPr>
          <a:xfrm>
            <a:off x="8108491" y="4213754"/>
            <a:ext cx="3464154" cy="144585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alpha val="100000"/>
                  </a:schemeClr>
                </a:solidFill>
                <a:latin typeface="Microsoft Yahei"/>
                <a:ea typeface="Microsoft Yahei"/>
                <a:cs typeface="Microsoft Yahei"/>
              </a:rPr>
              <a:t>合理的放射诊疗防护标准有助于推动放射医学的发展，提高诊疗水平和效率。</a:t>
            </a:r>
            <a:endParaRPr lang="en-US" sz="1100"/>
          </a:p>
        </p:txBody>
      </p:sp>
      <p:sp>
        <p:nvSpPr>
          <p:cNvPr id="10" name="AutoShape 10"/>
          <p:cNvSpPr/>
          <p:nvPr/>
        </p:nvSpPr>
        <p:spPr>
          <a:xfrm>
            <a:off x="8108491" y="3627301"/>
            <a:ext cx="3373750" cy="36933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alpha val="100000"/>
                  </a:schemeClr>
                </a:solidFill>
                <a:latin typeface="Microsoft Yahei"/>
                <a:ea typeface="Microsoft Yahei"/>
                <a:cs typeface="Microsoft Yahei"/>
              </a:rPr>
              <a:t>促进放射医学发展</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579" b="2579"/>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3850" b="3850"/>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放射诊疗防护标准的重要性</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保护医护人员和患者健康</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放射诊疗过程中产生的放射性物质对人体有一定的危害，通过执行防护标准可以减少这种危害，保护医护人员和患者的健康。</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确保放射诊疗质量</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防护标准对放射诊疗设备、操作过程、安全防护等方面都有详细规定，有助于提高放射诊疗的质量和准确性。</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避免医疗事故和纠纷</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严格遵守放射诊疗防护标准可以减少医疗事故和纠纷的发生，保障医疗安全和社会稳定。</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放射诊疗防护标准概述</a:t>
            </a:r>
          </a:p>
        </p:txBody>
      </p:sp>
      <p:grpSp>
        <p:nvGrpSpPr>
          <p:cNvPr id="3" name="Group 3"/>
          <p:cNvGrpSpPr/>
          <p:nvPr/>
        </p:nvGrpSpPr>
        <p:grpSpPr>
          <a:xfrm>
            <a:off x="3563014" y="1906186"/>
            <a:ext cx="5065972" cy="823690"/>
            <a:chOff x="3563014" y="1906186"/>
            <a:chExt cx="5065972" cy="823690"/>
          </a:xfrm>
        </p:grpSpPr>
        <p:sp>
          <p:nvSpPr>
            <p:cNvPr id="4" name="TextBox 4"/>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950" b="1">
                  <a:solidFill>
                    <a:srgbClr val="FFFFFF">
                      <a:alpha val="100000"/>
                    </a:srgbClr>
                  </a:solidFill>
                  <a:latin typeface="Microsoft Yahei"/>
                  <a:ea typeface="Microsoft Yahei"/>
                  <a:cs typeface="Microsoft Yahei"/>
                </a:rPr>
                <a:t>02</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国际放射防护委员会（ICRP）建议</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提供国际层面的放射防护指导，被广泛接受和应用。</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6667" r="16667"/>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各国放射诊疗防护标准</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不同国家根据ICRP建议和本国实际情况，制定相应的放射诊疗防护标准。</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我国放射诊疗防护标准</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我国已经建立了一套较为完善的放射诊疗防护标准体系，包括《医用X射线诊断放射防护要求》等。</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国内外放射诊疗防护标准现状</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确保放射诊疗的正当性，即只有在没有其他替代方法且放射诊疗带来的利益大于潜在风险时，才可使用。</a:t>
            </a:r>
          </a:p>
        </p:txBody>
      </p:sp>
      <p:pic>
        <p:nvPicPr>
          <p:cNvPr id="6" name="Picture 6"/>
          <p:cNvPicPr>
            <a:picLocks noChangeAspect="1"/>
          </p:cNvPicPr>
          <p:nvPr/>
        </p:nvPicPr>
        <p:blipFill>
          <a:blip r:embed="rId2"/>
          <a:srcRect l="21875" r="21875"/>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正当化</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在放射诊疗过程中，应采取最优化的防护措施，使工作人员和患者受到的辐射剂量最小化。</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最优化</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对于工作人员和患者，应设定个人剂量限值，确保他们受到的辐射剂量不超过规定的安全范围。</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个人剂量限值</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放射诊疗防护标准的核心内容</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发展阶段</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20世纪中后期至今，随着医学影像学和放射治疗技术的飞速发展，放射诊疗防护标准不断完善和更新，以适应新的技术和需求。</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早期阶段</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20世纪初至中期，随着X射线和放射性物质的发现和应用，人们开始意识到辐射的危害，逐渐建立起初步的放射防护标准。</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未来趋势</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随着人工智能、大数据等技术的不断发展，未来放射诊疗防护标准将更加智能化、个性化，为工作人员和患者提供更加精准、高效的防护措施。</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7208" r="17208"/>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6667" r="16667"/>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放射诊疗防护标准的历史与发展</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放射诊疗设备与场所的防护要求</a:t>
            </a:r>
          </a:p>
        </p:txBody>
      </p:sp>
      <p:grpSp>
        <p:nvGrpSpPr>
          <p:cNvPr id="3" name="Group 3"/>
          <p:cNvGrpSpPr/>
          <p:nvPr/>
        </p:nvGrpSpPr>
        <p:grpSpPr>
          <a:xfrm>
            <a:off x="3563014" y="1906186"/>
            <a:ext cx="5065972" cy="823690"/>
            <a:chOff x="3563014" y="1906186"/>
            <a:chExt cx="5065972" cy="823690"/>
          </a:xfrm>
        </p:grpSpPr>
        <p:sp>
          <p:nvSpPr>
            <p:cNvPr id="4" name="TextBox 4"/>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950" b="1">
                  <a:solidFill>
                    <a:srgbClr val="FFFFFF">
                      <a:alpha val="100000"/>
                    </a:srgbClr>
                  </a:solidFill>
                  <a:latin typeface="Microsoft Yahei"/>
                  <a:ea typeface="Microsoft Yahei"/>
                  <a:cs typeface="Microsoft Yahei"/>
                </a:rPr>
                <a:t>03</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966968" y="1809010"/>
            <a:ext cx="2240823" cy="2240824"/>
          </a:xfrm>
          <a:prstGeom prst="ellipse">
            <a:avLst/>
          </a:prstGeom>
          <a:solidFill>
            <a:schemeClr val="accent2">
              <a:alpha val="100000"/>
            </a:schemeClr>
          </a:solidFill>
          <a:ln w="3143">
            <a:solidFill>
              <a:srgbClr val="53BA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21935" y="2454645"/>
            <a:ext cx="1930890" cy="646330"/>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alpha val="100000"/>
                  </a:srgbClr>
                </a:solidFill>
                <a:latin typeface="Microsoft Yahei"/>
                <a:ea typeface="Microsoft Yahei"/>
                <a:cs typeface="Microsoft Yahei"/>
              </a:rPr>
              <a:t>01</a:t>
            </a:r>
            <a:endParaRPr lang="en-US" sz="1100"/>
          </a:p>
        </p:txBody>
      </p:sp>
      <p:sp>
        <p:nvSpPr>
          <p:cNvPr id="4" name="AutoShape 4"/>
          <p:cNvSpPr/>
          <p:nvPr/>
        </p:nvSpPr>
        <p:spPr>
          <a:xfrm>
            <a:off x="4975588" y="1809010"/>
            <a:ext cx="2240823" cy="2240824"/>
          </a:xfrm>
          <a:prstGeom prst="ellipse">
            <a:avLst/>
          </a:prstGeom>
          <a:solidFill>
            <a:schemeClr val="accent2">
              <a:alpha val="100000"/>
            </a:schemeClr>
          </a:solidFill>
          <a:ln w="3143">
            <a:solidFill>
              <a:srgbClr val="53BA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984208" y="1809010"/>
            <a:ext cx="2240823" cy="2240824"/>
          </a:xfrm>
          <a:prstGeom prst="ellipse">
            <a:avLst/>
          </a:prstGeom>
          <a:solidFill>
            <a:schemeClr val="accent2">
              <a:alpha val="100000"/>
            </a:schemeClr>
          </a:solidFill>
          <a:ln w="3143">
            <a:solidFill>
              <a:srgbClr val="53BA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986561" y="3181627"/>
            <a:ext cx="2221230"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alpha val="100000"/>
                  </a:srgbClr>
                </a:solidFill>
                <a:latin typeface="Microsoft Yahei"/>
                <a:ea typeface="Microsoft Yahei"/>
                <a:cs typeface="Microsoft Yahei"/>
              </a:rPr>
              <a:t>设备安全性能</a:t>
            </a:r>
          </a:p>
        </p:txBody>
      </p:sp>
      <p:sp>
        <p:nvSpPr>
          <p:cNvPr id="7" name="AutoShape 7"/>
          <p:cNvSpPr/>
          <p:nvPr/>
        </p:nvSpPr>
        <p:spPr>
          <a:xfrm>
            <a:off x="830323" y="4523956"/>
            <a:ext cx="2514113" cy="132846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放射诊疗设备必须符合国家安全标准，具备稳定可靠的放射源和安全防护装置。</a:t>
            </a:r>
            <a:endParaRPr lang="en-US" sz="1100"/>
          </a:p>
        </p:txBody>
      </p:sp>
      <p:sp>
        <p:nvSpPr>
          <p:cNvPr id="8" name="AutoShape 8"/>
          <p:cNvSpPr/>
          <p:nvPr/>
        </p:nvSpPr>
        <p:spPr>
          <a:xfrm>
            <a:off x="5130555" y="2454645"/>
            <a:ext cx="1930890" cy="646330"/>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alpha val="100000"/>
                  </a:srgbClr>
                </a:solidFill>
                <a:latin typeface="Microsoft Yahei"/>
                <a:ea typeface="Microsoft Yahei"/>
                <a:cs typeface="Microsoft Yahei"/>
              </a:rPr>
              <a:t>02</a:t>
            </a:r>
            <a:endParaRPr lang="en-US" sz="1100"/>
          </a:p>
        </p:txBody>
      </p:sp>
      <p:sp>
        <p:nvSpPr>
          <p:cNvPr id="9" name="TextBox 9"/>
          <p:cNvSpPr txBox="1"/>
          <p:nvPr/>
        </p:nvSpPr>
        <p:spPr>
          <a:xfrm>
            <a:off x="4995181" y="3181627"/>
            <a:ext cx="2221230"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alpha val="100000"/>
                  </a:srgbClr>
                </a:solidFill>
                <a:latin typeface="Microsoft Yahei"/>
                <a:ea typeface="Microsoft Yahei"/>
                <a:cs typeface="Microsoft Yahei"/>
              </a:rPr>
              <a:t>设备操作规范</a:t>
            </a:r>
          </a:p>
        </p:txBody>
      </p:sp>
      <p:sp>
        <p:nvSpPr>
          <p:cNvPr id="10" name="AutoShape 10"/>
          <p:cNvSpPr/>
          <p:nvPr/>
        </p:nvSpPr>
        <p:spPr>
          <a:xfrm>
            <a:off x="4838943" y="4523956"/>
            <a:ext cx="2514113" cy="132846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操作人员需经过专业培训，严格遵守设备操作规程，确保设备在安全参数范围内运行。</a:t>
            </a:r>
            <a:endParaRPr lang="en-US" sz="1100"/>
          </a:p>
        </p:txBody>
      </p:sp>
      <p:sp>
        <p:nvSpPr>
          <p:cNvPr id="11" name="AutoShape 11"/>
          <p:cNvSpPr/>
          <p:nvPr/>
        </p:nvSpPr>
        <p:spPr>
          <a:xfrm>
            <a:off x="9139175" y="2454645"/>
            <a:ext cx="1930890" cy="646330"/>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alpha val="100000"/>
                  </a:srgbClr>
                </a:solidFill>
                <a:latin typeface="Microsoft Yahei"/>
                <a:ea typeface="Microsoft Yahei"/>
                <a:cs typeface="Microsoft Yahei"/>
              </a:rPr>
              <a:t>03</a:t>
            </a:r>
            <a:endParaRPr lang="en-US" sz="1100"/>
          </a:p>
        </p:txBody>
      </p:sp>
      <p:sp>
        <p:nvSpPr>
          <p:cNvPr id="12" name="TextBox 12"/>
          <p:cNvSpPr txBox="1"/>
          <p:nvPr/>
        </p:nvSpPr>
        <p:spPr>
          <a:xfrm>
            <a:off x="9003801" y="3181627"/>
            <a:ext cx="2221230"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alpha val="100000"/>
                  </a:srgbClr>
                </a:solidFill>
                <a:latin typeface="Microsoft Yahei"/>
                <a:ea typeface="Microsoft Yahei"/>
                <a:cs typeface="Microsoft Yahei"/>
              </a:rPr>
              <a:t>设备维护与检测</a:t>
            </a:r>
          </a:p>
        </p:txBody>
      </p:sp>
      <p:sp>
        <p:nvSpPr>
          <p:cNvPr id="13" name="AutoShape 13"/>
          <p:cNvSpPr/>
          <p:nvPr/>
        </p:nvSpPr>
        <p:spPr>
          <a:xfrm>
            <a:off x="8847563" y="4523956"/>
            <a:ext cx="2514113" cy="132846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定期对放射诊疗设备进行维护保养和性能检测，确保设备始终处于良好状态。</a:t>
            </a:r>
            <a:endParaRPr lang="en-US" sz="1100"/>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放射诊疗设备的防护要求</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放射诊疗场所应合理规划布局，分为控制区、监督区和非限制区，确保不同区域之间的辐射安全。</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场所布局</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750" r="16750"/>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屏蔽措施</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708" r="16708"/>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安全警示标识</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67" r="16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采取有效的屏蔽措施，如使用铅板、混凝土等材料，降低辐射泄漏的风险。</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在放射诊疗场所的显眼位置设置安全警示标识，提醒人员注意辐射安全。</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放射诊疗场所的防护要求</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https://d.book118.com/986205022005010041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1C7EBD"/>
      </a:dk1>
      <a:lt1>
        <a:srgbClr val="F4FBFF"/>
      </a:lt1>
      <a:dk2>
        <a:srgbClr val="5CACDF"/>
      </a:dk2>
      <a:lt2>
        <a:srgbClr val="E0F4FF"/>
      </a:lt2>
      <a:accent1>
        <a:srgbClr val="43AEF2"/>
      </a:accent1>
      <a:accent2>
        <a:srgbClr val="64BDF5"/>
      </a:accent2>
      <a:accent3>
        <a:srgbClr val="84CDFA"/>
      </a:accent3>
      <a:accent4>
        <a:srgbClr val="87DDF1"/>
      </a:accent4>
      <a:accent5>
        <a:srgbClr val="7AAED5"/>
      </a:accent5>
      <a:accent6>
        <a:srgbClr val="C7E1F0"/>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77</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2024-09-07T17:03:52.723</cp:lastPrinted>
  <dcterms:created xsi:type="dcterms:W3CDTF">2024-09-07T09:03:52Z</dcterms:created>
  <dcterms:modified xsi:type="dcterms:W3CDTF">2024-09-07T09:03:54Z</dcterms:modified>
</cp:coreProperties>
</file>