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099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220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9221" name="备注占位符 4"/>
          <p:cNvSpPr>
            <a:spLocks noGrp="1" noRot="1" noChangeAspect="1"/>
          </p:cNvSpPr>
          <p:nvPr/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>
                <a:ea typeface="宋体" panose="02010600030101010101" pitchFamily="2" charset="-122"/>
              </a:rPr>
              <a:t>第二级</a:t>
            </a:r>
            <a:endParaRPr lang="zh-CN" altLang="en-US">
              <a:ea typeface="宋体" panose="02010600030101010101" pitchFamily="2" charset="-122"/>
            </a:endParaRPr>
          </a:p>
          <a:p>
            <a:pPr lvl="2" indent="0"/>
            <a:r>
              <a:rPr lang="zh-CN" altLang="en-US">
                <a:ea typeface="宋体" panose="02010600030101010101" pitchFamily="2" charset="-122"/>
              </a:rPr>
              <a:t>第三级</a:t>
            </a:r>
            <a:endParaRPr lang="zh-CN" altLang="en-US">
              <a:ea typeface="宋体" panose="02010600030101010101" pitchFamily="2" charset="-122"/>
            </a:endParaRPr>
          </a:p>
          <a:p>
            <a:pPr lvl="3" indent="0"/>
            <a:r>
              <a:rPr lang="zh-CN" altLang="en-US">
                <a:ea typeface="宋体" panose="02010600030101010101" pitchFamily="2" charset="-122"/>
              </a:rPr>
              <a:t>第四级</a:t>
            </a:r>
            <a:endParaRPr lang="zh-CN" altLang="en-US">
              <a:ea typeface="宋体" panose="02010600030101010101" pitchFamily="2" charset="-122"/>
            </a:endParaRPr>
          </a:p>
          <a:p>
            <a:pPr lvl="4" indent="0"/>
            <a:r>
              <a:rPr lang="zh-CN" altLang="en-US">
                <a:ea typeface="宋体" panose="02010600030101010101" pitchFamily="2" charset="-122"/>
              </a:rPr>
              <a:t>第五级</a:t>
            </a:r>
            <a:endParaRPr lang="zh-CN" altLang="en-US">
              <a:ea typeface="宋体" panose="02010600030101010101" pitchFamily="2" charset="-122"/>
            </a:endParaRPr>
          </a:p>
        </p:txBody>
      </p:sp>
      <p:sp>
        <p:nvSpPr>
          <p:cNvPr id="4102" name="页脚占位符 5"/>
          <p:cNvSpPr>
            <a:spLocks noGrp="1"/>
          </p:cNvSpPr>
          <p:nvPr>
            <p:ph type="ftr" sz="quarter" idx="3"/>
          </p:nvPr>
        </p:nvSpPr>
        <p:spPr>
          <a:xfrm>
            <a:off x="0" y="8685213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103" name="灯片编号占位符 6"/>
          <p:cNvSpPr>
            <a:spLocks noGrp="1"/>
          </p:cNvSpPr>
          <p:nvPr>
            <p:ph type="sldNum" sz="quarter" idx="4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/>
  <p:notesStyle>
    <a:lvl1pPr marL="0" lvl="0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1pPr>
    <a:lvl2pPr marL="0" lvl="1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2pPr>
    <a:lvl3pPr marL="0" lvl="2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3pPr>
    <a:lvl4pPr marL="0" lvl="3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4pPr>
    <a:lvl5pPr marL="0" lvl="4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5pPr>
    <a:lvl6pPr marL="2286000" lvl="5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6pPr>
    <a:lvl7pPr marL="2743200" lvl="6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7pPr>
    <a:lvl8pPr marL="3200400" lvl="7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8pPr>
    <a:lvl9pPr marL="3657600" lvl="8" indent="0" algn="l" defTabSz="0" eaLnBrk="0" fontAlgn="base" latinLnBrk="1" hangingPunct="0">
      <a:lnSpc>
        <a:spcPct val="100000"/>
      </a:lnSpc>
      <a:spcBef>
        <a:spcPct val="0"/>
      </a:spcBef>
      <a:spcAft>
        <a:spcPct val="0"/>
      </a:spcAft>
      <a:buNone/>
      <a:defRPr sz="1200" b="0" i="0" u="none" kern="1200" baseline="0">
        <a:solidFill>
          <a:schemeClr val="bg1"/>
        </a:solidFill>
        <a:latin typeface="Arial" pitchFamily="34" charset="0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1266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5362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7410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9458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23554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25602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29698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9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37890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39938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5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41986" name="日期占位符 2"/>
          <p:cNvSpPr>
            <a:spLocks noGrp="1"/>
          </p:cNvSpPr>
          <p:nvPr>
            <p:ph type="dt" sz="half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endParaRPr lang="zh-CN" altLang="en-US" sz="18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6DC89-A40C-4EB9-8F0B-7846383E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9BC1-E52D-43A2-B662-A79114E3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E7B8A-ADB0-4EBF-ACB2-0A7E5FED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4BFE2-4BDD-40C4-9D28-B1CD6B98A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34DE6-B9D0-492A-AD8D-A9E6418CD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C633B-E3CE-48F7-B256-73C85935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E6749-146B-4990-8430-DFEC5E0C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2B017-A894-4166-8CCA-49619BBBA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FBB1C-EC87-4DAC-89B3-8A4FDA5B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F453B-A3EA-4306-8CCB-0AAB10DC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5EFE3-AFB0-492D-8869-4E9BD53B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ctr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71513" y="1295400"/>
            <a:ext cx="5317554" cy="5040313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6110" y="1295400"/>
            <a:ext cx="5317554" cy="5040313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fontAlgn="ctr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10626" y="431800"/>
            <a:ext cx="2713038" cy="5903913"/>
          </a:xfrm>
        </p:spPr>
        <p:txBody>
          <a:bodyPr vert="eaVert"/>
          <a:lstStyle/>
          <a:p>
            <a:pPr fontAlgn="ctr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71513" y="431800"/>
            <a:ext cx="7981835" cy="5903913"/>
          </a:xfrm>
        </p:spPr>
        <p:txBody>
          <a:bodyPr vert="eaVert"/>
          <a:lstStyle/>
          <a:p>
            <a:pPr lvl="0" fontAlgn="ctr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ctr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ctr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ctr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ctr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4098" name="标题占位符 1"/>
          <p:cNvSpPr>
            <a:spLocks noGrp="1"/>
          </p:cNvSpPr>
          <p:nvPr>
            <p:ph type="title"/>
          </p:nvPr>
        </p:nvSpPr>
        <p:spPr>
          <a:xfrm>
            <a:off x="671513" y="431800"/>
            <a:ext cx="10852150" cy="647700"/>
          </a:xfrm>
          <a:prstGeom prst="rect">
            <a:avLst/>
          </a:prstGeom>
          <a:noFill/>
          <a:ln w="9525">
            <a:noFill/>
          </a:ln>
        </p:spPr>
        <p:txBody>
          <a:bodyPr lIns="101600" tIns="38100" rIns="76200" bIns="38100"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099" name="文本占位符 2"/>
          <p:cNvSpPr>
            <a:spLocks noGrp="1"/>
          </p:cNvSpPr>
          <p:nvPr>
            <p:ph type="body" idx="1"/>
          </p:nvPr>
        </p:nvSpPr>
        <p:spPr>
          <a:xfrm>
            <a:off x="671513" y="1295400"/>
            <a:ext cx="10852150" cy="5040313"/>
          </a:xfrm>
          <a:prstGeom prst="rect">
            <a:avLst/>
          </a:prstGeom>
          <a:noFill/>
          <a:ln w="9525">
            <a:noFill/>
          </a:ln>
        </p:spPr>
        <p:txBody>
          <a:bodyPr lIns="101600" tIns="0" rIns="82550" bIns="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881063" y="6350000"/>
            <a:ext cx="2698750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pPr lvl="0" fontAlgn="base"/>
            <a:fld id="{BB962C8B-B14F-4D97-AF65-F5344CB8AC3E}" type="datetime1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388" y="6350000"/>
            <a:ext cx="3959225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0000"/>
            <a:ext cx="2700338" cy="315913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微软雅黑" panose="020b0503020204020204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微软雅黑" panose="020b0503020204020204" charset="-122"/>
                <a:cs typeface="+mn-cs"/>
                <a:sym typeface="Arial" pitchFamily="34" charset="0"/>
              </a:rPr>
              <a:t/>
            </a:fld>
            <a:endParaRPr lang="zh-CN" altLang="en-US" strike="noStrike" noProof="1">
              <a:latin typeface="Arial" pitchFamily="34" charset="0"/>
              <a:sym typeface="Arial" pitchFamily="34" charset="0"/>
            </a:endParaRPr>
          </a:p>
        </p:txBody>
      </p:sp>
      <p:sp>
        <p:nvSpPr>
          <p:cNvPr id="4103" name="KSO_TEMPLATE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rgbClr val="42719B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pPr lvl="0" algn="ctr"/>
            <a:endParaRPr lang="zh-CN" altLang="en-US">
              <a:solidFill>
                <a:srgbClr val="FFFFFF"/>
              </a:solidFill>
              <a:latin typeface="Arial" pitchFamily="34" charset="0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l" defTabSz="914400" eaLnBrk="0" fontAlgn="ctr" latinLnBrk="1" hangingPunct="0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lvl="0" indent="-228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sng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lvl="1" indent="4572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3200" b="0" i="0" u="sng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228600" lvl="2" indent="9144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defRPr sz="3200" b="0" i="0" u="sng" kern="1200" baseline="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3pPr>
      <a:lvl4pPr marL="228600" lvl="3" indent="1371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4pPr>
      <a:lvl5pPr marL="228600" lvl="4" indent="18288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tabLst>
          <a:tab pos="0" algn="r"/>
          <a:tab pos="5080"/>
          <a:tab pos="6350" algn="dec"/>
          <a:tab pos="17780" algn="r"/>
          <a:tab pos="25400"/>
          <a:tab pos="206375"/>
          <a:tab pos="367030" algn="dec"/>
          <a:tab pos="406400"/>
          <a:tab pos="914400"/>
          <a:tab pos="1600200"/>
          <a:tab pos="1828800"/>
          <a:tab pos="9413875" algn="dec"/>
          <a:tab pos="13058775" algn="dec"/>
          <a:tab pos="20680680"/>
        </a:tabLst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5pPr>
      <a:lvl6pPr marL="2514600" lvl="5" indent="-228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tabLst>
          <a:tab pos="0" algn="r"/>
          <a:tab pos="5080"/>
          <a:tab pos="6350" algn="dec"/>
          <a:tab pos="17780" algn="r"/>
          <a:tab pos="25400"/>
          <a:tab pos="206375"/>
          <a:tab pos="367030" algn="dec"/>
          <a:tab pos="406400"/>
          <a:tab pos="914400"/>
          <a:tab pos="1600200"/>
          <a:tab pos="1828800"/>
          <a:tab pos="9413875" algn="dec"/>
          <a:tab pos="13058775" algn="dec"/>
          <a:tab pos="20680680"/>
        </a:tabLst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6pPr>
      <a:lvl7pPr marL="2971800" lvl="6" indent="-228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tabLst>
          <a:tab pos="0" algn="r"/>
          <a:tab pos="5080"/>
          <a:tab pos="6350" algn="dec"/>
          <a:tab pos="17780" algn="r"/>
          <a:tab pos="25400"/>
          <a:tab pos="206375"/>
          <a:tab pos="367030" algn="dec"/>
          <a:tab pos="406400"/>
          <a:tab pos="914400"/>
          <a:tab pos="1600200"/>
          <a:tab pos="1828800"/>
          <a:tab pos="9413875" algn="dec"/>
          <a:tab pos="13058775" algn="dec"/>
          <a:tab pos="20680680"/>
        </a:tabLst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7pPr>
      <a:lvl8pPr marL="3429000" lvl="7" indent="-228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tabLst>
          <a:tab pos="0" algn="r"/>
          <a:tab pos="5080"/>
          <a:tab pos="6350" algn="dec"/>
          <a:tab pos="17780" algn="r"/>
          <a:tab pos="25400"/>
          <a:tab pos="206375"/>
          <a:tab pos="367030" algn="dec"/>
          <a:tab pos="406400"/>
          <a:tab pos="914400"/>
          <a:tab pos="1600200"/>
          <a:tab pos="1828800"/>
          <a:tab pos="9413875" algn="dec"/>
          <a:tab pos="13058775" algn="dec"/>
          <a:tab pos="20680680"/>
        </a:tabLst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8pPr>
      <a:lvl9pPr marL="3886200" lvl="8" indent="-228600" algn="l" defTabSz="0" eaLnBrk="0" fontAlgn="ctr" latinLnBrk="1" hangingPunct="0">
        <a:lnSpc>
          <a:spcPct val="130000"/>
        </a:lnSpc>
        <a:spcBef>
          <a:spcPct val="0"/>
        </a:spcBef>
        <a:spcAft>
          <a:spcPts val="1000"/>
        </a:spcAft>
        <a:buSzTx/>
        <a:buFont typeface="Arial" pitchFamily="34" charset="0"/>
        <a:buChar char="•"/>
        <a:tabLst>
          <a:tab pos="0" algn="r"/>
          <a:tab pos="5080"/>
          <a:tab pos="6350" algn="dec"/>
          <a:tab pos="17780" algn="r"/>
          <a:tab pos="25400"/>
          <a:tab pos="206375"/>
          <a:tab pos="367030" algn="dec"/>
          <a:tab pos="406400"/>
          <a:tab pos="914400"/>
          <a:tab pos="1600200"/>
          <a:tab pos="1828800"/>
          <a:tab pos="9413875" algn="dec"/>
          <a:tab pos="13058775" algn="dec"/>
          <a:tab pos="20680680"/>
        </a:tabLst>
        <a:defRPr sz="3200" b="0" i="0" u="sng" kern="1200" baseline="130000">
          <a:solidFill>
            <a:schemeClr val="tx1"/>
          </a:solidFill>
          <a:latin typeface="+mn-lt"/>
          <a:ea typeface="Arial" pitchFamily="34" charset="0"/>
          <a:cs typeface="+mn-cs"/>
          <a:sym typeface="Arial" pitchFamily="34" charset="0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  <a:sym typeface="微软雅黑" panose="020b0503020204020204" charset="-122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微软雅黑" panose="020b0503020204020204" charset="-122"/>
          <a:cs typeface="+mn-cs"/>
          <a:sym typeface="微软雅黑" panose="020b0503020204020204" charset="-122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.xml" /><Relationship Id="rId4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1222004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5121"/>
          <p:cNvSpPr>
            <a:spLocks noGrp="1"/>
          </p:cNvSpPr>
          <p:nvPr>
            <p:ph type="ctrTitle"/>
          </p:nvPr>
        </p:nvSpPr>
        <p:spPr>
          <a:xfrm>
            <a:off x="2885440" y="2001520"/>
            <a:ext cx="8133715" cy="3723640"/>
          </a:xfrm>
        </p:spPr>
        <p:txBody>
          <a:bodyPr lIns="101600" tIns="38100" rIns="76200" bIns="38100" anchor="ctr" anchorCtr="0"/>
          <a:lstStyle/>
          <a:p>
            <a:pPr algn="l" defTabSz="914400">
              <a:buClrTx/>
              <a:buSzTx/>
              <a:buFontTx/>
              <a:buNone/>
            </a:pPr>
            <a:r>
              <a:rPr lang="en-US" altLang="zh-CN" sz="4400" kern="1200" baseline="0">
                <a:solidFill>
                  <a:srgbClr val="E5020E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      </a:t>
            </a:r>
            <a:r>
              <a:rPr lang="zh-CN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护</a:t>
            </a:r>
            <a:r>
              <a:rPr lang="en-US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 </a:t>
            </a:r>
            <a:r>
              <a:rPr lang="zh-CN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理</a:t>
            </a:r>
            <a:r>
              <a:rPr lang="en-US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 </a:t>
            </a:r>
            <a:r>
              <a:rPr lang="zh-CN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常</a:t>
            </a:r>
            <a:r>
              <a:rPr lang="en-US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 </a:t>
            </a:r>
            <a:r>
              <a:rPr lang="zh-CN" altLang="zh-CN" kern="1200" baseline="0">
                <a:solidFill>
                  <a:schemeClr val="tx1"/>
                </a:solidFill>
                <a:latin typeface="华文行楷" panose="02010800040101010101" pitchFamily="2" charset="-122"/>
                <a:ea typeface="华文行楷" panose="02010800040101010101" pitchFamily="2" charset="-122"/>
                <a:cs typeface="+mj-cs"/>
                <a:sym typeface="华文行楷" panose="02010800040101010101" pitchFamily="2" charset="-122"/>
              </a:rPr>
              <a:t>规</a:t>
            </a:r>
            <a:br>
              <a:rPr lang="zh-CN" altLang="zh-CN" sz="5400" kern="120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华文行楷" panose="02010800040101010101" pitchFamily="2" charset="-122"/>
              </a:rPr>
            </a:br>
            <a:r>
              <a:rPr lang="zh-CN" altLang="zh-CN" sz="5400" kern="120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华文行楷" panose="02010800040101010101" pitchFamily="2" charset="-122"/>
              </a:rPr>
              <a:t> </a:t>
            </a:r>
            <a:r>
              <a:rPr lang="en-US" altLang="zh-CN" sz="5400" kern="120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华文行楷" panose="02010800040101010101" pitchFamily="2" charset="-122"/>
              </a:rPr>
              <a:t>                </a:t>
            </a:r>
            <a:br>
              <a:rPr lang="en-US" altLang="zh-CN" sz="5400" kern="120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华文行楷" panose="02010800040101010101" pitchFamily="2" charset="-122"/>
              </a:rPr>
            </a:br>
            <a:r>
              <a:rPr lang="en-US" altLang="zh-CN" sz="5400" kern="120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华文行楷" panose="02010800040101010101" pitchFamily="2" charset="-122"/>
              </a:rPr>
              <a:t>                                </a:t>
            </a:r>
            <a:endParaRPr lang="zh-CN" altLang="en-US" sz="4000" kern="1200" baseline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华文行楷" panose="0201080004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98780" y="1936750"/>
            <a:ext cx="3348990" cy="396621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1"/>
          <p:cNvSpPr txBox="1"/>
          <p:nvPr/>
        </p:nvSpPr>
        <p:spPr>
          <a:xfrm>
            <a:off x="478155" y="883285"/>
            <a:ext cx="1096264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36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化疗一般护理常规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1.化疗前评估病人一般情况，如体温、血常规、心肝肾功能等。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2.选择合适的给药途径。优选中心静脉，尤其发泡剂及强刺激药物；经外周静脉输注应做好 风险告知，遵守操作规程，防止药物外渗。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3.讲解化疗相关知识及注意事项。告知患者在输注化疗药物时，如出现疼痛等不适，应及时 向护士汇报。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4.正确配置和输注化疗药物，并做好化疗自身防护。输注过程中注意控制速度，加强巡视。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5.化疗药物如不慎外渗，应立即停止输注并根据药物性质做好干预，及时进行不良事件上报。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6.密切观察药物毒副反应，如恶心、呕吐、腹泻、血尿等。特殊化疗药物输注应观察生命体 征，如易过敏的紫杉类、易损伤心肌的蒽环类等，发现异常及时汇报医生。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1"/>
          <p:cNvSpPr txBox="1"/>
          <p:nvPr>
            <p:custDataLst>
              <p:tags r:id="rId3"/>
            </p:custDataLst>
          </p:nvPr>
        </p:nvSpPr>
        <p:spPr>
          <a:xfrm>
            <a:off x="935355" y="982345"/>
            <a:ext cx="1005332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4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化疗一般护理常规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7.做好化疗毒副反应护理，如骨髓抑制的护理、口腔黏膜炎的预防和护理等，密切观察血象， 心、肾功能，胃肠道反应，如紧急情况应报告医生立即处理。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8.鼓励患者在化疗前和化疗过程中多饮水，每日饮水量达 2000-3000ml；应用大剂量顺铂、 甲氨蝶呤、异环磷酰胺等药物应密切监测 24 小时尿量。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9.给予高维生素、高蛋白、清淡易消化饮食，少量多餐，鼓励进食。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10.关心患者，提供心理支持，帮助患者正确认识脱发等形象改变。保持病室清洁、安静、 空气流通及适宜的温湿度，避免不良气味刺激。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11.做好出院指导，包括按疗程返院、预防感染、导管维护、休息与营养、定期复查等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文本框 1"/>
          <p:cNvSpPr txBox="1"/>
          <p:nvPr/>
        </p:nvSpPr>
        <p:spPr>
          <a:xfrm>
            <a:off x="246380" y="852170"/>
            <a:ext cx="1118108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3600" b="1">
                <a:latin typeface="楷体" panose="02010609060101010101" charset="-122"/>
                <a:ea typeface="楷体" panose="02010609060101010101" charset="-122"/>
              </a:rPr>
              <a:t>癌性疼痛护理常规</a:t>
            </a:r>
            <a:endParaRPr lang="zh-CN" altLang="en-US" sz="3600" b="1">
              <a:latin typeface="楷体" panose="02010609060101010101" charset="-122"/>
              <a:ea typeface="楷体" panose="02010609060101010101" charset="-122"/>
            </a:endParaRPr>
          </a:p>
          <a:p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1.按疼痛患者护理常规护理。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2.新入院 8h 内应对患者癌痛疼痛情况进行常规评估，24h 内进行全面评估；疼痛控制稳定 者，应每日至少进行 1 次常规评估，每 2 周进行 1 次全面评估。包括疼痛病因及类型（躯 体性、内脏性或神经病理性），疼痛发作情况（疼痛性质、加重或减轻的因素），止痛治疗 情况，重要器官功能情况，心理精神情况，家庭及社会支持情况，以及既往史（如精神病史， 药物滥用史）等评估疼痛及对患者情绪、睡眠、活动能力、食欲、日常生活、行走能力、与 他人交往等生活质量的影响。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3. 疼痛控制不稳定者，如出现爆发痛、疼痛加重，或剂量滴定过程中应及时评估；如出现 新发疼痛、疼痛性质或镇痛方案改变时应进行全面评估； 应用镇痛药后，应依据给药途径 及药物达峰时间评估疼痛程度对患者疼痛及相关病情进行全面评估。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4.应遵医嘱给药，指导患者用药，并监测药物不良反应。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5.可联合应用按摩、正念减压疗法、放松训练、音乐疗法、转移注意力等辅助措施。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</a:rPr>
              <a:t>6.应指导患者主动报告疼痛、预防不良反应的方法、阿片类药物取药和贮存的方法，不应自 行调整药量。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1"/>
          <p:cNvSpPr txBox="1"/>
          <p:nvPr/>
        </p:nvSpPr>
        <p:spPr>
          <a:xfrm>
            <a:off x="661670" y="993140"/>
            <a:ext cx="10868660" cy="45948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植入式静脉输液港护理常规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一、术前护理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1、心理护理。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2、术前准备：备皮及相关检查。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二、术后护理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1、生命体征观察。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2、穿大领口衣服，观察伤口有无渗血、渗液及红肿等现象，必要时给予适当的抗感染药。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3、局部避免外力撞击、避免提重物，穿刺侧肢体及颈部避免剧烈运动。 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1"/>
          <p:cNvSpPr txBox="1"/>
          <p:nvPr/>
        </p:nvSpPr>
        <p:spPr>
          <a:xfrm>
            <a:off x="642620" y="937895"/>
            <a:ext cx="10673080" cy="42767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3200" b="1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三、输液港应用及护理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1、穿刺方法 ： （1）严格无菌。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（2）取平卧位，底座充分暴露，消毒直径 10～12cm，戴手套以左手的拇指、食指和中指成 三角形，将输液港拱起，确定此三指的中央为穿刺点，使用专用的输液港针头（无损伤 针每周更换一次）垂直从中心插入，抽回血，正确冲封管。非耐高压港严禁高压注射造 影剂。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2、输液护理： 确认针头位置，消毒输液接头（如更换输液接头应低于穿刺点水平位置）， 抽回血，0.9%NS10ml 冲管。长时间输入胃肠外营养、输血等粘稠性液体时，每 8 小时冲 管一次，间歇期至少每 4 周维护一次。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3、采血护理：先抽出至少 5ml 血液弃去，再用 0.9%NS20ml 充分冲封管。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文本框 1"/>
          <p:cNvSpPr txBox="1"/>
          <p:nvPr/>
        </p:nvSpPr>
        <p:spPr>
          <a:xfrm>
            <a:off x="842645" y="1470660"/>
            <a:ext cx="9603105" cy="45847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4、常见的问题及处理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（1）植入部位红肿：严密观察伤口情况，每 2 天更换敷料,保持敷料干燥。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（2）回抽障碍：改变体位、生理盐水冲管或输注纤溶药物。 （3）管腔阻塞：遵医嘱溶栓。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（4）Pinch-off 表现：护士应做好解释工作，鼓励患者平时尽量平展胸肩部，必要时手术 调整注射座的位置。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（5）颈部、手臂肿胀：遵医嘱予患侧上肢静脉滴注尿激酶溶栓，低分子肝素皮下注射抗凝， 辅以阿司匹林口服治疗。溶栓过程中注意有无出血倾向，定期检查凝血功能。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（6）导管感染：遵医嘱抗感染治疗，必要时拔港。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 5、治疗结束及时拔除无损伤针。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5" name="文本框 1"/>
          <p:cNvSpPr txBox="1"/>
          <p:nvPr/>
        </p:nvSpPr>
        <p:spPr>
          <a:xfrm>
            <a:off x="658813" y="1009650"/>
            <a:ext cx="1046638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endParaRPr lang="zh-CN" altLang="en-US" sz="40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6866" name="文本框 1"/>
          <p:cNvSpPr txBox="1"/>
          <p:nvPr/>
        </p:nvSpPr>
        <p:spPr>
          <a:xfrm>
            <a:off x="882650" y="1141413"/>
            <a:ext cx="9140825" cy="50158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鼻咽癌护理常规 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一、病因鼻咽癌是指发生于鼻咽腔顶部和侧壁的恶性肿瘤。发病率为耳鼻咽喉恶性肿瘤之首。发病原因主要有以下几点： 1.家族聚集现象：鼻咽癌具有垂直和水平的家族发生倾向。 2.种族易感性：鼻咽癌主要见于黄种人，少见于白种人。 3.地域集中性：鼻咽癌主要发生于我国南方五省，即广东、广西、湖南、福建和江西， 占当地头颈部恶性肿瘤的首位。东南亚国家也是高发区。 4.病毒感染：EB 病毒感染。除 EB 病毒外，其他病毒如冠状病毒等，也被认为参与了鼻 咽癌的发生发展过程。 5.环境因素：有报告显示移居国外的中国人，其鼻咽癌死亡率随遗传代数逐渐下降。反 之，生于东南亚的白种人，其患鼻咽癌的危险性却有所提高。提示环境因素可能在鼻咽癌的 发病过程中起重要作用。某些微量元素，如镍等在环境中含量超标，也有可能诱发鼻咽癌。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文本框 2"/>
          <p:cNvSpPr txBox="1"/>
          <p:nvPr/>
        </p:nvSpPr>
        <p:spPr>
          <a:xfrm>
            <a:off x="344805" y="989330"/>
            <a:ext cx="10780395" cy="59391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二、临床表现 1.回吸性涕血：早期可有出血症状，表现为吸鼻后痰中带血或擤鼻时涕中带血。早期痰 中或涕中仅有少量血丝，时有时无。晚期出血较多，可有鼻血。 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2.耳鸣、听力减退、耳内闭塞感：鼻咽癌发生在鼻咽侧壁，侧窝或咽鼓管开口上唇时， 肿瘤压迫咽鼓管可发生单侧性耳鸣或听力下降，还可发生卡他性中耳炎，是早期鼻咽癌症状 之一。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3.头痛：为常见症状，早期头痛部位不固定，间歇性。晚期则为持续性偏头痛部位固定。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 4.复视：由于肿瘤侵犯外展神经，常引起向外事物成双影。滑车神经受损常引起内斜视、 复视。常与三叉神经同时受损。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 5.面麻：指面部皮肤麻木感，临床检查为痛觉和触觉减退或消失。肿瘤侵入海绵窦常引 起三叉神经受损，肿瘤侵入卵圆孔及三叉神经第 3 支常引起耳廓前部、颞部、面颊部和下唇 皮肤麻木和感觉异常。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 6.鼻塞：肿瘤堵塞后鼻孔区可出现鼻塞。肿瘤较小时鼻塞较轻，随着肿瘤长大，鼻塞加 重，多为单侧性鼻塞。若肿瘤堵塞双侧后鼻孔可出现双侧性鼻塞。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 7.眼睑下垂、眼球固定：与动眼神经损害有关，视力减退或消失与视神精损坏或眶锥侵 犯有关。</a:t>
            </a:r>
            <a:endParaRPr lang="zh-CN" altLang="en-US" sz="2000" b="1"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  <a:sym typeface="+mn-ea"/>
            </a:endParaRPr>
          </a:p>
          <a:p>
            <a:r>
              <a:rPr lang="zh-CN" altLang="en-US" sz="2000" b="1">
                <a:latin typeface="新宋体" panose="02010609030101010101" charset="-122"/>
                <a:ea typeface="新宋体" panose="02010609030101010101" charset="-122"/>
                <a:cs typeface="新宋体" panose="02010609030101010101" charset="-122"/>
                <a:sym typeface="+mn-ea"/>
              </a:rPr>
              <a:t>8.颈部淋巴结转移症状：鼻癌容易发生颈部淋巴结转移，其中半数为双侧性转移。颈部 淋巴结转移常为鼻咽癌的首发症状。有少数病人鼻咽部检查，不能发现原发病灶，而颈部淋 巴结转移是唯一的临床表现。 </a:t>
            </a:r>
            <a:endParaRPr lang="zh-CN" altLang="en-US" sz="2000" b="1">
              <a:solidFill>
                <a:schemeClr val="tx1"/>
              </a:solidFill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endParaRPr lang="zh-CN" altLang="en-US" sz="2000" b="1">
              <a:solidFill>
                <a:schemeClr val="tx1"/>
              </a:solidFill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  <a:p>
            <a:endParaRPr lang="zh-CN" altLang="en-US" sz="2000" b="1">
              <a:solidFill>
                <a:schemeClr val="tx1"/>
              </a:solidFill>
              <a:latin typeface="新宋体" panose="02010609030101010101" charset="-122"/>
              <a:ea typeface="新宋体" panose="02010609030101010101" charset="-122"/>
              <a:cs typeface="新宋体" panose="0201060903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文本框 1"/>
          <p:cNvSpPr txBox="1"/>
          <p:nvPr/>
        </p:nvSpPr>
        <p:spPr>
          <a:xfrm>
            <a:off x="659130" y="1778000"/>
            <a:ext cx="10912475" cy="341503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三、护理措施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1.一般护理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1.1. 保持鼻腔清洁，及时清除口腔内分泌物。每天用生理盐水冲洗鼻腔 1-2 次。 1.2.观察鼻部出血情况 </a:t>
            </a:r>
            <a:r>
              <a:rPr lang="en-US" altLang="zh-CN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出现鼻腔出血时，立即报告医生，指导患者平卧头偏向一侧，保持呼吸道通畅， 及时清除口腔内的血液，必要时行气管切开。密切观察生命体征及出血量，遵医嘱使用止血药及配合医生行后鼻孔填充止血。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1.3.功能锻炼：坚持张口、转颈等功能锻炼。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1.4.观察患者不良反应，严密监测患者血细胞变化。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1.5.定期复查血常规及按时复诊，如有异常及时就诊。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33350" y="1031240"/>
            <a:ext cx="11730355" cy="54082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  <a:sym typeface="微软雅黑" panose="020b0503020204020204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n-cs"/>
                <a:sym typeface="微软雅黑" panose="020b0503020204020204" charset="-122"/>
              </a:defRPr>
            </a:lvl9pPr>
          </a:lstStyle>
          <a:p>
            <a:pPr marL="0" indent="0">
              <a:lnSpc>
                <a:spcPct val="120000"/>
              </a:lnSpc>
              <a:spcAft>
                <a:spcPct val="0"/>
              </a:spcAft>
              <a:buNone/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2.鼻咽癌放、化疗期间护理 2.1.鼻咽癌放射治疗前须洁齿，拔除龋齿，避免放疗引起的放射性骨髓炎，患牙周炎或牙 龈炎者，应采取相应治疗后再行放疗。 2.2.在治疗前向患者及家属介绍有关放化疗的知识，治疗中可能出现的不良反应及需要配 合的注意事项。关心、安慰患者，消除其不良心理。 2.3.放疗期间保持口腔清洁，用软毛牙刷刷牙，饭后晨起睡前用淡盐水或苏打水漱口，必 要时做口腔护理，口腔粘膜有溃疡或疼痛时遵医嘱用药。 2.4.放疗中注意眼、耳、鼻的清洁与保护。必要时遵医嘱给药预防感染。眼睑不能闭合时， 夜间用纱布覆盖，以防尘土落。 2.5.选择全棉柔软内衣，勿用肥皂擦洗，勿自行涂及挠抓摩擦刺激皮肤，皮肤脱屑时忌用 手剥撕，禁贴胶布。 2.6.放疗后避免冷热刺激及日晒雨淋，保持照射野皮肤清洁，必要时涂抹皮肤保护剂保护 皮肤。 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  <a:p>
            <a:pPr marL="0" indent="0">
              <a:lnSpc>
                <a:spcPct val="120000"/>
              </a:lnSpc>
              <a:spcAft>
                <a:spcPct val="0"/>
              </a:spcAft>
              <a:buNone/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3.饮食护理 3.1 给予患者高蛋白，高热量，高维生素饮食，避免吃过热，过硬过酸或过甜的食物。 3.2.禁止吸烟，以免刺激口腔粘膜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https://d.book118.com/986212220044010101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6CBE6"/>
        </a:accent5>
        <a:accent6>
          <a:srgbClr val="D470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6CBE6"/>
      </a:accent5>
      <a:accent6>
        <a:srgbClr val="D4702B"/>
      </a:accent6>
      <a:hlink>
        <a:srgbClr val="0563C1"/>
      </a:hlink>
      <a:folHlink>
        <a:srgbClr val="954F72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华文行楷</vt:lpstr>
      <vt:lpstr>楷体</vt:lpstr>
      <vt:lpstr>Cambria</vt:lpstr>
      <vt:lpstr>新宋体</vt:lpstr>
      <vt:lpstr>Office Theme</vt:lpstr>
      <vt:lpstr>      护 理 常 规                                      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2024-09-25T16:27:19.834</cp:lastPrinted>
  <dcterms:created xsi:type="dcterms:W3CDTF">2024-09-25T08:27:19Z</dcterms:created>
  <dcterms:modified xsi:type="dcterms:W3CDTF">2024-09-25T08:27:21Z</dcterms:modified>
</cp:coreProperties>
</file>