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6B478-70D3-46FE-9176-8D3409AC9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FADF9-C6E8-42BB-A19B-E5209CC0B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1DBFB-8ADA-4EE4-A9EF-8AE1117AD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35059-B41C-4A6C-A3AE-331822BE3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B2E517-51FA-4A4E-9F38-50DBC521B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AE4CE6-B68A-4EF4-89A5-D29AE177D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B57EF7-9A86-4A85-8E49-500CEB3EF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7B652-EF1C-4314-A647-CB68DBEA0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B34A6-42F4-40E8-88D7-A279B3BD4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5647A-5C59-4438-8FF3-E76E750C4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F0965-F866-4987-8694-5321A22E0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231020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知识产权质押融资模式研究\n## 1.知识产权质押融资的基本概念与重要性\n### 1.1知识产权质押融资的定义与特点\n### 1.2知识产权质押融资的重要性及原因\n### 1.3知识产权质押融资的市场需求与潜力\n## 2.知识产权质押融资的模式分类与比较\n### 2.1知识产权质押融资的主要模式及其特点\n### 2.2不同模式下的知识产权质押融资案例分析\n### 2.3知识产权质押融资模式的优劣比较与适用场景\n## 3.知识产权质押融资的风险评估与控制\n### 3.1知识产权质押融资的风险类型及其成因\n### 3.2风险评估方法与工具在知识产权质押融资中的应用\n### 3.3知识产权质押融资的风险控制策略与措施\n## 4.知识产权质押融资的政策支持与监管环境\n### 4.1政府对知识产权质押融资的支持政策分析\n### 4.2知识产权质押融资的监管体系与监管工具\n### 4.3政策监管对知识产权质押融资发展的影响与趋势\n## 5.知识产权质押融资的未来发展趋势与建议\n### 5.1知识产权质押融资的市场发展趋势与机遇\n### 5.2知识产权质押融资的创新模式与挑战\n### 5.3促进知识产权质押融资发展的政策建议与措施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知识产权质押融资模式研究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可编辑 DOCS 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可编辑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知识产权质押融资的基本概念与重要性</a:t>
            </a:r>
            <a:endParaRPr/>
          </a:p>
        </p:txBody>
      </p:sp>
      <p:sp>
        <p:nvSpPr>
          <p:cNvPr id="10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4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作为质押物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为企业或个人提供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资金支持</a:t>
                </a:r>
                <a:endParaRPr/>
              </a:p>
            </p:txBody>
          </p:sp>
          <p:sp>
            <p:nvSpPr>
              <p:cNvPr id="14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知识产权质押融资是一种融资方式</a:t>
                </a:r>
                <a:endParaRPr/>
              </a:p>
            </p:txBody>
          </p:sp>
          <p:sp>
            <p:nvSpPr>
              <p:cNvPr id="14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4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4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风险较低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：知识产权具有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价值稳定性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可变现性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融资效率较高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：相较于传统融资方式，知识产权质押融资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流程简便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周期较短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拓宽融资渠道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：对于缺乏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传统抵押物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的企业和个人，知识产权质押融资提供了一种新的融资途径</a:t>
                </a:r>
                <a:endParaRPr/>
              </a:p>
            </p:txBody>
          </p:sp>
          <p:sp>
            <p:nvSpPr>
              <p:cNvPr id="14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知识产权质押融资的特点</a:t>
                </a:r>
                <a:endParaRPr/>
              </a:p>
            </p:txBody>
          </p:sp>
          <p:sp>
            <p:nvSpPr>
              <p:cNvPr id="15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知识产权质押融资的定义与特点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5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缓解企业融资难题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：特别是对于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科技型企业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，知识产权质押融资有助于其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发展壮大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：知识产权质押融资鼓励企业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加大研发投入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，推动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提高知识产权价值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：通过质押融资，有助于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提高知识产权的价值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知名度</a:t>
                </a:r>
                <a:endParaRPr/>
              </a:p>
            </p:txBody>
          </p:sp>
          <p:sp>
            <p:nvSpPr>
              <p:cNvPr id="15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知识产权质押融资的重要性</a:t>
                </a:r>
                <a:endParaRPr/>
              </a:p>
            </p:txBody>
          </p:sp>
          <p:sp>
            <p:nvSpPr>
              <p:cNvPr id="15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：政府出台了一系列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，鼓励金融机构开展知识产权质押融资业务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知识产权保护意识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的提高，市场对知识产权质押融资的需求不断增长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：金融机构和科技企业不断创新，推动了知识产权质押融资业务的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</a:t>
                </a:r>
                <a:endParaRPr/>
              </a:p>
            </p:txBody>
          </p:sp>
          <p:sp>
            <p:nvSpPr>
              <p:cNvPr id="16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知识产权质押融资的原因</a:t>
                </a:r>
                <a:endParaRPr/>
              </a:p>
            </p:txBody>
          </p:sp>
          <p:sp>
            <p:nvSpPr>
              <p:cNvPr id="16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知识产权质押融资的重要性及原因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科技创新型企业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：这些企业往往拥有大量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，但缺乏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传统抵押物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，对知识产权质押融资需求较大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文化产业企业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：这些企业拥有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著作权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等知识产权，需要通过质押融资来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拓展业务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个人创业者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：个人创业者拥有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发明专利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等知识产权，希望通过质押融资来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启动项目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发展事业</a:t>
                </a:r>
                <a:endParaRPr/>
              </a:p>
            </p:txBody>
          </p:sp>
          <p:sp>
            <p:nvSpPr>
              <p:cNvPr id="17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</a:t>
                </a:r>
                <a:endParaRPr/>
              </a:p>
            </p:txBody>
          </p:sp>
          <p:sp>
            <p:nvSpPr>
              <p:cNvPr id="17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知识产权数量增长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：随着科技发展和创新活动的加快，知识产权的数量和价值不断增长，为知识产权质押融资提供了巨大的市场潜力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政策支持力度加大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：政府不断出台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，为知识产权质押融资市场的发展创造了有利条件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金融市场发展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：金融市场的发展和金融创新的推进，为知识产权质押融资提供了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渠道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</a:t>
                </a:r>
                <a:endParaRPr/>
              </a:p>
            </p:txBody>
          </p:sp>
          <p:sp>
            <p:nvSpPr>
              <p:cNvPr id="17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市场潜力</a:t>
                </a:r>
                <a:endParaRPr/>
              </a:p>
            </p:txBody>
          </p:sp>
          <p:sp>
            <p:nvSpPr>
              <p:cNvPr id="17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知识产权质押融资的市场需求与潜力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知识产权质押融资的模式分类与比较</a:t>
            </a:r>
            <a:endParaRPr/>
          </a:p>
        </p:txBody>
      </p:sp>
      <p:sp>
        <p:nvSpPr>
          <p:cNvPr id="18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知识产权质押融资的主要模式</a:t>
                </a:r>
                <a:endParaRPr/>
              </a:p>
            </p:txBody>
          </p:sp>
          <p:sp>
            <p:nvSpPr>
              <p:cNvPr id="19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直接质押融资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：企业或个人将知识产权直接质押给金融机构，获得贷款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间接质押融资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：企业或个人通过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第三方担保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信托机构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，将知识产权质押给金融机构，获得贷款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组合质押融资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：企业或个人将多种知识产权组合在一起，进行质押融资</a:t>
                </a:r>
                <a:endParaRPr/>
              </a:p>
            </p:txBody>
          </p:sp>
        </p:grpSp>
        <p:grpSp>
          <p:nvGrpSpPr>
            <p:cNvPr id="19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知识产权质押融资的特点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融资方式灵活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：根据不同企业和个人的需求，可以选择不同的质押融资模式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风险控制手段多样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质押率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贷款期限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等风险控制手段，降低融资风险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市场需求旺盛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：各类企业和个人对知识产权质押融资的需求不断增长，市场潜力巨大</a:t>
                </a:r>
                <a:endParaRPr/>
              </a:p>
            </p:txBody>
          </p:sp>
          <p:sp>
            <p:nvSpPr>
              <p:cNvPr id="19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知识产权质押融资的主要模式及其特点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直接质押融资案例</a:t>
                </a:r>
                <a:endParaRPr/>
              </a:p>
            </p:txBody>
          </p:sp>
          <p:sp>
            <p:nvSpPr>
              <p:cNvPr id="20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某科技企业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：该企业将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发明专利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质押给金融机构，获得贷款，用于扩大生产规模和研发投入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某文化产业企业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：该企业将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著作权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质押给金融机构，获得贷款，用于拓展业务和提升品牌影响力</a:t>
                </a:r>
                <a:endParaRPr/>
              </a:p>
            </p:txBody>
          </p:sp>
        </p:grpSp>
        <p:grpSp>
          <p:nvGrpSpPr>
            <p:cNvPr id="20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间接质押融资案例</a:t>
                </a:r>
                <a:endParaRPr/>
              </a:p>
            </p:txBody>
          </p:sp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某创新型企业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：该企业通过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第三方担保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，将知识产权质押给金融机构，获得贷款，用于补充流动资金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某个人创业者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：该创业者通过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信托机构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，将发明专利质押给金融机构，获得贷款，用于启动创业项目</a:t>
                </a:r>
                <a:endParaRPr/>
              </a:p>
            </p:txBody>
          </p:sp>
        </p:grpSp>
        <p:grpSp>
          <p:nvGrpSpPr>
            <p:cNvPr id="20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组合质押融资案例</a:t>
                </a:r>
                <a:endParaRPr/>
              </a:p>
            </p:txBody>
          </p:sp>
          <p:sp>
            <p:nvSpPr>
              <p:cNvPr id="21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某高科技企业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：该企业将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专利组合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质押给金融机构，获得贷款，用于研发新一代产品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某文化创意企业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：该企业将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著作权和商标权组合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质押给金融机构，获得贷款，用于拓展市场和提升品牌知名度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不同模式下的知识产权质押融资案例分析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直接质押融资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：优势是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流程简便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融资效率高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；劣势是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风险较高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，需要企业和个人具备较高的信用等级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间接质押融资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：优势是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风险控制手段多样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融资门槛较低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；劣势是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融资成本较高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，需要支付第三方担保或信托机构的费用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组合质押融资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：优势是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融资额度较高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风险控制能力强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；劣势是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融资流程较复杂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，需要企业和个人具备较强的资源整合能力</a:t>
                </a:r>
                <a:endParaRPr/>
              </a:p>
            </p:txBody>
          </p:sp>
          <p:sp>
            <p:nvSpPr>
              <p:cNvPr id="21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不同模式的优劣比较</a:t>
                </a:r>
                <a:endParaRPr/>
              </a:p>
            </p:txBody>
          </p:sp>
          <p:sp>
            <p:nvSpPr>
              <p:cNvPr id="21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直接质押融资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信用等级较高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知识产权价值稳定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的企业和个人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间接质押融资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信用等级较低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风险控制能力较强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的企业和个人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组合质押融资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知识产权种类丰富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融资需求较大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的企业和个人</a:t>
                </a:r>
                <a:endParaRPr/>
              </a:p>
            </p:txBody>
          </p:sp>
          <p:sp>
            <p:nvSpPr>
              <p:cNvPr id="22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适用场景</a:t>
                </a:r>
                <a:endParaRPr/>
              </a:p>
            </p:txBody>
          </p:sp>
          <p:sp>
            <p:nvSpPr>
              <p:cNvPr id="22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知识产权质押融资模式的优劣比较与适用场景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知识产权质押融资的风险评估与控制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信用风险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：企业或个人因信用等级较低，导致金融机构不愿提供贷款或提高贷款利率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：知识产权价值受到市场波动的影响，可能导致质押物价值不足，无法覆盖贷款本息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：知识产权质押融资过程中，可能出现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流程不规范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信息不对称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等问题，导致融资风险增加</a:t>
                </a:r>
                <a:endParaRPr/>
              </a:p>
            </p:txBody>
          </p:sp>
          <p:sp>
            <p:nvSpPr>
              <p:cNvPr id="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风险类型</a:t>
                </a:r>
                <a:endParaRPr/>
              </a:p>
            </p:txBody>
          </p:sp>
          <p:sp>
            <p:nvSpPr>
              <p:cNvPr id="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企业和个人信用等级较低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：可能导致金融机构无法准确评估其还款能力，从而提高融资风险和成本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知识产权价值波动较大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：市场环境、技术进步等因素可能导致知识产权价值波动，从而影响质押融资的稳定性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金融市场监管不足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：金融市场监管体系不完善，可能导致知识产权质押融资过程中出现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违规操作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风险暴露</a:t>
                </a:r>
                <a:endParaRPr/>
              </a:p>
            </p:txBody>
          </p:sp>
          <p:sp>
            <p:nvSpPr>
              <p:cNvPr id="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风险成因</a:t>
                </a:r>
                <a:endParaRPr/>
              </a:p>
            </p:txBody>
          </p:sp>
          <p:sp>
            <p:nvSpPr>
              <p:cNvPr id="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知识产权质押融资的风险类型及其成因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https://d.book118.com/986223102013010052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知识产权质押融资模式研究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2024-09-18T04:11:28.098</cp:lastPrinted>
  <dcterms:created xsi:type="dcterms:W3CDTF">2024-09-17T20:11:28Z</dcterms:created>
  <dcterms:modified xsi:type="dcterms:W3CDTF">2024-09-17T20:11:29Z</dcterms:modified>
</cp:coreProperties>
</file>