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KKWWNM+LSMOUP+ArialMT"/>
      <p:regular r:id="rId16"/>
    </p:embeddedFont>
    <p:embeddedFont>
      <p:font typeface="GQFTJT+MS-UIGothic"/>
      <p:regular r:id="rId17"/>
    </p:embeddedFont>
    <p:embeddedFont>
      <p:font typeface="FNQJWO+ECLEEK+MicrosoftYaHei-Bold"/>
      <p:regular r:id="rId18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743C2-7334-4BED-9C68-243943F06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C7468-B2C1-4145-B9DE-D85165282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01F607-3C1A-42AC-93BE-9DFAB971D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F727B-5820-4EF4-8773-B353B7455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2C57BF-3FB5-4112-9CB0-CF5A062AC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4CA44E-4387-4FF1-96DC-87CD22234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D321E7-0913-4339-9E5B-6E460CFAE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B630A4-6536-4166-9042-47C31A0E6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740F31-1F5F-477E-9B97-B15357D81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C6C83D-04A5-449E-B95C-A18CA8E19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B43EB-1E17-403F-8216-276A52000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240205132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4439861" cy="78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KKWWNM+LSMOUP+ArialMT"/>
                <a:cs typeface="KKWWNM+LSMOU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肝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静脉高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6192461" cy="242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KKWWNM+LSMOUP+ArialMT"/>
                <a:cs typeface="KKWWNM+LSMOU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肝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静脉高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理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KKWWNM+LSMOUP+ArialMT"/>
                <a:cs typeface="KKWWNM+LSMOU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肝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静脉高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理措施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KKWWNM+LSMOUP+ArialMT"/>
                <a:cs typeface="KKWWNM+LSMOU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肝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静脉高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患者的健康教育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KKWWNM+LSMOUP+ArialMT"/>
                <a:cs typeface="KKWWNM+LSMOU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肝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门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静脉高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理研究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进</a:t>
            </a:r>
            <a:r>
              <a:rPr sz="2400">
                <a:solidFill>
                  <a:srgbClr val="00B6FF"/>
                </a:solidFill>
                <a:latin typeface="GQFTJT+MS-UIGothic"/>
                <a:cs typeface="GQFTJT+MS-UIGothic"/>
              </a:rPr>
              <a:t>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与分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QFTJT+MS-UIGothic"/>
                <a:cs typeface="GQFTJT+MS-UIGothic"/>
              </a:rPr>
              <a:t>定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QFTJT+MS-UIGothic"/>
                <a:cs typeface="GQFTJT+MS-UIGothic"/>
              </a:rPr>
              <a:t>分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类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病因与病理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GQFTJT+MS-UIGothic"/>
                <a:cs typeface="GQFTJT+MS-UIGothic"/>
              </a:rPr>
              <a:t>病因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GQFTJT+MS-UIGothic"/>
                <a:cs typeface="GQFTJT+MS-UIGothic"/>
              </a:rPr>
              <a:t>病理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脉高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压时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静脉系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统压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力升高，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静脉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扩张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侧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支循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开放。同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，肝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窦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力升高，影响肝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胞功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能和血液供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GQFTJT+MS-UIGothic"/>
                <a:cs typeface="GQFTJT+MS-UIGothic"/>
              </a:rPr>
              <a:t>致肝功能不全。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床表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SimSun"/>
                <a:cs typeface="SimSun"/>
              </a:rPr>
              <a:t>临</a:t>
            </a:r>
            <a:r>
              <a:rPr sz="2000" spc="15">
                <a:solidFill>
                  <a:srgbClr val="00B6FF"/>
                </a:solidFill>
                <a:latin typeface="GQFTJT+MS-UIGothic"/>
                <a:cs typeface="GQFTJT+MS-UIGothic"/>
              </a:rPr>
              <a:t>床表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SimSun"/>
                <a:cs typeface="SimSun"/>
              </a:rPr>
              <a:t>诊</a:t>
            </a:r>
            <a:r>
              <a:rPr sz="2000">
                <a:solidFill>
                  <a:srgbClr val="00B6FF"/>
                </a:solidFill>
                <a:latin typeface="GQFTJT+MS-UIGothic"/>
                <a:cs typeface="GQFTJT+MS-UIGothic"/>
              </a:rPr>
              <a:t>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患者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NQJWO+ECLEEK+MicrosoftYaHei-Bold"/>
                <a:cs typeface="FNQJWO+ECLEEK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NQJWO+ECLEEK+MicrosoftYaHei-Bold"/>
                <a:cs typeface="FNQJWO+ECLEEK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NQJWO+ECLEEK+MicrosoftYaHei-Bold"/>
                <a:cs typeface="FNQJWO+ECLEEK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GQFTJT+MS-UIGothic"/>
                <a:cs typeface="GQFTJT+MS-UIGothic"/>
              </a:rPr>
              <a:t>肝功能</a:t>
            </a: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营</a:t>
            </a:r>
            <a:r>
              <a:rPr sz="2000" spc="25">
                <a:solidFill>
                  <a:srgbClr val="00B6FF"/>
                </a:solidFill>
                <a:latin typeface="GQFTJT+MS-UIGothic"/>
                <a:cs typeface="GQFTJT+MS-UIGothic"/>
              </a:rPr>
              <a:t>养状况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GQFTJT+MS-UIGothic"/>
                <a:cs typeface="GQFTJT+MS-UIGothic"/>
              </a:rPr>
              <a:t>心理状况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家庭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QFTJT+MS-UIGothic"/>
                <a:cs typeface="GQFTJT+MS-UIGothic"/>
              </a:rPr>
              <a:t>家庭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2000" spc="23">
                <a:solidFill>
                  <a:srgbClr val="FFFDFD"/>
                </a:solidFill>
                <a:latin typeface="GQFTJT+MS-UIGothic"/>
                <a:cs typeface="GQFTJT+MS-UIGothic"/>
              </a:rPr>
              <a:t>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FFFDFD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40419" y="170995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QFTJT+MS-UIGothic"/>
                <a:cs typeface="GQFTJT+MS-UIGothic"/>
              </a:rPr>
              <a:t>家庭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经济</a:t>
            </a:r>
            <a:r>
              <a:rPr sz="2000" spc="25">
                <a:solidFill>
                  <a:srgbClr val="FFFDFD"/>
                </a:solidFill>
                <a:latin typeface="GQFTJT+MS-UIGothic"/>
                <a:cs typeface="GQFTJT+MS-UIGothic"/>
              </a:rPr>
              <a:t>状况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FFFDFD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17270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了解家庭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状况，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患者提供更合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适的治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理方案。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624192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估家庭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境是否有利于患者的康复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理。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8534" y="385371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QFTJT+MS-UIGothic"/>
                <a:cs typeface="GQFTJT+MS-UIGothic"/>
              </a:rPr>
              <a:t>家庭成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2000" spc="25">
                <a:solidFill>
                  <a:srgbClr val="FFFDFD"/>
                </a:solidFill>
                <a:latin typeface="GQFTJT+MS-UIGothic"/>
                <a:cs typeface="GQFTJT+MS-UIGothic"/>
              </a:rPr>
              <a:t>支持能力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FFFDFD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09134" y="4768588"/>
            <a:ext cx="36506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了解家庭成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的照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能力和支持情况，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患者提供更好的家庭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DFD"/>
                </a:solidFill>
                <a:latin typeface="GQFTJT+MS-UIGothic"/>
                <a:cs typeface="GQFTJT+MS-UIGothic"/>
              </a:rPr>
              <a:t>理。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社会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GQFTJT+MS-UIGothic"/>
                <a:cs typeface="GQFTJT+MS-UIGothic"/>
              </a:rPr>
              <a:t>社会支持网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络评</a:t>
            </a:r>
            <a:r>
              <a:rPr sz="23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GQFTJT+MS-UIGothic"/>
                <a:cs typeface="GQFTJT+MS-UIGothic"/>
              </a:rPr>
              <a:t>社区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资</a:t>
            </a:r>
            <a:r>
              <a:rPr sz="2300" spc="23">
                <a:solidFill>
                  <a:srgbClr val="00B6FF"/>
                </a:solidFill>
                <a:latin typeface="GQFTJT+MS-UIGothic"/>
                <a:cs typeface="GQFTJT+MS-UIGothic"/>
              </a:rPr>
              <a:t>源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3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GQFTJT+MS-UIGothic"/>
                <a:cs typeface="GQFTJT+MS-UIGothic"/>
              </a:rPr>
              <a:t>工作状况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300">
                <a:solidFill>
                  <a:srgbClr val="00B6FF"/>
                </a:solidFill>
                <a:latin typeface="GQFTJT+MS-UIGothic"/>
                <a:cs typeface="GQFTJT+MS-UIGothic"/>
              </a:rPr>
              <a:t>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https://d.book118.com/986240205132010054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KKWWNM+LSMOUP+ArialMT</vt:lpstr>
      <vt:lpstr>Times New Roman</vt:lpstr>
      <vt:lpstr>SimSun</vt:lpstr>
      <vt:lpstr>GQFTJT+MS-UIGothic</vt:lpstr>
      <vt:lpstr>FNQJWO+ECLEEK+MicrosoftYaHei-Bold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2024-09-21T16:44:38.043</cp:lastPrinted>
  <dcterms:created xsi:type="dcterms:W3CDTF">2024-09-21T08:44:38Z</dcterms:created>
  <dcterms:modified xsi:type="dcterms:W3CDTF">2024-09-21T08:44:39Z</dcterms:modified>
</cp:coreProperties>
</file>