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F36DD2-8D64-4C6D-B61C-863A07665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BB2829-DB97-45AB-890E-429FF2E1E9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2CF51F-F5B3-4EEC-9BE6-96DB560189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FFC3ED-95D4-4EFB-A945-90B3AA7AB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ECF9DEE-0F44-4BFE-B1F6-9B5384C155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E81EEC-27C6-40C5-85E7-BAFB4D78AC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F65100-A146-4BFE-B0A5-E44FD8927A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08FD67-C98E-4308-9F49-27B46442DD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198595-86EF-4038-8FC9-F5C0E2E918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A10507-18C3-4C9F-9C0A-3ADEECB601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646E58-67B3-4734-B8C9-983516F57E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700004606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管理学课件组织设计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组织设计概述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组织结构类型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组织设计流程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组织设计中的关键要素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组织变革与发展趋势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组织设计实践案例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组织设计概述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组织设计的定义与目的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通过合理的组织设计，提高组织的适应性、创新性和效率，确保组织能够有效地应对外部环境的变化和内部需求的发展。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组织设计是指对组织结构、流程、职权、沟通等方面进行规划和安排，以优化组织运作效率，实现组织目标的过程。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适应环境变化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提高组织效率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促进组织创新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3281" b="23281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841" r="3841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组织设计的重要性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随着市场、技术和社会环境的变化，组织需要不断调整自身结构以适应新的发展需求。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合理的组织设计能够减少资源浪费、降低内耗，提高组织的整体运作效率。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通过组织设计，可以激发员工的创造力和创新精神，推动组织的持续发展。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52684" y="4814330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权责对等原则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41364" y="3161470"/>
            <a:ext cx="9743254" cy="1324183"/>
            <a:chOff x="1341364" y="3161470"/>
            <a:chExt cx="9743254" cy="1324183"/>
          </a:xfrm>
        </p:grpSpPr>
        <p:sp>
          <p:nvSpPr>
            <p:cNvPr id="4" name="Freeform 4"/>
            <p:cNvSpPr/>
            <p:nvPr/>
          </p:nvSpPr>
          <p:spPr>
            <a:xfrm>
              <a:off x="1341364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flipV="1">
              <a:off x="3379103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412930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9470091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flipV="1">
              <a:off x="7450670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465154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498977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09454" y="2459941"/>
            <a:ext cx="1858905" cy="43574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109454" y="1792626"/>
            <a:ext cx="1858905" cy="62478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536718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93880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74457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181019" y="2459941"/>
            <a:ext cx="1858905" cy="43574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81019" y="1792626"/>
            <a:ext cx="1858905" cy="62478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520164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53987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91728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629467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648889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62095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组织设计应以组织战略为导向，确保组织结构与战略目标的匹配。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995918" y="1570795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在满足组织功能需求的前提下，力求组织结构精简、高效，降低管理成本。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071398" y="1571051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组织设计应具有一定的灵活性，以适应外部环境的变化和内部需求的发展。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033659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明确各级组织和人员的职责和权力，实现权责对等，确保组织的有效运行。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090820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关注员工需求和发展，创造有利于员工成长和发挥潜能的组织环境。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组织设计的原则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2814943" y="1248081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精简高效原则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81120" y="4814330"/>
            <a:ext cx="244792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战略导向原则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909845" y="4814330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人性化原则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890423" y="1248338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灵活性原则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组织结构类型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直线制组织结构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27" name="Freeform 27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32" name="AutoShape 32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34" name="Freeform 34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最简单的集权式组织结构形式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领导关系按垂直系统建立，不设立专门的职能机构，自上而下形同直线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优点：结构简单、指挥系统清晰、统一；责权关系明确；横向联系少，内部协调容易；信息沟通迅速，解决问题及时，管理效率高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缺点：缺乏专业化的管理分工，经营管理事务依赖于少数几个人，要求企业领导人必须是全才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434792" y="2507653"/>
            <a:ext cx="3322416" cy="3322417"/>
            <a:chOff x="4434792" y="2507653"/>
            <a:chExt cx="3322416" cy="3322417"/>
          </a:xfrm>
        </p:grpSpPr>
        <p:sp>
          <p:nvSpPr>
            <p:cNvPr id="3" name="Freeform 3"/>
            <p:cNvSpPr/>
            <p:nvPr/>
          </p:nvSpPr>
          <p:spPr>
            <a:xfrm>
              <a:off x="5298153" y="3371015"/>
              <a:ext cx="1597488" cy="1597488"/>
            </a:xfrm>
            <a:custGeom>
              <a:rect l="l" t="t" r="r" b="b"/>
              <a:pathLst>
                <a:path w="890" h="890">
                  <a:moveTo>
                    <a:pt x="0" y="445"/>
                  </a:moveTo>
                  <a:lnTo>
                    <a:pt x="445" y="0"/>
                  </a:lnTo>
                  <a:lnTo>
                    <a:pt x="890" y="445"/>
                  </a:lnTo>
                  <a:lnTo>
                    <a:pt x="445" y="890"/>
                  </a:lnTo>
                  <a:lnTo>
                    <a:pt x="0" y="445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  <a:ln w="14288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434792" y="2507653"/>
              <a:ext cx="1597488" cy="1597488"/>
            </a:xfrm>
            <a:custGeom>
              <a:rect l="l" t="t" r="r" b="b"/>
              <a:pathLst>
                <a:path w="890" h="890">
                  <a:moveTo>
                    <a:pt x="0" y="445"/>
                  </a:moveTo>
                  <a:lnTo>
                    <a:pt x="445" y="0"/>
                  </a:lnTo>
                  <a:lnTo>
                    <a:pt x="890" y="445"/>
                  </a:lnTo>
                  <a:lnTo>
                    <a:pt x="445" y="890"/>
                  </a:lnTo>
                  <a:lnTo>
                    <a:pt x="0" y="44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14288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6159720" y="4232582"/>
              <a:ext cx="1597488" cy="1597488"/>
            </a:xfrm>
            <a:custGeom>
              <a:rect l="l" t="t" r="r" b="b"/>
              <a:pathLst>
                <a:path w="890" h="890">
                  <a:moveTo>
                    <a:pt x="0" y="445"/>
                  </a:moveTo>
                  <a:lnTo>
                    <a:pt x="445" y="0"/>
                  </a:lnTo>
                  <a:lnTo>
                    <a:pt x="890" y="445"/>
                  </a:lnTo>
                  <a:lnTo>
                    <a:pt x="445" y="890"/>
                  </a:lnTo>
                  <a:lnTo>
                    <a:pt x="0" y="44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14288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6159720" y="2507653"/>
              <a:ext cx="1597488" cy="1597488"/>
            </a:xfrm>
            <a:custGeom>
              <a:rect l="l" t="t" r="r" b="b"/>
              <a:pathLst>
                <a:path w="890" h="890">
                  <a:moveTo>
                    <a:pt x="0" y="445"/>
                  </a:moveTo>
                  <a:lnTo>
                    <a:pt x="445" y="0"/>
                  </a:lnTo>
                  <a:lnTo>
                    <a:pt x="890" y="445"/>
                  </a:lnTo>
                  <a:lnTo>
                    <a:pt x="445" y="890"/>
                  </a:lnTo>
                  <a:lnTo>
                    <a:pt x="0" y="445"/>
                  </a:lnTo>
                  <a:close/>
                </a:path>
              </a:pathLst>
            </a:custGeom>
            <a:solidFill>
              <a:schemeClr val="accent5">
                <a:alpha val="100000"/>
              </a:schemeClr>
            </a:solidFill>
            <a:ln w="14288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4434792" y="4232582"/>
              <a:ext cx="1597488" cy="1597488"/>
            </a:xfrm>
            <a:custGeom>
              <a:rect l="l" t="t" r="r" b="b"/>
              <a:pathLst>
                <a:path w="890" h="890">
                  <a:moveTo>
                    <a:pt x="0" y="445"/>
                  </a:moveTo>
                  <a:lnTo>
                    <a:pt x="445" y="0"/>
                  </a:lnTo>
                  <a:lnTo>
                    <a:pt x="890" y="445"/>
                  </a:lnTo>
                  <a:lnTo>
                    <a:pt x="445" y="890"/>
                  </a:lnTo>
                  <a:lnTo>
                    <a:pt x="0" y="445"/>
                  </a:lnTo>
                  <a:close/>
                </a:path>
              </a:pathLst>
            </a:custGeom>
            <a:solidFill>
              <a:schemeClr val="accent5">
                <a:alpha val="100000"/>
              </a:schemeClr>
            </a:solidFill>
            <a:ln w="14288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4988632" y="3127092"/>
              <a:ext cx="489808" cy="358610"/>
            </a:xfrm>
            <a:custGeom>
              <a:rect l="l" t="t" r="r" b="b"/>
              <a:pathLst>
                <a:path w="142" h="104">
                  <a:moveTo>
                    <a:pt x="0" y="104"/>
                  </a:moveTo>
                  <a:cubicBezTo>
                    <a:pt x="142" y="104"/>
                    <a:pt x="142" y="104"/>
                    <a:pt x="142" y="104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4"/>
                  </a:lnTo>
                  <a:close/>
                  <a:moveTo>
                    <a:pt x="98" y="11"/>
                  </a:moveTo>
                  <a:cubicBezTo>
                    <a:pt x="127" y="11"/>
                    <a:pt x="127" y="11"/>
                    <a:pt x="127" y="11"/>
                  </a:cubicBezTo>
                  <a:cubicBezTo>
                    <a:pt x="127" y="29"/>
                    <a:pt x="127" y="29"/>
                    <a:pt x="127" y="29"/>
                  </a:cubicBezTo>
                  <a:cubicBezTo>
                    <a:pt x="98" y="29"/>
                    <a:pt x="98" y="29"/>
                    <a:pt x="98" y="29"/>
                  </a:cubicBezTo>
                  <a:lnTo>
                    <a:pt x="98" y="11"/>
                  </a:lnTo>
                  <a:close/>
                  <a:moveTo>
                    <a:pt x="12" y="52"/>
                  </a:moveTo>
                  <a:cubicBezTo>
                    <a:pt x="12" y="50"/>
                    <a:pt x="13" y="49"/>
                    <a:pt x="13" y="48"/>
                  </a:cubicBezTo>
                  <a:cubicBezTo>
                    <a:pt x="13" y="46"/>
                    <a:pt x="13" y="45"/>
                    <a:pt x="13" y="44"/>
                  </a:cubicBezTo>
                  <a:cubicBezTo>
                    <a:pt x="14" y="41"/>
                    <a:pt x="15" y="38"/>
                    <a:pt x="16" y="36"/>
                  </a:cubicBezTo>
                  <a:cubicBezTo>
                    <a:pt x="16" y="35"/>
                    <a:pt x="17" y="34"/>
                    <a:pt x="17" y="32"/>
                  </a:cubicBezTo>
                  <a:cubicBezTo>
                    <a:pt x="18" y="31"/>
                    <a:pt x="19" y="30"/>
                    <a:pt x="19" y="29"/>
                  </a:cubicBezTo>
                  <a:cubicBezTo>
                    <a:pt x="20" y="28"/>
                    <a:pt x="21" y="27"/>
                    <a:pt x="22" y="26"/>
                  </a:cubicBezTo>
                  <a:cubicBezTo>
                    <a:pt x="22" y="25"/>
                    <a:pt x="23" y="24"/>
                    <a:pt x="24" y="24"/>
                  </a:cubicBezTo>
                  <a:cubicBezTo>
                    <a:pt x="31" y="16"/>
                    <a:pt x="42" y="11"/>
                    <a:pt x="53" y="11"/>
                  </a:cubicBezTo>
                  <a:cubicBezTo>
                    <a:pt x="65" y="11"/>
                    <a:pt x="76" y="16"/>
                    <a:pt x="83" y="24"/>
                  </a:cubicBezTo>
                  <a:cubicBezTo>
                    <a:pt x="85" y="26"/>
                    <a:pt x="86" y="27"/>
                    <a:pt x="87" y="29"/>
                  </a:cubicBezTo>
                  <a:cubicBezTo>
                    <a:pt x="88" y="30"/>
                    <a:pt x="88" y="31"/>
                    <a:pt x="89" y="32"/>
                  </a:cubicBezTo>
                  <a:cubicBezTo>
                    <a:pt x="90" y="34"/>
                    <a:pt x="90" y="35"/>
                    <a:pt x="91" y="36"/>
                  </a:cubicBezTo>
                  <a:cubicBezTo>
                    <a:pt x="92" y="38"/>
                    <a:pt x="93" y="41"/>
                    <a:pt x="93" y="44"/>
                  </a:cubicBezTo>
                  <a:cubicBezTo>
                    <a:pt x="93" y="45"/>
                    <a:pt x="94" y="46"/>
                    <a:pt x="94" y="48"/>
                  </a:cubicBezTo>
                  <a:cubicBezTo>
                    <a:pt x="94" y="49"/>
                    <a:pt x="94" y="50"/>
                    <a:pt x="94" y="52"/>
                  </a:cubicBezTo>
                  <a:cubicBezTo>
                    <a:pt x="94" y="57"/>
                    <a:pt x="93" y="62"/>
                    <a:pt x="91" y="66"/>
                  </a:cubicBezTo>
                  <a:cubicBezTo>
                    <a:pt x="90" y="69"/>
                    <a:pt x="89" y="72"/>
                    <a:pt x="87" y="75"/>
                  </a:cubicBezTo>
                  <a:cubicBezTo>
                    <a:pt x="86" y="76"/>
                    <a:pt x="85" y="78"/>
                    <a:pt x="83" y="79"/>
                  </a:cubicBezTo>
                  <a:cubicBezTo>
                    <a:pt x="76" y="87"/>
                    <a:pt x="65" y="93"/>
                    <a:pt x="53" y="93"/>
                  </a:cubicBezTo>
                  <a:cubicBezTo>
                    <a:pt x="49" y="93"/>
                    <a:pt x="45" y="92"/>
                    <a:pt x="41" y="91"/>
                  </a:cubicBezTo>
                  <a:cubicBezTo>
                    <a:pt x="38" y="90"/>
                    <a:pt x="35" y="88"/>
                    <a:pt x="32" y="87"/>
                  </a:cubicBezTo>
                  <a:cubicBezTo>
                    <a:pt x="31" y="86"/>
                    <a:pt x="30" y="85"/>
                    <a:pt x="29" y="85"/>
                  </a:cubicBezTo>
                  <a:cubicBezTo>
                    <a:pt x="28" y="84"/>
                    <a:pt x="28" y="84"/>
                    <a:pt x="27" y="83"/>
                  </a:cubicBezTo>
                  <a:cubicBezTo>
                    <a:pt x="26" y="82"/>
                    <a:pt x="25" y="82"/>
                    <a:pt x="24" y="81"/>
                  </a:cubicBezTo>
                  <a:cubicBezTo>
                    <a:pt x="24" y="80"/>
                    <a:pt x="23" y="79"/>
                    <a:pt x="22" y="78"/>
                  </a:cubicBezTo>
                  <a:cubicBezTo>
                    <a:pt x="22" y="78"/>
                    <a:pt x="21" y="77"/>
                    <a:pt x="21" y="77"/>
                  </a:cubicBezTo>
                  <a:cubicBezTo>
                    <a:pt x="20" y="76"/>
                    <a:pt x="20" y="75"/>
                    <a:pt x="19" y="75"/>
                  </a:cubicBezTo>
                  <a:cubicBezTo>
                    <a:pt x="19" y="74"/>
                    <a:pt x="18" y="72"/>
                    <a:pt x="17" y="71"/>
                  </a:cubicBezTo>
                  <a:cubicBezTo>
                    <a:pt x="16" y="70"/>
                    <a:pt x="16" y="68"/>
                    <a:pt x="15" y="66"/>
                  </a:cubicBezTo>
                  <a:cubicBezTo>
                    <a:pt x="13" y="62"/>
                    <a:pt x="12" y="57"/>
                    <a:pt x="12" y="52"/>
                  </a:cubicBezTo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707799" y="4779038"/>
              <a:ext cx="501330" cy="504577"/>
            </a:xfrm>
            <a:custGeom>
              <a:rect l="l" t="t" r="r" b="b"/>
              <a:pathLst>
                <a:path w="196" h="197">
                  <a:moveTo>
                    <a:pt x="98" y="197"/>
                  </a:moveTo>
                  <a:cubicBezTo>
                    <a:pt x="152" y="197"/>
                    <a:pt x="196" y="153"/>
                    <a:pt x="196" y="99"/>
                  </a:cubicBezTo>
                  <a:cubicBezTo>
                    <a:pt x="196" y="44"/>
                    <a:pt x="152" y="0"/>
                    <a:pt x="98" y="0"/>
                  </a:cubicBezTo>
                  <a:cubicBezTo>
                    <a:pt x="43" y="0"/>
                    <a:pt x="0" y="44"/>
                    <a:pt x="0" y="99"/>
                  </a:cubicBezTo>
                  <a:cubicBezTo>
                    <a:pt x="0" y="153"/>
                    <a:pt x="43" y="197"/>
                    <a:pt x="98" y="197"/>
                  </a:cubicBezTo>
                  <a:moveTo>
                    <a:pt x="38" y="166"/>
                  </a:moveTo>
                  <a:cubicBezTo>
                    <a:pt x="30" y="158"/>
                    <a:pt x="30" y="158"/>
                    <a:pt x="30" y="158"/>
                  </a:cubicBezTo>
                  <a:cubicBezTo>
                    <a:pt x="49" y="140"/>
                    <a:pt x="49" y="140"/>
                    <a:pt x="49" y="140"/>
                  </a:cubicBezTo>
                  <a:cubicBezTo>
                    <a:pt x="57" y="148"/>
                    <a:pt x="57" y="148"/>
                    <a:pt x="57" y="148"/>
                  </a:cubicBezTo>
                  <a:lnTo>
                    <a:pt x="38" y="166"/>
                  </a:lnTo>
                  <a:close/>
                  <a:moveTo>
                    <a:pt x="103" y="188"/>
                  </a:moveTo>
                  <a:cubicBezTo>
                    <a:pt x="92" y="188"/>
                    <a:pt x="92" y="188"/>
                    <a:pt x="92" y="188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103" y="162"/>
                    <a:pt x="103" y="162"/>
                    <a:pt x="103" y="162"/>
                  </a:cubicBezTo>
                  <a:lnTo>
                    <a:pt x="103" y="188"/>
                  </a:lnTo>
                  <a:close/>
                  <a:moveTo>
                    <a:pt x="188" y="104"/>
                  </a:moveTo>
                  <a:cubicBezTo>
                    <a:pt x="161" y="104"/>
                    <a:pt x="161" y="104"/>
                    <a:pt x="161" y="104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88" y="93"/>
                    <a:pt x="188" y="93"/>
                    <a:pt x="188" y="93"/>
                  </a:cubicBezTo>
                  <a:lnTo>
                    <a:pt x="188" y="104"/>
                  </a:lnTo>
                  <a:close/>
                  <a:moveTo>
                    <a:pt x="157" y="31"/>
                  </a:moveTo>
                  <a:cubicBezTo>
                    <a:pt x="165" y="39"/>
                    <a:pt x="165" y="39"/>
                    <a:pt x="165" y="39"/>
                  </a:cubicBezTo>
                  <a:cubicBezTo>
                    <a:pt x="147" y="58"/>
                    <a:pt x="147" y="58"/>
                    <a:pt x="147" y="58"/>
                  </a:cubicBezTo>
                  <a:cubicBezTo>
                    <a:pt x="139" y="50"/>
                    <a:pt x="139" y="50"/>
                    <a:pt x="139" y="50"/>
                  </a:cubicBezTo>
                  <a:lnTo>
                    <a:pt x="157" y="31"/>
                  </a:lnTo>
                  <a:close/>
                  <a:moveTo>
                    <a:pt x="147" y="140"/>
                  </a:moveTo>
                  <a:cubicBezTo>
                    <a:pt x="165" y="158"/>
                    <a:pt x="165" y="158"/>
                    <a:pt x="165" y="158"/>
                  </a:cubicBezTo>
                  <a:cubicBezTo>
                    <a:pt x="157" y="166"/>
                    <a:pt x="157" y="166"/>
                    <a:pt x="157" y="166"/>
                  </a:cubicBezTo>
                  <a:cubicBezTo>
                    <a:pt x="139" y="148"/>
                    <a:pt x="139" y="148"/>
                    <a:pt x="139" y="148"/>
                  </a:cubicBezTo>
                  <a:lnTo>
                    <a:pt x="147" y="140"/>
                  </a:lnTo>
                  <a:close/>
                  <a:moveTo>
                    <a:pt x="92" y="9"/>
                  </a:moveTo>
                  <a:cubicBezTo>
                    <a:pt x="103" y="9"/>
                    <a:pt x="103" y="9"/>
                    <a:pt x="103" y="9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92" y="35"/>
                    <a:pt x="92" y="35"/>
                    <a:pt x="92" y="35"/>
                  </a:cubicBezTo>
                  <a:lnTo>
                    <a:pt x="92" y="9"/>
                  </a:lnTo>
                  <a:close/>
                  <a:moveTo>
                    <a:pt x="82" y="76"/>
                  </a:moveTo>
                  <a:cubicBezTo>
                    <a:pt x="99" y="92"/>
                    <a:pt x="99" y="92"/>
                    <a:pt x="99" y="92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7" y="70"/>
                    <a:pt x="137" y="70"/>
                    <a:pt x="137" y="70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74" y="84"/>
                    <a:pt x="74" y="84"/>
                    <a:pt x="74" y="84"/>
                  </a:cubicBezTo>
                  <a:lnTo>
                    <a:pt x="82" y="76"/>
                  </a:lnTo>
                  <a:close/>
                  <a:moveTo>
                    <a:pt x="38" y="31"/>
                  </a:moveTo>
                  <a:cubicBezTo>
                    <a:pt x="57" y="50"/>
                    <a:pt x="57" y="50"/>
                    <a:pt x="57" y="50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0" y="39"/>
                    <a:pt x="30" y="39"/>
                    <a:pt x="30" y="39"/>
                  </a:cubicBezTo>
                  <a:lnTo>
                    <a:pt x="38" y="31"/>
                  </a:lnTo>
                  <a:close/>
                  <a:moveTo>
                    <a:pt x="34" y="104"/>
                  </a:moveTo>
                  <a:cubicBezTo>
                    <a:pt x="8" y="104"/>
                    <a:pt x="8" y="104"/>
                    <a:pt x="8" y="104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34" y="93"/>
                    <a:pt x="34" y="93"/>
                    <a:pt x="34" y="93"/>
                  </a:cubicBezTo>
                  <a:lnTo>
                    <a:pt x="34" y="104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695413" y="3086347"/>
              <a:ext cx="531662" cy="459548"/>
            </a:xfrm>
            <a:custGeom>
              <a:rect l="l" t="t" r="r" b="b"/>
              <a:pathLst>
                <a:path w="184" h="159">
                  <a:moveTo>
                    <a:pt x="132" y="124"/>
                  </a:moveTo>
                  <a:cubicBezTo>
                    <a:pt x="165" y="159"/>
                    <a:pt x="165" y="159"/>
                    <a:pt x="165" y="159"/>
                  </a:cubicBezTo>
                  <a:cubicBezTo>
                    <a:pt x="165" y="124"/>
                    <a:pt x="165" y="124"/>
                    <a:pt x="165" y="124"/>
                  </a:cubicBezTo>
                  <a:cubicBezTo>
                    <a:pt x="184" y="124"/>
                    <a:pt x="184" y="124"/>
                    <a:pt x="184" y="124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115" y="124"/>
                    <a:pt x="115" y="124"/>
                    <a:pt x="115" y="124"/>
                  </a:cubicBezTo>
                  <a:lnTo>
                    <a:pt x="132" y="124"/>
                  </a:lnTo>
                  <a:close/>
                  <a:moveTo>
                    <a:pt x="154" y="49"/>
                  </a:moveTo>
                  <a:cubicBezTo>
                    <a:pt x="162" y="49"/>
                    <a:pt x="168" y="56"/>
                    <a:pt x="168" y="63"/>
                  </a:cubicBezTo>
                  <a:cubicBezTo>
                    <a:pt x="168" y="71"/>
                    <a:pt x="162" y="77"/>
                    <a:pt x="154" y="77"/>
                  </a:cubicBezTo>
                  <a:cubicBezTo>
                    <a:pt x="146" y="77"/>
                    <a:pt x="140" y="71"/>
                    <a:pt x="140" y="63"/>
                  </a:cubicBezTo>
                  <a:cubicBezTo>
                    <a:pt x="140" y="56"/>
                    <a:pt x="146" y="49"/>
                    <a:pt x="154" y="49"/>
                  </a:cubicBezTo>
                  <a:moveTo>
                    <a:pt x="36" y="77"/>
                  </a:moveTo>
                  <a:cubicBezTo>
                    <a:pt x="28" y="77"/>
                    <a:pt x="22" y="71"/>
                    <a:pt x="22" y="63"/>
                  </a:cubicBezTo>
                  <a:cubicBezTo>
                    <a:pt x="22" y="56"/>
                    <a:pt x="28" y="49"/>
                    <a:pt x="36" y="49"/>
                  </a:cubicBezTo>
                  <a:cubicBezTo>
                    <a:pt x="44" y="49"/>
                    <a:pt x="50" y="56"/>
                    <a:pt x="50" y="63"/>
                  </a:cubicBezTo>
                  <a:cubicBezTo>
                    <a:pt x="50" y="71"/>
                    <a:pt x="44" y="77"/>
                    <a:pt x="36" y="77"/>
                  </a:cubicBezTo>
                  <a:moveTo>
                    <a:pt x="75" y="77"/>
                  </a:moveTo>
                  <a:cubicBezTo>
                    <a:pt x="67" y="77"/>
                    <a:pt x="61" y="71"/>
                    <a:pt x="61" y="63"/>
                  </a:cubicBezTo>
                  <a:cubicBezTo>
                    <a:pt x="61" y="56"/>
                    <a:pt x="67" y="49"/>
                    <a:pt x="75" y="49"/>
                  </a:cubicBezTo>
                  <a:cubicBezTo>
                    <a:pt x="83" y="49"/>
                    <a:pt x="89" y="56"/>
                    <a:pt x="89" y="63"/>
                  </a:cubicBezTo>
                  <a:cubicBezTo>
                    <a:pt x="89" y="71"/>
                    <a:pt x="83" y="77"/>
                    <a:pt x="75" y="77"/>
                  </a:cubicBezTo>
                  <a:moveTo>
                    <a:pt x="115" y="77"/>
                  </a:moveTo>
                  <a:cubicBezTo>
                    <a:pt x="107" y="77"/>
                    <a:pt x="100" y="71"/>
                    <a:pt x="100" y="63"/>
                  </a:cubicBezTo>
                  <a:cubicBezTo>
                    <a:pt x="100" y="56"/>
                    <a:pt x="107" y="49"/>
                    <a:pt x="115" y="49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23" y="50"/>
                    <a:pt x="129" y="56"/>
                    <a:pt x="129" y="63"/>
                  </a:cubicBezTo>
                  <a:cubicBezTo>
                    <a:pt x="129" y="71"/>
                    <a:pt x="123" y="77"/>
                    <a:pt x="115" y="77"/>
                  </a:cubicBezTo>
                  <a:cubicBezTo>
                    <a:pt x="115" y="77"/>
                    <a:pt x="115" y="77"/>
                    <a:pt x="115" y="77"/>
                  </a:cubicBezTo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职能制组织结构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7947252" y="126810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各职能机构在自己业务范围内可以向下级下达命令和指示，直接指挥下属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21610" y="126810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采用按职能分工实行专业化的管理办法来代替直线制的全能式管理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947252" y="4314241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缺点：多头领导，不利于组织的统一指挥；各职能机构往往从本单位的业务出发考虑工作，横向联系差；对于环境发展变化的适应性差，不够灵活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21610" y="4314241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优点：有利于发挥专家的作用，提高管理水平；减轻上层主管人员的负担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8400" y="1633220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06470" y="1633220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00165" y="1633220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9303192" y="1633220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3206115" y="1904365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 flipV="1">
            <a:off x="8985885" y="1904365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 flipH="1" flipV="1">
            <a:off x="6096000" y="1904365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510302" y="2832100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集中政策、分散经营，独立经营、单独核算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事业部制组织结构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3426899" y="2832100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大型的集团公司所采用的一种组织形式，适用于产品种类多且产品之间工艺差别大的企业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320593" y="2832100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点：有利于总公司领导摆脱日常事务，集中精力考虑全局问题；事业部实行自主经营，更能发挥经营管理的积极性，更利于组织专业化生产和实现企业的内部协作；各事业部之间有比较、有竞争，有利于企业的发展；事业部内部的供、产、销等职能之间容易协调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223621" y="2832100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：公司与事业部的职能机构重叠，构成管理人员浪费；各事业部实行独立核算，各事业部只考虑自身的利益，影响事业部之间的协作；由于科研工作的专门化，各事业部可能都只考虑自己部门的利益，而忽略了公司的整体利益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了横向联系，克服了职能部门相互胶节、各自为政的现象，专业人员和专用设备能得到充分利用；具有较大的机动性，任务完成后组织即解体，人力、物力有较高的利用率；各种专业人员同在一个组织共同工作一段时期，完成同一任务，为了一个目标互相帮助，相互激发，思路开阔，相得益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双重领导，过于强调两个方面，造成职责不清；临时性项目组织稳定性差；人力资源容易被不同项目所分割，项目间资源共享和相互支持变得困难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矩阵制组织结构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7496" r="27496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企业组织结构包括两个基本组成部分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一部分是为核心企业或其他组织提供产品和服务的核心层；另一部分是由核心层加以控制的从属层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极大地促进了企业经济效益实现质的飞跃；降低了企业间的交易成本；有利于企业获得重要资源；推动了企业经营方式的创新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网络型组织结构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组织设计流程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评估外部环境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分析行业趋势、市场竞争、政策法规等因素对组织的影响。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评估内部环境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了解组织资源、能力、文化等方面的现状与特点。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识别环境机会与威胁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发现环境中的有利因素与潜在风险，为组织设计提供依据。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分析组织环境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确立组织存在的根本目的和长期发展方向。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明确使命与愿景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93" r="29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制定战略目标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892" r="138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分解目标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476" r="1247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根据使命与愿景，制定具体的、可衡量的战略目标。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将战略目标分解为各部门和岗位的具体目标，形成目标体系。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确定组织目标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分析组织运营过程中的关键业务流程。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识别核心业务流程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根据核心业务流程，设立相应的职能部门，如市场部、生产部、人力资源部等。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设立职能部门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明确各部门的职责范围和工作重点，确保部门间协调运作。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确定部门职责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划分职能部门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对各部门中的职位进行详细分析，了解职位的工作内容、要求和工作环境等。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1353" r="1135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24" r="12524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476" r="12476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工作分析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根据工作分析结果，设计合理的职位，明确职位名称、职责、权限等。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职位设计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将各项工作任务和责任分配到具体职位，形成清晰的职责体系。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职责划分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设计职位与职责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完善制度体系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建立健全组织管理制度体系，包括人事、财务、行政等方面的规章制度。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设计工作流程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分析并优化各部门和职位间的工作流程，提高工作效率。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制定工作规范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根据工作流程和职位要求，制定相应的工作规范和操作标准。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制定工作流程与规范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组织设计中的关键要素</a:t>
            </a: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https://d.book118.com/987000046060006041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120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5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2024-09-14T03:31:47.102</cp:lastPrinted>
  <dcterms:created xsi:type="dcterms:W3CDTF">2024-09-13T19:31:47Z</dcterms:created>
  <dcterms:modified xsi:type="dcterms:W3CDTF">2024-09-13T19:31:49Z</dcterms:modified>
</cp:coreProperties>
</file>