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7" r:id="rId16"/>
  </p:sldIdLst>
  <p:sldSz cx="12192000" cy="6858000"/>
  <p:notesSz cx="6858000" cy="9144000"/>
  <p:custDataLst>
    <p:tags r:id="rId17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tags" Target="tags/tag1.xml" /><Relationship Id="rId18" Type="http://schemas.openxmlformats.org/officeDocument/2006/relationships/presProps" Target="presProps.xml" /><Relationship Id="rId19" Type="http://schemas.openxmlformats.org/officeDocument/2006/relationships/viewProps" Target="viewProps.xml" /><Relationship Id="rId2" Type="http://schemas.openxmlformats.org/officeDocument/2006/relationships/slideMaster" Target="slideMasters/slideMaster2.xml" /><Relationship Id="rId20" Type="http://schemas.openxmlformats.org/officeDocument/2006/relationships/theme" Target="theme/theme1.xml" /><Relationship Id="rId21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181F178-E17D-49E8-9D9B-6EED4798D52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B0DA9D1-52DF-4C54-BC73-9D88B99ADC9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1146698-1900-4AE0-A46E-601AC02A863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C2832694-A41E-428E-93DE-50F8447DE96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2A884BF8-C9E3-4A95-966D-3C63F057F1A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C840AE7F-C436-4FAD-B8E7-3D38E6F5E84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A73C47AE-B963-4094-868B-09510095E7B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470DB80E-1388-4B9F-BD4F-DED125F52D8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FAD29058-D407-4486-B657-E0378F4C998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7856E49-D9F0-43E0-BB97-042B51217EA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479A047-0840-45D9-8E94-C59D3CA526F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Relationship Id="rId3" Type="http://schemas.openxmlformats.org/officeDocument/2006/relationships/image" Target="../media/image3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6.jpeg" /><Relationship Id="rId4" Type="http://schemas.openxmlformats.org/officeDocument/2006/relationships/image" Target="../media/image7.jpeg" /><Relationship Id="rId5" Type="http://schemas.openxmlformats.org/officeDocument/2006/relationships/image" Target="../media/image3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3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9.jpeg" /><Relationship Id="rId3" Type="http://schemas.openxmlformats.org/officeDocument/2006/relationships/image" Target="../media/image10.jpeg" /><Relationship Id="rId4" Type="http://schemas.openxmlformats.org/officeDocument/2006/relationships/image" Target="../media/image3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1.jpeg" /><Relationship Id="rId3" Type="http://schemas.openxmlformats.org/officeDocument/2006/relationships/image" Target="../media/image3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987012200031006034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" name="TextBox 4"/>
          <p:cNvSpPr txBox="1"/>
          <p:nvPr/>
        </p:nvSpPr>
        <p:spPr>
          <a:xfrm>
            <a:off x="1204838" y="3711175"/>
            <a:ext cx="8039100" cy="16573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050" b="1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华中农业大学《概率论》课件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6172958" y="1368038"/>
            <a:ext cx="4792980" cy="4110990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概率论简介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概率论基础知识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条件概率与独立性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随机变量的函数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大数定律与中心极限定理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参数估计与假设检验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2393306" y="4598913"/>
            <a:ext cx="7405389" cy="692975"/>
            <a:chOff x="2393306" y="4598913"/>
            <a:chExt cx="7405389" cy="692975"/>
          </a:xfrm>
        </p:grpSpPr>
        <p:sp>
          <p:nvSpPr>
            <p:cNvPr id="3" name="TextBox 3"/>
            <p:cNvSpPr txBox="1"/>
            <p:nvPr/>
          </p:nvSpPr>
          <p:spPr>
            <a:xfrm>
              <a:off x="2393306" y="4598913"/>
              <a:ext cx="7405389" cy="692975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4500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01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62865" y="5291888"/>
            <a:ext cx="12193905" cy="9486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45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概率论简介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3485416" y="3075841"/>
            <a:ext cx="1954703" cy="196961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5660673" y="3426081"/>
            <a:ext cx="2699191" cy="271978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288494" y="1513149"/>
            <a:ext cx="1721774" cy="172177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280421" y="2711491"/>
            <a:ext cx="3039989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研究随机现象的数学学科，通过数学模型描述随机事件、随机变量等概念，并研究其内在规律和性质。</a:t>
            </a:r>
          </a:p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2"/>
          <a:srcRect l="19792" r="19792"/>
          <a:stretch>
            <a:fillRect/>
          </a:stretch>
        </p:blipFill>
        <p:spPr>
          <a:xfrm>
            <a:off x="5399254" y="1623909"/>
            <a:ext cx="1500254" cy="1500254"/>
          </a:xfrm>
          <a:prstGeom prst="ellipse">
            <a:avLst/>
          </a:prstGeom>
        </p:spPr>
      </p:pic>
      <p:sp>
        <p:nvSpPr>
          <p:cNvPr id="7" name="TextBox 7"/>
          <p:cNvSpPr txBox="1"/>
          <p:nvPr/>
        </p:nvSpPr>
        <p:spPr>
          <a:xfrm>
            <a:off x="613814" y="2226284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概率论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7300757" y="1971492"/>
            <a:ext cx="3121877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在一定条件下，可能发生也可能不发生的事件。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7300757" y="1513149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随机事件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3"/>
          <a:srcRect l="31250" r="31250"/>
          <a:stretch>
            <a:fillRect/>
          </a:stretch>
        </p:blipFill>
        <p:spPr>
          <a:xfrm>
            <a:off x="5820154" y="3595858"/>
            <a:ext cx="2380229" cy="2380229"/>
          </a:xfrm>
          <a:prstGeom prst="ellipse">
            <a:avLst/>
          </a:prstGeom>
        </p:spPr>
      </p:pic>
      <p:pic>
        <p:nvPicPr>
          <p:cNvPr id="11" name="Picture 11"/>
          <p:cNvPicPr>
            <a:picLocks noChangeAspect="1"/>
          </p:cNvPicPr>
          <p:nvPr/>
        </p:nvPicPr>
        <p:blipFill>
          <a:blip r:embed="rId4"/>
          <a:srcRect l="14966" r="14966"/>
          <a:stretch>
            <a:fillRect/>
          </a:stretch>
        </p:blipFill>
        <p:spPr>
          <a:xfrm>
            <a:off x="3637042" y="3234923"/>
            <a:ext cx="1651452" cy="1651452"/>
          </a:xfrm>
          <a:prstGeom prst="ellipse">
            <a:avLst/>
          </a:prstGeom>
        </p:spPr>
      </p:pic>
      <p:sp>
        <p:nvSpPr>
          <p:cNvPr id="12" name="TextBox 12"/>
          <p:cNvSpPr txBox="1"/>
          <p:nvPr/>
        </p:nvSpPr>
        <p:spPr>
          <a:xfrm>
            <a:off x="8621512" y="4777233"/>
            <a:ext cx="3219450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表示随机现象的变量，其取值具有不确定性。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621512" y="4318890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随机变量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概率论的定义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636033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3" name="Connector 3"/>
          <p:cNvCxnSpPr/>
          <p:nvPr/>
        </p:nvCxnSpPr>
        <p:spPr>
          <a:xfrm>
            <a:off x="1068653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</a:ln>
        </p:spPr>
      </p:cxnSp>
      <p:sp>
        <p:nvSpPr>
          <p:cNvPr id="4" name="TextBox 4"/>
          <p:cNvSpPr txBox="1"/>
          <p:nvPr/>
        </p:nvSpPr>
        <p:spPr>
          <a:xfrm>
            <a:off x="1084612" y="1775671"/>
            <a:ext cx="2619375" cy="933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概率论的起源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894460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可以追溯到17世纪中叶，当时赌博游戏中的概率计算问题引起了数学家的关注。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4403619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7" name="Connector 7"/>
          <p:cNvCxnSpPr/>
          <p:nvPr/>
        </p:nvCxnSpPr>
        <p:spPr>
          <a:xfrm>
            <a:off x="4836240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</a:ln>
        </p:spPr>
      </p:cxnSp>
      <p:sp>
        <p:nvSpPr>
          <p:cNvPr id="8" name="TextBox 8"/>
          <p:cNvSpPr txBox="1"/>
          <p:nvPr/>
        </p:nvSpPr>
        <p:spPr>
          <a:xfrm>
            <a:off x="4852198" y="1775671"/>
            <a:ext cx="2619375" cy="933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古典概率论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4662047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以概率的公理化为基础，对概率论进行系统研究，主要应用于公平赌博和保险等领域。</a:t>
            </a:r>
          </a:p>
        </p:txBody>
      </p:sp>
      <p:sp>
        <p:nvSpPr>
          <p:cNvPr id="10" name="AutoShape 10"/>
          <p:cNvSpPr/>
          <p:nvPr/>
        </p:nvSpPr>
        <p:spPr>
          <a:xfrm>
            <a:off x="8171205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1" name="Connector 11"/>
          <p:cNvCxnSpPr/>
          <p:nvPr/>
        </p:nvCxnSpPr>
        <p:spPr>
          <a:xfrm>
            <a:off x="8603826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</a:ln>
        </p:spPr>
      </p:cxnSp>
      <p:sp>
        <p:nvSpPr>
          <p:cNvPr id="12" name="TextBox 12"/>
          <p:cNvSpPr txBox="1"/>
          <p:nvPr/>
        </p:nvSpPr>
        <p:spPr>
          <a:xfrm>
            <a:off x="8619785" y="1775671"/>
            <a:ext cx="2619375" cy="933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现代概率论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429633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随着测度论的发展，概率论的研究范围不断扩大，涉及到物理学、经济学、社会学等多个领域。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概率论的发展历程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20752" b="20752"/>
          <a:stretch>
            <a:fillRect/>
          </a:stretch>
        </p:blipFill>
        <p:spPr>
          <a:xfrm>
            <a:off x="4289936" y="1498289"/>
            <a:ext cx="3861422" cy="3861422"/>
          </a:xfrm>
          <a:prstGeom prst="diamond">
            <a:avLst/>
          </a:prstGeom>
        </p:spPr>
      </p:pic>
      <p:grpSp>
        <p:nvGrpSpPr>
          <p:cNvPr id="3" name="Group 3"/>
          <p:cNvGrpSpPr/>
          <p:nvPr/>
        </p:nvGrpSpPr>
        <p:grpSpPr>
          <a:xfrm>
            <a:off x="44972" y="1608799"/>
            <a:ext cx="5067193" cy="1224567"/>
            <a:chOff x="44972" y="1608799"/>
            <a:chExt cx="5067193" cy="1224567"/>
          </a:xfrm>
        </p:grpSpPr>
        <p:sp>
          <p:nvSpPr>
            <p:cNvPr id="4" name="AutoShape 4"/>
            <p:cNvSpPr/>
            <p:nvPr/>
          </p:nvSpPr>
          <p:spPr>
            <a:xfrm>
              <a:off x="4429413" y="1744054"/>
              <a:ext cx="682752" cy="682752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" name="TextBox 5"/>
            <p:cNvSpPr txBox="1"/>
            <p:nvPr/>
          </p:nvSpPr>
          <p:spPr>
            <a:xfrm>
              <a:off x="216800" y="2131183"/>
              <a:ext cx="3905833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概率论是统计学的基础，统计学中的许多方法和理论都基于概率论。</a:t>
              </a:r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44972" y="1608799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统计学</a:t>
              </a:r>
            </a:p>
          </p:txBody>
        </p:sp>
        <p:sp>
          <p:nvSpPr>
            <p:cNvPr id="7" name="Freeform 7"/>
            <p:cNvSpPr/>
            <p:nvPr/>
          </p:nvSpPr>
          <p:spPr>
            <a:xfrm>
              <a:off x="4566065" y="1914535"/>
              <a:ext cx="418083" cy="363887"/>
            </a:xfrm>
            <a:custGeom>
              <a:rect l="l" t="t" r="r" b="b"/>
              <a:pathLst>
                <a:path w="304800" h="304800">
                  <a:moveTo>
                    <a:pt x="257299" y="240773"/>
                  </a:moveTo>
                  <a:lnTo>
                    <a:pt x="257299" y="258156"/>
                  </a:lnTo>
                  <a:lnTo>
                    <a:pt x="47501" y="258156"/>
                  </a:lnTo>
                  <a:lnTo>
                    <a:pt x="47501" y="240773"/>
                  </a:lnTo>
                  <a:cubicBezTo>
                    <a:pt x="47501" y="240773"/>
                    <a:pt x="43015" y="231162"/>
                    <a:pt x="67361" y="208112"/>
                  </a:cubicBezTo>
                  <a:cubicBezTo>
                    <a:pt x="91688" y="185071"/>
                    <a:pt x="88487" y="125511"/>
                    <a:pt x="88487" y="85173"/>
                  </a:cubicBezTo>
                  <a:cubicBezTo>
                    <a:pt x="88487" y="44834"/>
                    <a:pt x="145142" y="43977"/>
                    <a:pt x="145142" y="43977"/>
                  </a:cubicBezTo>
                  <a:lnTo>
                    <a:pt x="147085" y="43977"/>
                  </a:lnTo>
                  <a:cubicBezTo>
                    <a:pt x="147085" y="43996"/>
                    <a:pt x="147085" y="43701"/>
                    <a:pt x="147085" y="37424"/>
                  </a:cubicBezTo>
                  <a:cubicBezTo>
                    <a:pt x="147085" y="33395"/>
                    <a:pt x="133560" y="18802"/>
                    <a:pt x="133560" y="18802"/>
                  </a:cubicBezTo>
                  <a:lnTo>
                    <a:pt x="133360" y="9973"/>
                  </a:lnTo>
                  <a:lnTo>
                    <a:pt x="171555" y="9973"/>
                  </a:lnTo>
                  <a:lnTo>
                    <a:pt x="171298" y="19136"/>
                  </a:lnTo>
                  <a:cubicBezTo>
                    <a:pt x="171298" y="19136"/>
                    <a:pt x="156639" y="33719"/>
                    <a:pt x="156639" y="38014"/>
                  </a:cubicBezTo>
                  <a:cubicBezTo>
                    <a:pt x="156639" y="42167"/>
                    <a:pt x="156639" y="43558"/>
                    <a:pt x="156639" y="43967"/>
                  </a:cubicBezTo>
                  <a:lnTo>
                    <a:pt x="159658" y="43967"/>
                  </a:lnTo>
                  <a:cubicBezTo>
                    <a:pt x="159658" y="43967"/>
                    <a:pt x="216313" y="44825"/>
                    <a:pt x="216313" y="85163"/>
                  </a:cubicBezTo>
                  <a:cubicBezTo>
                    <a:pt x="216313" y="125501"/>
                    <a:pt x="213112" y="185071"/>
                    <a:pt x="237449" y="208121"/>
                  </a:cubicBezTo>
                  <a:cubicBezTo>
                    <a:pt x="261785" y="231172"/>
                    <a:pt x="257299" y="240773"/>
                    <a:pt x="257299" y="240773"/>
                  </a:cubicBezTo>
                  <a:close/>
                  <a:moveTo>
                    <a:pt x="176327" y="267367"/>
                  </a:moveTo>
                  <a:cubicBezTo>
                    <a:pt x="176327" y="280559"/>
                    <a:pt x="165640" y="294827"/>
                    <a:pt x="152457" y="294827"/>
                  </a:cubicBezTo>
                  <a:cubicBezTo>
                    <a:pt x="139275" y="294827"/>
                    <a:pt x="128588" y="280559"/>
                    <a:pt x="128588" y="267367"/>
                  </a:cubicBezTo>
                  <a:cubicBezTo>
                    <a:pt x="128588" y="267662"/>
                    <a:pt x="176327" y="267062"/>
                    <a:pt x="176327" y="267367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8" name="Group 8"/>
          <p:cNvGrpSpPr/>
          <p:nvPr/>
        </p:nvGrpSpPr>
        <p:grpSpPr>
          <a:xfrm>
            <a:off x="7180959" y="1608799"/>
            <a:ext cx="4946836" cy="1224567"/>
            <a:chOff x="7180959" y="1608799"/>
            <a:chExt cx="4946836" cy="1224567"/>
          </a:xfrm>
        </p:grpSpPr>
        <p:sp>
          <p:nvSpPr>
            <p:cNvPr id="9" name="AutoShape 9"/>
            <p:cNvSpPr/>
            <p:nvPr/>
          </p:nvSpPr>
          <p:spPr>
            <a:xfrm>
              <a:off x="7180959" y="1688047"/>
              <a:ext cx="682752" cy="682752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TextBox 10"/>
            <p:cNvSpPr txBox="1"/>
            <p:nvPr/>
          </p:nvSpPr>
          <p:spPr>
            <a:xfrm>
              <a:off x="8027972" y="2131183"/>
              <a:ext cx="3905833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物理学的许多分支都涉及到随机现象的研究，如量子力学、统计物理等。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7606701" y="1608799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物理学</a:t>
              </a:r>
            </a:p>
          </p:txBody>
        </p:sp>
        <p:sp>
          <p:nvSpPr>
            <p:cNvPr id="12" name="Freeform 12"/>
            <p:cNvSpPr/>
            <p:nvPr/>
          </p:nvSpPr>
          <p:spPr>
            <a:xfrm>
              <a:off x="7356302" y="1863389"/>
              <a:ext cx="332068" cy="332068"/>
            </a:xfrm>
            <a:custGeom>
              <a:rect l="l" t="t" r="r" b="b"/>
              <a:pathLst>
                <a:path w="304800" h="304800">
                  <a:moveTo>
                    <a:pt x="304800" y="171155"/>
                  </a:moveTo>
                  <a:lnTo>
                    <a:pt x="304800" y="133055"/>
                  </a:lnTo>
                  <a:lnTo>
                    <a:pt x="259261" y="114081"/>
                  </a:lnTo>
                  <a:cubicBezTo>
                    <a:pt x="257994" y="110509"/>
                    <a:pt x="256661" y="107051"/>
                    <a:pt x="255022" y="103661"/>
                  </a:cubicBezTo>
                  <a:lnTo>
                    <a:pt x="273406" y="57893"/>
                  </a:lnTo>
                  <a:lnTo>
                    <a:pt x="246459" y="30956"/>
                  </a:lnTo>
                  <a:lnTo>
                    <a:pt x="201101" y="49635"/>
                  </a:lnTo>
                  <a:cubicBezTo>
                    <a:pt x="197644" y="47958"/>
                    <a:pt x="194110" y="46549"/>
                    <a:pt x="190462" y="45244"/>
                  </a:cubicBezTo>
                  <a:lnTo>
                    <a:pt x="171155" y="0"/>
                  </a:lnTo>
                  <a:lnTo>
                    <a:pt x="133055" y="0"/>
                  </a:lnTo>
                  <a:lnTo>
                    <a:pt x="114224" y="45091"/>
                  </a:lnTo>
                  <a:cubicBezTo>
                    <a:pt x="110433" y="46434"/>
                    <a:pt x="106785" y="47844"/>
                    <a:pt x="103175" y="49559"/>
                  </a:cubicBezTo>
                  <a:lnTo>
                    <a:pt x="57893" y="31366"/>
                  </a:lnTo>
                  <a:lnTo>
                    <a:pt x="30956" y="58303"/>
                  </a:lnTo>
                  <a:lnTo>
                    <a:pt x="49416" y="103175"/>
                  </a:lnTo>
                  <a:cubicBezTo>
                    <a:pt x="47625" y="106861"/>
                    <a:pt x="46177" y="110614"/>
                    <a:pt x="44796" y="114491"/>
                  </a:cubicBezTo>
                  <a:lnTo>
                    <a:pt x="0" y="133645"/>
                  </a:lnTo>
                  <a:lnTo>
                    <a:pt x="0" y="171745"/>
                  </a:lnTo>
                  <a:lnTo>
                    <a:pt x="44834" y="190424"/>
                  </a:lnTo>
                  <a:cubicBezTo>
                    <a:pt x="46215" y="194291"/>
                    <a:pt x="47701" y="198053"/>
                    <a:pt x="49482" y="201740"/>
                  </a:cubicBezTo>
                  <a:lnTo>
                    <a:pt x="31366" y="246907"/>
                  </a:lnTo>
                  <a:lnTo>
                    <a:pt x="58303" y="273844"/>
                  </a:lnTo>
                  <a:lnTo>
                    <a:pt x="103289" y="255318"/>
                  </a:lnTo>
                  <a:cubicBezTo>
                    <a:pt x="106899" y="257032"/>
                    <a:pt x="110585" y="258404"/>
                    <a:pt x="114376" y="259709"/>
                  </a:cubicBezTo>
                  <a:lnTo>
                    <a:pt x="133645" y="304800"/>
                  </a:lnTo>
                  <a:lnTo>
                    <a:pt x="171745" y="304800"/>
                  </a:lnTo>
                  <a:lnTo>
                    <a:pt x="190605" y="259480"/>
                  </a:lnTo>
                  <a:cubicBezTo>
                    <a:pt x="194215" y="258137"/>
                    <a:pt x="197787" y="256727"/>
                    <a:pt x="201206" y="255089"/>
                  </a:cubicBezTo>
                  <a:lnTo>
                    <a:pt x="246898" y="273396"/>
                  </a:lnTo>
                  <a:lnTo>
                    <a:pt x="273834" y="246459"/>
                  </a:lnTo>
                  <a:lnTo>
                    <a:pt x="255079" y="200997"/>
                  </a:lnTo>
                  <a:cubicBezTo>
                    <a:pt x="256680" y="197577"/>
                    <a:pt x="257985" y="194110"/>
                    <a:pt x="259251" y="190576"/>
                  </a:cubicBezTo>
                  <a:lnTo>
                    <a:pt x="304800" y="171155"/>
                  </a:lnTo>
                  <a:close/>
                  <a:moveTo>
                    <a:pt x="152105" y="209550"/>
                  </a:moveTo>
                  <a:cubicBezTo>
                    <a:pt x="120558" y="209550"/>
                    <a:pt x="94955" y="183947"/>
                    <a:pt x="94955" y="152400"/>
                  </a:cubicBezTo>
                  <a:cubicBezTo>
                    <a:pt x="94955" y="120853"/>
                    <a:pt x="120558" y="95250"/>
                    <a:pt x="152105" y="95250"/>
                  </a:cubicBezTo>
                  <a:cubicBezTo>
                    <a:pt x="183652" y="95250"/>
                    <a:pt x="209255" y="120853"/>
                    <a:pt x="209255" y="152400"/>
                  </a:cubicBezTo>
                  <a:cubicBezTo>
                    <a:pt x="209255" y="183947"/>
                    <a:pt x="183652" y="209550"/>
                    <a:pt x="152105" y="209550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3" name="Group 13"/>
          <p:cNvGrpSpPr/>
          <p:nvPr/>
        </p:nvGrpSpPr>
        <p:grpSpPr>
          <a:xfrm>
            <a:off x="24384" y="4380910"/>
            <a:ext cx="5067193" cy="1224566"/>
            <a:chOff x="24384" y="4380910"/>
            <a:chExt cx="5067193" cy="1224566"/>
          </a:xfrm>
        </p:grpSpPr>
        <p:sp>
          <p:nvSpPr>
            <p:cNvPr id="14" name="AutoShape 14"/>
            <p:cNvSpPr/>
            <p:nvPr/>
          </p:nvSpPr>
          <p:spPr>
            <a:xfrm>
              <a:off x="4408825" y="4436917"/>
              <a:ext cx="682752" cy="682752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TextBox 15"/>
            <p:cNvSpPr txBox="1"/>
            <p:nvPr/>
          </p:nvSpPr>
          <p:spPr>
            <a:xfrm>
              <a:off x="196211" y="4903293"/>
              <a:ext cx="3905833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经济学中的许多问题都需要用到概率论的知识，如风险评估、投资决策等。</a:t>
              </a:r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24384" y="4380910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经济学</a:t>
              </a:r>
            </a:p>
          </p:txBody>
        </p:sp>
        <p:sp>
          <p:nvSpPr>
            <p:cNvPr id="17" name="Freeform 17"/>
            <p:cNvSpPr/>
            <p:nvPr/>
          </p:nvSpPr>
          <p:spPr>
            <a:xfrm>
              <a:off x="4584167" y="4590972"/>
              <a:ext cx="332068" cy="374641"/>
            </a:xfrm>
            <a:custGeom>
              <a:rect l="l" t="t" r="r" b="b"/>
              <a:pathLst>
                <a:path w="304800" h="304800">
                  <a:moveTo>
                    <a:pt x="0" y="209550"/>
                  </a:moveTo>
                  <a:lnTo>
                    <a:pt x="152410" y="247650"/>
                  </a:lnTo>
                  <a:lnTo>
                    <a:pt x="304800" y="209550"/>
                  </a:lnTo>
                  <a:lnTo>
                    <a:pt x="304800" y="247650"/>
                  </a:lnTo>
                  <a:lnTo>
                    <a:pt x="152410" y="285750"/>
                  </a:lnTo>
                  <a:lnTo>
                    <a:pt x="0" y="247650"/>
                  </a:lnTo>
                  <a:close/>
                  <a:moveTo>
                    <a:pt x="0" y="133350"/>
                  </a:moveTo>
                  <a:lnTo>
                    <a:pt x="152410" y="171450"/>
                  </a:lnTo>
                  <a:lnTo>
                    <a:pt x="304800" y="133350"/>
                  </a:lnTo>
                  <a:lnTo>
                    <a:pt x="304800" y="171450"/>
                  </a:lnTo>
                  <a:lnTo>
                    <a:pt x="152410" y="209550"/>
                  </a:lnTo>
                  <a:lnTo>
                    <a:pt x="0" y="171450"/>
                  </a:lnTo>
                  <a:close/>
                  <a:moveTo>
                    <a:pt x="0" y="57150"/>
                  </a:moveTo>
                  <a:lnTo>
                    <a:pt x="152410" y="19050"/>
                  </a:lnTo>
                  <a:lnTo>
                    <a:pt x="304800" y="57150"/>
                  </a:lnTo>
                  <a:lnTo>
                    <a:pt x="304800" y="95250"/>
                  </a:lnTo>
                  <a:lnTo>
                    <a:pt x="152410" y="133350"/>
                  </a:lnTo>
                  <a:lnTo>
                    <a:pt x="0" y="95250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8" name="Group 18"/>
          <p:cNvGrpSpPr/>
          <p:nvPr/>
        </p:nvGrpSpPr>
        <p:grpSpPr>
          <a:xfrm>
            <a:off x="7180959" y="4380910"/>
            <a:ext cx="4946836" cy="1224566"/>
            <a:chOff x="7180959" y="4380910"/>
            <a:chExt cx="4946836" cy="1224566"/>
          </a:xfrm>
        </p:grpSpPr>
        <p:sp>
          <p:nvSpPr>
            <p:cNvPr id="19" name="AutoShape 19"/>
            <p:cNvSpPr/>
            <p:nvPr/>
          </p:nvSpPr>
          <p:spPr>
            <a:xfrm>
              <a:off x="7180959" y="4436917"/>
              <a:ext cx="682752" cy="682752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TextBox 20"/>
            <p:cNvSpPr txBox="1"/>
            <p:nvPr/>
          </p:nvSpPr>
          <p:spPr>
            <a:xfrm>
              <a:off x="8027972" y="4903293"/>
              <a:ext cx="3905833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概率论在游戏和赌博中有着广泛的应用，如概率计算、策略制定等。</a:t>
              </a:r>
            </a:p>
          </p:txBody>
        </p:sp>
        <p:sp>
          <p:nvSpPr>
            <p:cNvPr id="21" name="TextBox 21"/>
            <p:cNvSpPr txBox="1"/>
            <p:nvPr/>
          </p:nvSpPr>
          <p:spPr>
            <a:xfrm>
              <a:off x="7606701" y="4380910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游戏和赌博</a:t>
              </a:r>
            </a:p>
          </p:txBody>
        </p:sp>
        <p:sp>
          <p:nvSpPr>
            <p:cNvPr id="22" name="Freeform 22"/>
            <p:cNvSpPr/>
            <p:nvPr/>
          </p:nvSpPr>
          <p:spPr>
            <a:xfrm>
              <a:off x="7339272" y="4595230"/>
              <a:ext cx="366126" cy="366126"/>
            </a:xfrm>
            <a:custGeom>
              <a:rect l="l" t="t" r="r" b="b"/>
              <a:pathLst>
                <a:path w="304800" h="304800">
                  <a:moveTo>
                    <a:pt x="152800" y="79486"/>
                  </a:moveTo>
                  <a:cubicBezTo>
                    <a:pt x="152800" y="79486"/>
                    <a:pt x="133750" y="38891"/>
                    <a:pt x="90888" y="38891"/>
                  </a:cubicBezTo>
                  <a:cubicBezTo>
                    <a:pt x="44053" y="38891"/>
                    <a:pt x="19450" y="78581"/>
                    <a:pt x="19450" y="118262"/>
                  </a:cubicBezTo>
                  <a:cubicBezTo>
                    <a:pt x="19450" y="184147"/>
                    <a:pt x="152800" y="265900"/>
                    <a:pt x="152800" y="265900"/>
                  </a:cubicBezTo>
                  <a:cubicBezTo>
                    <a:pt x="152800" y="265900"/>
                    <a:pt x="285350" y="184937"/>
                    <a:pt x="285350" y="118262"/>
                  </a:cubicBezTo>
                  <a:cubicBezTo>
                    <a:pt x="285350" y="77781"/>
                    <a:pt x="259956" y="38891"/>
                    <a:pt x="214713" y="38891"/>
                  </a:cubicBezTo>
                  <a:cubicBezTo>
                    <a:pt x="169469" y="38891"/>
                    <a:pt x="152800" y="79486"/>
                    <a:pt x="152800" y="79486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3" name="Group 2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4" name="AutoShape 2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TextBox 4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概率论的应用领域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2393306" y="4598913"/>
            <a:ext cx="7405389" cy="692975"/>
            <a:chOff x="2393306" y="4598913"/>
            <a:chExt cx="7405389" cy="692975"/>
          </a:xfrm>
        </p:grpSpPr>
        <p:sp>
          <p:nvSpPr>
            <p:cNvPr id="3" name="TextBox 3"/>
            <p:cNvSpPr txBox="1"/>
            <p:nvPr/>
          </p:nvSpPr>
          <p:spPr>
            <a:xfrm>
              <a:off x="2393306" y="4598913"/>
              <a:ext cx="7405389" cy="692975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4500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02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62865" y="5291888"/>
            <a:ext cx="12193905" cy="9486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45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概率论基础知识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4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 rot="18900000">
            <a:off x="6319999" y="2790217"/>
            <a:ext cx="1078663" cy="1078663"/>
          </a:xfrm>
          <a:prstGeom prst="frame">
            <a:avLst>
              <a:gd name="adj1" fmla="val 7163"/>
            </a:avLst>
          </a:prstGeom>
          <a:solidFill>
            <a:schemeClr val="dk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 rot="18900000">
            <a:off x="4794540" y="2790217"/>
            <a:ext cx="1078663" cy="1078663"/>
          </a:xfrm>
          <a:prstGeom prst="frame">
            <a:avLst>
              <a:gd name="adj1" fmla="val 7163"/>
            </a:avLst>
          </a:prstGeom>
          <a:solidFill>
            <a:schemeClr val="dk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/>
          <a:srcRect l="12878" r="12878"/>
          <a:stretch>
            <a:fillRect/>
          </a:stretch>
        </p:blipFill>
        <p:spPr>
          <a:xfrm>
            <a:off x="3352886" y="2107432"/>
            <a:ext cx="2465519" cy="2459823"/>
          </a:xfrm>
          <a:prstGeom prst="rect">
            <a:avLst/>
          </a:prstGeom>
        </p:spPr>
      </p:pic>
      <p:pic>
        <p:nvPicPr>
          <p:cNvPr id="5" name="Picture 5"/>
          <p:cNvPicPr>
            <a:picLocks noChangeAspect="1"/>
          </p:cNvPicPr>
          <p:nvPr/>
        </p:nvPicPr>
        <p:blipFill>
          <a:blip r:embed="rId3"/>
          <a:srcRect l="17710" r="17710"/>
          <a:stretch>
            <a:fillRect/>
          </a:stretch>
        </p:blipFill>
        <p:spPr>
          <a:xfrm>
            <a:off x="6374798" y="2037636"/>
            <a:ext cx="2465519" cy="2529619"/>
          </a:xfrm>
          <a:prstGeom prst="rect">
            <a:avLst/>
          </a:prstGeom>
        </p:spPr>
      </p:pic>
      <p:sp>
        <p:nvSpPr>
          <p:cNvPr id="6" name="AutoShape 6"/>
          <p:cNvSpPr/>
          <p:nvPr/>
        </p:nvSpPr>
        <p:spPr>
          <a:xfrm>
            <a:off x="3541855" y="2335881"/>
            <a:ext cx="665795" cy="665791"/>
          </a:xfrm>
          <a:prstGeom prst="ellipse">
            <a:avLst/>
          </a:prstGeom>
          <a:solidFill>
            <a:schemeClr val="accent1">
              <a:alpha val="100000"/>
            </a:schemeClr>
          </a:solidFill>
          <a:ln w="28575">
            <a:solidFill>
              <a:schemeClr val="accent1">
                <a:lumMod val="60000"/>
                <a:lumMod val="40000"/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>
            <a:off x="3721695" y="2521355"/>
            <a:ext cx="306115" cy="294843"/>
          </a:xfrm>
          <a:custGeom>
            <a:rect l="l" t="t" r="r" b="b"/>
            <a:pathLst>
              <a:path w="6825" h="6825">
                <a:moveTo>
                  <a:pt x="1263" y="5234"/>
                </a:moveTo>
                <a:cubicBezTo>
                  <a:pt x="1316" y="5493"/>
                  <a:pt x="1546" y="5689"/>
                  <a:pt x="1820" y="5689"/>
                </a:cubicBezTo>
                <a:cubicBezTo>
                  <a:pt x="2114" y="5689"/>
                  <a:pt x="2354" y="5464"/>
                  <a:pt x="2383" y="5178"/>
                </a:cubicBezTo>
                <a:lnTo>
                  <a:pt x="3568" y="4191"/>
                </a:lnTo>
                <a:cubicBezTo>
                  <a:pt x="3652" y="4401"/>
                  <a:pt x="3856" y="4551"/>
                  <a:pt x="4096" y="4551"/>
                </a:cubicBezTo>
                <a:cubicBezTo>
                  <a:pt x="4348" y="4551"/>
                  <a:pt x="4560" y="4385"/>
                  <a:pt x="4635" y="4157"/>
                </a:cubicBezTo>
                <a:lnTo>
                  <a:pt x="5696" y="4736"/>
                </a:lnTo>
                <a:cubicBezTo>
                  <a:pt x="5732" y="5016"/>
                  <a:pt x="5969" y="5234"/>
                  <a:pt x="6258" y="5234"/>
                </a:cubicBezTo>
                <a:cubicBezTo>
                  <a:pt x="6571" y="5234"/>
                  <a:pt x="6827" y="4979"/>
                  <a:pt x="6827" y="4665"/>
                </a:cubicBezTo>
                <a:cubicBezTo>
                  <a:pt x="6827" y="4351"/>
                  <a:pt x="6571" y="4096"/>
                  <a:pt x="6258" y="4096"/>
                </a:cubicBezTo>
                <a:cubicBezTo>
                  <a:pt x="6006" y="4096"/>
                  <a:pt x="5794" y="4262"/>
                  <a:pt x="5719" y="4490"/>
                </a:cubicBezTo>
                <a:lnTo>
                  <a:pt x="4658" y="3911"/>
                </a:lnTo>
                <a:cubicBezTo>
                  <a:pt x="4622" y="3631"/>
                  <a:pt x="4385" y="3413"/>
                  <a:pt x="4096" y="3413"/>
                </a:cubicBezTo>
                <a:cubicBezTo>
                  <a:pt x="3802" y="3413"/>
                  <a:pt x="3563" y="3638"/>
                  <a:pt x="3533" y="3924"/>
                </a:cubicBezTo>
                <a:lnTo>
                  <a:pt x="2348" y="4911"/>
                </a:lnTo>
                <a:cubicBezTo>
                  <a:pt x="2265" y="4701"/>
                  <a:pt x="2060" y="4551"/>
                  <a:pt x="1820" y="4551"/>
                </a:cubicBezTo>
                <a:cubicBezTo>
                  <a:pt x="1546" y="4551"/>
                  <a:pt x="1316" y="4747"/>
                  <a:pt x="1263" y="5006"/>
                </a:cubicBezTo>
                <a:lnTo>
                  <a:pt x="455" y="5006"/>
                </a:lnTo>
                <a:lnTo>
                  <a:pt x="455" y="4551"/>
                </a:lnTo>
                <a:lnTo>
                  <a:pt x="569" y="4551"/>
                </a:lnTo>
                <a:cubicBezTo>
                  <a:pt x="632" y="4551"/>
                  <a:pt x="683" y="4500"/>
                  <a:pt x="683" y="4437"/>
                </a:cubicBezTo>
                <a:cubicBezTo>
                  <a:pt x="683" y="4374"/>
                  <a:pt x="632" y="4324"/>
                  <a:pt x="569" y="4324"/>
                </a:cubicBezTo>
                <a:lnTo>
                  <a:pt x="455" y="4324"/>
                </a:lnTo>
                <a:lnTo>
                  <a:pt x="455" y="3982"/>
                </a:lnTo>
                <a:lnTo>
                  <a:pt x="569" y="3982"/>
                </a:lnTo>
                <a:cubicBezTo>
                  <a:pt x="632" y="3982"/>
                  <a:pt x="683" y="3931"/>
                  <a:pt x="683" y="3868"/>
                </a:cubicBezTo>
                <a:cubicBezTo>
                  <a:pt x="683" y="3806"/>
                  <a:pt x="632" y="3755"/>
                  <a:pt x="569" y="3755"/>
                </a:cubicBezTo>
                <a:lnTo>
                  <a:pt x="480" y="3755"/>
                </a:lnTo>
                <a:lnTo>
                  <a:pt x="1407" y="2416"/>
                </a:lnTo>
                <a:cubicBezTo>
                  <a:pt x="1494" y="2470"/>
                  <a:pt x="1596" y="2503"/>
                  <a:pt x="1707" y="2503"/>
                </a:cubicBezTo>
                <a:cubicBezTo>
                  <a:pt x="1888" y="2503"/>
                  <a:pt x="2048" y="2416"/>
                  <a:pt x="2152" y="2284"/>
                </a:cubicBezTo>
                <a:lnTo>
                  <a:pt x="2752" y="2584"/>
                </a:lnTo>
                <a:cubicBezTo>
                  <a:pt x="2740" y="2631"/>
                  <a:pt x="2731" y="2680"/>
                  <a:pt x="2731" y="2731"/>
                </a:cubicBezTo>
                <a:cubicBezTo>
                  <a:pt x="2731" y="3044"/>
                  <a:pt x="2986" y="3300"/>
                  <a:pt x="3300" y="3300"/>
                </a:cubicBezTo>
                <a:cubicBezTo>
                  <a:pt x="3613" y="3300"/>
                  <a:pt x="3868" y="3044"/>
                  <a:pt x="3868" y="2731"/>
                </a:cubicBezTo>
                <a:cubicBezTo>
                  <a:pt x="3868" y="2608"/>
                  <a:pt x="3829" y="2496"/>
                  <a:pt x="3763" y="2403"/>
                </a:cubicBezTo>
                <a:lnTo>
                  <a:pt x="4488" y="1055"/>
                </a:lnTo>
                <a:cubicBezTo>
                  <a:pt x="4574" y="1107"/>
                  <a:pt x="4672" y="1138"/>
                  <a:pt x="4779" y="1138"/>
                </a:cubicBezTo>
                <a:cubicBezTo>
                  <a:pt x="4891" y="1138"/>
                  <a:pt x="4995" y="1104"/>
                  <a:pt x="5083" y="1048"/>
                </a:cubicBezTo>
                <a:lnTo>
                  <a:pt x="5827" y="2004"/>
                </a:lnTo>
                <a:cubicBezTo>
                  <a:pt x="5829" y="2007"/>
                  <a:pt x="5833" y="2009"/>
                  <a:pt x="5836" y="2011"/>
                </a:cubicBezTo>
                <a:cubicBezTo>
                  <a:pt x="5745" y="2112"/>
                  <a:pt x="5689" y="2244"/>
                  <a:pt x="5689" y="2389"/>
                </a:cubicBezTo>
                <a:cubicBezTo>
                  <a:pt x="5689" y="2703"/>
                  <a:pt x="5944" y="2958"/>
                  <a:pt x="6258" y="2958"/>
                </a:cubicBezTo>
                <a:cubicBezTo>
                  <a:pt x="6571" y="2958"/>
                  <a:pt x="6827" y="2703"/>
                  <a:pt x="6827" y="2389"/>
                </a:cubicBezTo>
                <a:cubicBezTo>
                  <a:pt x="6827" y="2076"/>
                  <a:pt x="6571" y="1820"/>
                  <a:pt x="6258" y="1820"/>
                </a:cubicBezTo>
                <a:cubicBezTo>
                  <a:pt x="6170" y="1820"/>
                  <a:pt x="6087" y="1842"/>
                  <a:pt x="6013" y="1878"/>
                </a:cubicBezTo>
                <a:cubicBezTo>
                  <a:pt x="6010" y="1874"/>
                  <a:pt x="6010" y="1869"/>
                  <a:pt x="6006" y="1864"/>
                </a:cubicBezTo>
                <a:lnTo>
                  <a:pt x="5248" y="890"/>
                </a:lnTo>
                <a:cubicBezTo>
                  <a:pt x="5311" y="798"/>
                  <a:pt x="5348" y="688"/>
                  <a:pt x="5348" y="569"/>
                </a:cubicBezTo>
                <a:cubicBezTo>
                  <a:pt x="5348" y="255"/>
                  <a:pt x="5092" y="0"/>
                  <a:pt x="4779" y="0"/>
                </a:cubicBezTo>
                <a:cubicBezTo>
                  <a:pt x="4465" y="0"/>
                  <a:pt x="4210" y="255"/>
                  <a:pt x="4210" y="569"/>
                </a:cubicBezTo>
                <a:cubicBezTo>
                  <a:pt x="4210" y="691"/>
                  <a:pt x="4249" y="804"/>
                  <a:pt x="4315" y="897"/>
                </a:cubicBezTo>
                <a:lnTo>
                  <a:pt x="3590" y="2244"/>
                </a:lnTo>
                <a:cubicBezTo>
                  <a:pt x="3505" y="2193"/>
                  <a:pt x="3406" y="2162"/>
                  <a:pt x="3300" y="2162"/>
                </a:cubicBezTo>
                <a:cubicBezTo>
                  <a:pt x="3118" y="2162"/>
                  <a:pt x="2959" y="2248"/>
                  <a:pt x="2854" y="2381"/>
                </a:cubicBezTo>
                <a:lnTo>
                  <a:pt x="2254" y="2081"/>
                </a:lnTo>
                <a:cubicBezTo>
                  <a:pt x="2267" y="2034"/>
                  <a:pt x="2276" y="1985"/>
                  <a:pt x="2276" y="1934"/>
                </a:cubicBezTo>
                <a:cubicBezTo>
                  <a:pt x="2276" y="1621"/>
                  <a:pt x="2020" y="1365"/>
                  <a:pt x="1707" y="1365"/>
                </a:cubicBezTo>
                <a:cubicBezTo>
                  <a:pt x="1393" y="1365"/>
                  <a:pt x="1138" y="1621"/>
                  <a:pt x="1138" y="1934"/>
                </a:cubicBezTo>
                <a:cubicBezTo>
                  <a:pt x="1138" y="2054"/>
                  <a:pt x="1176" y="2166"/>
                  <a:pt x="1239" y="2257"/>
                </a:cubicBezTo>
                <a:lnTo>
                  <a:pt x="593" y="3191"/>
                </a:lnTo>
                <a:cubicBezTo>
                  <a:pt x="585" y="3189"/>
                  <a:pt x="578" y="3186"/>
                  <a:pt x="569" y="3186"/>
                </a:cubicBezTo>
                <a:lnTo>
                  <a:pt x="455" y="3186"/>
                </a:lnTo>
                <a:lnTo>
                  <a:pt x="455" y="2844"/>
                </a:lnTo>
                <a:lnTo>
                  <a:pt x="569" y="2844"/>
                </a:lnTo>
                <a:cubicBezTo>
                  <a:pt x="632" y="2844"/>
                  <a:pt x="683" y="2794"/>
                  <a:pt x="683" y="2731"/>
                </a:cubicBezTo>
                <a:cubicBezTo>
                  <a:pt x="683" y="2668"/>
                  <a:pt x="632" y="2617"/>
                  <a:pt x="569" y="2617"/>
                </a:cubicBezTo>
                <a:lnTo>
                  <a:pt x="455" y="2617"/>
                </a:lnTo>
                <a:lnTo>
                  <a:pt x="455" y="2276"/>
                </a:lnTo>
                <a:lnTo>
                  <a:pt x="569" y="2276"/>
                </a:lnTo>
                <a:cubicBezTo>
                  <a:pt x="632" y="2276"/>
                  <a:pt x="683" y="2225"/>
                  <a:pt x="683" y="2162"/>
                </a:cubicBezTo>
                <a:cubicBezTo>
                  <a:pt x="683" y="2099"/>
                  <a:pt x="632" y="2048"/>
                  <a:pt x="569" y="2048"/>
                </a:cubicBezTo>
                <a:lnTo>
                  <a:pt x="455" y="2048"/>
                </a:lnTo>
                <a:lnTo>
                  <a:pt x="455" y="1707"/>
                </a:lnTo>
                <a:lnTo>
                  <a:pt x="569" y="1707"/>
                </a:lnTo>
                <a:cubicBezTo>
                  <a:pt x="632" y="1707"/>
                  <a:pt x="683" y="1656"/>
                  <a:pt x="683" y="1593"/>
                </a:cubicBezTo>
                <a:cubicBezTo>
                  <a:pt x="683" y="1530"/>
                  <a:pt x="632" y="1479"/>
                  <a:pt x="569" y="1479"/>
                </a:cubicBezTo>
                <a:lnTo>
                  <a:pt x="455" y="1479"/>
                </a:lnTo>
                <a:lnTo>
                  <a:pt x="455" y="1138"/>
                </a:lnTo>
                <a:lnTo>
                  <a:pt x="569" y="1138"/>
                </a:lnTo>
                <a:cubicBezTo>
                  <a:pt x="632" y="1138"/>
                  <a:pt x="683" y="1087"/>
                  <a:pt x="683" y="1024"/>
                </a:cubicBezTo>
                <a:cubicBezTo>
                  <a:pt x="683" y="961"/>
                  <a:pt x="632" y="910"/>
                  <a:pt x="569" y="910"/>
                </a:cubicBezTo>
                <a:lnTo>
                  <a:pt x="455" y="910"/>
                </a:lnTo>
                <a:lnTo>
                  <a:pt x="455" y="569"/>
                </a:lnTo>
                <a:lnTo>
                  <a:pt x="569" y="569"/>
                </a:lnTo>
                <a:cubicBezTo>
                  <a:pt x="632" y="569"/>
                  <a:pt x="683" y="518"/>
                  <a:pt x="683" y="455"/>
                </a:cubicBezTo>
                <a:cubicBezTo>
                  <a:pt x="683" y="392"/>
                  <a:pt x="632" y="341"/>
                  <a:pt x="569" y="341"/>
                </a:cubicBezTo>
                <a:lnTo>
                  <a:pt x="455" y="341"/>
                </a:lnTo>
                <a:lnTo>
                  <a:pt x="455" y="114"/>
                </a:lnTo>
                <a:cubicBezTo>
                  <a:pt x="455" y="51"/>
                  <a:pt x="404" y="0"/>
                  <a:pt x="341" y="0"/>
                </a:cubicBezTo>
                <a:cubicBezTo>
                  <a:pt x="278" y="0"/>
                  <a:pt x="228" y="51"/>
                  <a:pt x="228" y="114"/>
                </a:cubicBezTo>
                <a:lnTo>
                  <a:pt x="228" y="341"/>
                </a:lnTo>
                <a:lnTo>
                  <a:pt x="114" y="341"/>
                </a:lnTo>
                <a:cubicBezTo>
                  <a:pt x="51" y="341"/>
                  <a:pt x="0" y="392"/>
                  <a:pt x="0" y="455"/>
                </a:cubicBezTo>
                <a:cubicBezTo>
                  <a:pt x="0" y="518"/>
                  <a:pt x="51" y="569"/>
                  <a:pt x="114" y="569"/>
                </a:cubicBezTo>
                <a:lnTo>
                  <a:pt x="228" y="569"/>
                </a:lnTo>
                <a:lnTo>
                  <a:pt x="228" y="910"/>
                </a:lnTo>
                <a:lnTo>
                  <a:pt x="114" y="910"/>
                </a:lnTo>
                <a:cubicBezTo>
                  <a:pt x="51" y="910"/>
                  <a:pt x="0" y="961"/>
                  <a:pt x="0" y="1024"/>
                </a:cubicBezTo>
                <a:cubicBezTo>
                  <a:pt x="0" y="1087"/>
                  <a:pt x="51" y="1138"/>
                  <a:pt x="114" y="1138"/>
                </a:cubicBezTo>
                <a:lnTo>
                  <a:pt x="228" y="1138"/>
                </a:lnTo>
                <a:lnTo>
                  <a:pt x="228" y="1479"/>
                </a:lnTo>
                <a:lnTo>
                  <a:pt x="114" y="1479"/>
                </a:lnTo>
                <a:cubicBezTo>
                  <a:pt x="51" y="1479"/>
                  <a:pt x="0" y="1530"/>
                  <a:pt x="0" y="1593"/>
                </a:cubicBezTo>
                <a:cubicBezTo>
                  <a:pt x="0" y="1656"/>
                  <a:pt x="51" y="1707"/>
                  <a:pt x="114" y="1707"/>
                </a:cubicBezTo>
                <a:lnTo>
                  <a:pt x="228" y="1707"/>
                </a:lnTo>
                <a:lnTo>
                  <a:pt x="228" y="2048"/>
                </a:lnTo>
                <a:lnTo>
                  <a:pt x="114" y="2048"/>
                </a:lnTo>
                <a:cubicBezTo>
                  <a:pt x="51" y="2048"/>
                  <a:pt x="0" y="2099"/>
                  <a:pt x="0" y="2162"/>
                </a:cubicBezTo>
                <a:cubicBezTo>
                  <a:pt x="0" y="2225"/>
                  <a:pt x="51" y="2276"/>
                  <a:pt x="114" y="2276"/>
                </a:cubicBezTo>
                <a:lnTo>
                  <a:pt x="228" y="2276"/>
                </a:lnTo>
                <a:lnTo>
                  <a:pt x="228" y="2617"/>
                </a:lnTo>
                <a:lnTo>
                  <a:pt x="114" y="2617"/>
                </a:lnTo>
                <a:cubicBezTo>
                  <a:pt x="51" y="2617"/>
                  <a:pt x="0" y="2668"/>
                  <a:pt x="0" y="2731"/>
                </a:cubicBezTo>
                <a:cubicBezTo>
                  <a:pt x="0" y="2794"/>
                  <a:pt x="51" y="2844"/>
                  <a:pt x="114" y="2844"/>
                </a:cubicBezTo>
                <a:lnTo>
                  <a:pt x="228" y="2844"/>
                </a:lnTo>
                <a:lnTo>
                  <a:pt x="228" y="3186"/>
                </a:lnTo>
                <a:lnTo>
                  <a:pt x="114" y="3186"/>
                </a:lnTo>
                <a:cubicBezTo>
                  <a:pt x="51" y="3186"/>
                  <a:pt x="0" y="3237"/>
                  <a:pt x="0" y="3300"/>
                </a:cubicBezTo>
                <a:cubicBezTo>
                  <a:pt x="0" y="3362"/>
                  <a:pt x="51" y="3413"/>
                  <a:pt x="114" y="3413"/>
                </a:cubicBezTo>
                <a:lnTo>
                  <a:pt x="228" y="3413"/>
                </a:lnTo>
                <a:lnTo>
                  <a:pt x="228" y="3755"/>
                </a:lnTo>
                <a:lnTo>
                  <a:pt x="114" y="3755"/>
                </a:lnTo>
                <a:cubicBezTo>
                  <a:pt x="51" y="3755"/>
                  <a:pt x="0" y="3806"/>
                  <a:pt x="0" y="3868"/>
                </a:cubicBezTo>
                <a:cubicBezTo>
                  <a:pt x="0" y="3931"/>
                  <a:pt x="51" y="3982"/>
                  <a:pt x="114" y="3982"/>
                </a:cubicBezTo>
                <a:lnTo>
                  <a:pt x="228" y="3982"/>
                </a:lnTo>
                <a:lnTo>
                  <a:pt x="228" y="4324"/>
                </a:lnTo>
                <a:lnTo>
                  <a:pt x="114" y="4324"/>
                </a:lnTo>
                <a:cubicBezTo>
                  <a:pt x="51" y="4324"/>
                  <a:pt x="0" y="4374"/>
                  <a:pt x="0" y="4437"/>
                </a:cubicBezTo>
                <a:cubicBezTo>
                  <a:pt x="0" y="4500"/>
                  <a:pt x="51" y="4551"/>
                  <a:pt x="114" y="4551"/>
                </a:cubicBezTo>
                <a:lnTo>
                  <a:pt x="228" y="4551"/>
                </a:lnTo>
                <a:lnTo>
                  <a:pt x="228" y="4892"/>
                </a:lnTo>
                <a:lnTo>
                  <a:pt x="114" y="4892"/>
                </a:lnTo>
                <a:cubicBezTo>
                  <a:pt x="51" y="4892"/>
                  <a:pt x="0" y="4943"/>
                  <a:pt x="0" y="5006"/>
                </a:cubicBezTo>
                <a:cubicBezTo>
                  <a:pt x="0" y="5069"/>
                  <a:pt x="51" y="5120"/>
                  <a:pt x="114" y="5120"/>
                </a:cubicBezTo>
                <a:lnTo>
                  <a:pt x="228" y="5120"/>
                </a:lnTo>
                <a:lnTo>
                  <a:pt x="228" y="5461"/>
                </a:lnTo>
                <a:lnTo>
                  <a:pt x="114" y="5461"/>
                </a:lnTo>
                <a:cubicBezTo>
                  <a:pt x="51" y="5461"/>
                  <a:pt x="0" y="5512"/>
                  <a:pt x="0" y="5575"/>
                </a:cubicBezTo>
                <a:cubicBezTo>
                  <a:pt x="0" y="5638"/>
                  <a:pt x="51" y="5689"/>
                  <a:pt x="114" y="5689"/>
                </a:cubicBezTo>
                <a:lnTo>
                  <a:pt x="228" y="5689"/>
                </a:lnTo>
                <a:lnTo>
                  <a:pt x="228" y="6030"/>
                </a:lnTo>
                <a:lnTo>
                  <a:pt x="114" y="6030"/>
                </a:lnTo>
                <a:cubicBezTo>
                  <a:pt x="51" y="6030"/>
                  <a:pt x="0" y="6081"/>
                  <a:pt x="0" y="6144"/>
                </a:cubicBezTo>
                <a:cubicBezTo>
                  <a:pt x="0" y="6207"/>
                  <a:pt x="51" y="6258"/>
                  <a:pt x="114" y="6258"/>
                </a:cubicBezTo>
                <a:lnTo>
                  <a:pt x="228" y="6258"/>
                </a:lnTo>
                <a:lnTo>
                  <a:pt x="228" y="6485"/>
                </a:lnTo>
                <a:cubicBezTo>
                  <a:pt x="228" y="6548"/>
                  <a:pt x="278" y="6599"/>
                  <a:pt x="341" y="6599"/>
                </a:cubicBezTo>
                <a:lnTo>
                  <a:pt x="683" y="6599"/>
                </a:lnTo>
                <a:lnTo>
                  <a:pt x="683" y="6713"/>
                </a:lnTo>
                <a:cubicBezTo>
                  <a:pt x="683" y="6776"/>
                  <a:pt x="734" y="6827"/>
                  <a:pt x="796" y="6827"/>
                </a:cubicBezTo>
                <a:cubicBezTo>
                  <a:pt x="859" y="6827"/>
                  <a:pt x="910" y="6776"/>
                  <a:pt x="910" y="6713"/>
                </a:cubicBezTo>
                <a:lnTo>
                  <a:pt x="910" y="6599"/>
                </a:lnTo>
                <a:lnTo>
                  <a:pt x="1252" y="6599"/>
                </a:lnTo>
                <a:lnTo>
                  <a:pt x="1252" y="6713"/>
                </a:lnTo>
                <a:cubicBezTo>
                  <a:pt x="1252" y="6776"/>
                  <a:pt x="1302" y="6827"/>
                  <a:pt x="1365" y="6827"/>
                </a:cubicBezTo>
                <a:cubicBezTo>
                  <a:pt x="1428" y="6827"/>
                  <a:pt x="1479" y="6776"/>
                  <a:pt x="1479" y="6713"/>
                </a:cubicBezTo>
                <a:lnTo>
                  <a:pt x="1479" y="6599"/>
                </a:lnTo>
                <a:lnTo>
                  <a:pt x="1820" y="6599"/>
                </a:lnTo>
                <a:lnTo>
                  <a:pt x="1820" y="6713"/>
                </a:lnTo>
                <a:cubicBezTo>
                  <a:pt x="1820" y="6776"/>
                  <a:pt x="1871" y="6827"/>
                  <a:pt x="1934" y="6827"/>
                </a:cubicBezTo>
                <a:cubicBezTo>
                  <a:pt x="1997" y="6827"/>
                  <a:pt x="2048" y="6776"/>
                  <a:pt x="2048" y="6713"/>
                </a:cubicBezTo>
                <a:lnTo>
                  <a:pt x="2048" y="6599"/>
                </a:lnTo>
                <a:lnTo>
                  <a:pt x="2389" y="6599"/>
                </a:lnTo>
                <a:lnTo>
                  <a:pt x="2389" y="6713"/>
                </a:lnTo>
                <a:cubicBezTo>
                  <a:pt x="2389" y="6776"/>
                  <a:pt x="2440" y="6827"/>
                  <a:pt x="2503" y="6827"/>
                </a:cubicBezTo>
                <a:cubicBezTo>
                  <a:pt x="2566" y="6827"/>
                  <a:pt x="2617" y="6776"/>
                  <a:pt x="2617" y="6713"/>
                </a:cubicBezTo>
                <a:lnTo>
                  <a:pt x="2617" y="6599"/>
                </a:lnTo>
                <a:lnTo>
                  <a:pt x="2958" y="6599"/>
                </a:lnTo>
                <a:lnTo>
                  <a:pt x="2958" y="6713"/>
                </a:lnTo>
                <a:cubicBezTo>
                  <a:pt x="2958" y="6776"/>
                  <a:pt x="3009" y="6827"/>
                  <a:pt x="3072" y="6827"/>
                </a:cubicBezTo>
                <a:cubicBezTo>
                  <a:pt x="3135" y="6827"/>
                  <a:pt x="3186" y="6776"/>
                  <a:pt x="3186" y="6713"/>
                </a:cubicBezTo>
                <a:lnTo>
                  <a:pt x="3186" y="6599"/>
                </a:lnTo>
                <a:lnTo>
                  <a:pt x="3527" y="6599"/>
                </a:lnTo>
                <a:lnTo>
                  <a:pt x="3527" y="6713"/>
                </a:lnTo>
                <a:cubicBezTo>
                  <a:pt x="3527" y="6776"/>
                  <a:pt x="3578" y="6827"/>
                  <a:pt x="3641" y="6827"/>
                </a:cubicBezTo>
                <a:cubicBezTo>
                  <a:pt x="3704" y="6827"/>
                  <a:pt x="3755" y="6776"/>
                  <a:pt x="3755" y="6713"/>
                </a:cubicBezTo>
                <a:lnTo>
                  <a:pt x="3755" y="6599"/>
                </a:lnTo>
                <a:lnTo>
                  <a:pt x="4096" y="6599"/>
                </a:lnTo>
                <a:lnTo>
                  <a:pt x="4096" y="6713"/>
                </a:lnTo>
                <a:cubicBezTo>
                  <a:pt x="4096" y="6776"/>
                  <a:pt x="4147" y="6827"/>
                  <a:pt x="4210" y="6827"/>
                </a:cubicBezTo>
                <a:cubicBezTo>
                  <a:pt x="4273" y="6827"/>
                  <a:pt x="4323" y="6776"/>
                  <a:pt x="4323" y="6713"/>
                </a:cubicBezTo>
                <a:lnTo>
                  <a:pt x="4323" y="6599"/>
                </a:lnTo>
                <a:lnTo>
                  <a:pt x="4665" y="6599"/>
                </a:lnTo>
                <a:lnTo>
                  <a:pt x="4665" y="6713"/>
                </a:lnTo>
                <a:cubicBezTo>
                  <a:pt x="4665" y="6776"/>
                  <a:pt x="4716" y="6827"/>
                  <a:pt x="4779" y="6827"/>
                </a:cubicBezTo>
                <a:cubicBezTo>
                  <a:pt x="4842" y="6827"/>
                  <a:pt x="4892" y="6776"/>
                  <a:pt x="4892" y="6713"/>
                </a:cubicBezTo>
                <a:lnTo>
                  <a:pt x="4892" y="6599"/>
                </a:lnTo>
                <a:lnTo>
                  <a:pt x="5234" y="6599"/>
                </a:lnTo>
                <a:lnTo>
                  <a:pt x="5234" y="6713"/>
                </a:lnTo>
                <a:cubicBezTo>
                  <a:pt x="5234" y="6776"/>
                  <a:pt x="5285" y="6827"/>
                  <a:pt x="5347" y="6827"/>
                </a:cubicBezTo>
                <a:cubicBezTo>
                  <a:pt x="5410" y="6827"/>
                  <a:pt x="5461" y="6776"/>
                  <a:pt x="5461" y="6713"/>
                </a:cubicBezTo>
                <a:lnTo>
                  <a:pt x="5461" y="6599"/>
                </a:lnTo>
                <a:lnTo>
                  <a:pt x="5803" y="6599"/>
                </a:lnTo>
                <a:lnTo>
                  <a:pt x="5803" y="6713"/>
                </a:lnTo>
                <a:cubicBezTo>
                  <a:pt x="5803" y="6776"/>
                  <a:pt x="5853" y="6827"/>
                  <a:pt x="5916" y="6827"/>
                </a:cubicBezTo>
                <a:cubicBezTo>
                  <a:pt x="5979" y="6827"/>
                  <a:pt x="6030" y="6776"/>
                  <a:pt x="6030" y="6713"/>
                </a:cubicBezTo>
                <a:lnTo>
                  <a:pt x="6030" y="6599"/>
                </a:lnTo>
                <a:lnTo>
                  <a:pt x="6371" y="6599"/>
                </a:lnTo>
                <a:lnTo>
                  <a:pt x="6371" y="6713"/>
                </a:lnTo>
                <a:cubicBezTo>
                  <a:pt x="6371" y="6776"/>
                  <a:pt x="6422" y="6827"/>
                  <a:pt x="6485" y="6827"/>
                </a:cubicBezTo>
                <a:cubicBezTo>
                  <a:pt x="6548" y="6827"/>
                  <a:pt x="6599" y="6776"/>
                  <a:pt x="6599" y="6713"/>
                </a:cubicBezTo>
                <a:lnTo>
                  <a:pt x="6599" y="6599"/>
                </a:lnTo>
                <a:lnTo>
                  <a:pt x="6713" y="6599"/>
                </a:lnTo>
                <a:cubicBezTo>
                  <a:pt x="6776" y="6599"/>
                  <a:pt x="6827" y="6548"/>
                  <a:pt x="6827" y="6485"/>
                </a:cubicBezTo>
                <a:cubicBezTo>
                  <a:pt x="6827" y="6422"/>
                  <a:pt x="6776" y="6372"/>
                  <a:pt x="6713" y="6372"/>
                </a:cubicBezTo>
                <a:lnTo>
                  <a:pt x="6599" y="6372"/>
                </a:lnTo>
                <a:lnTo>
                  <a:pt x="6599" y="6258"/>
                </a:lnTo>
                <a:cubicBezTo>
                  <a:pt x="6599" y="6195"/>
                  <a:pt x="6548" y="6144"/>
                  <a:pt x="6485" y="6144"/>
                </a:cubicBezTo>
                <a:cubicBezTo>
                  <a:pt x="6422" y="6144"/>
                  <a:pt x="6371" y="6195"/>
                  <a:pt x="6371" y="6258"/>
                </a:cubicBezTo>
                <a:lnTo>
                  <a:pt x="6371" y="6372"/>
                </a:lnTo>
                <a:lnTo>
                  <a:pt x="6030" y="6372"/>
                </a:lnTo>
                <a:lnTo>
                  <a:pt x="6030" y="6258"/>
                </a:lnTo>
                <a:cubicBezTo>
                  <a:pt x="6030" y="6195"/>
                  <a:pt x="5979" y="6144"/>
                  <a:pt x="5916" y="6144"/>
                </a:cubicBezTo>
                <a:cubicBezTo>
                  <a:pt x="5853" y="6144"/>
                  <a:pt x="5803" y="6195"/>
                  <a:pt x="5803" y="6258"/>
                </a:cubicBezTo>
                <a:lnTo>
                  <a:pt x="5803" y="6372"/>
                </a:lnTo>
                <a:lnTo>
                  <a:pt x="5461" y="6372"/>
                </a:lnTo>
                <a:lnTo>
                  <a:pt x="5461" y="6258"/>
                </a:lnTo>
                <a:cubicBezTo>
                  <a:pt x="5461" y="6195"/>
                  <a:pt x="5410" y="6144"/>
                  <a:pt x="5347" y="6144"/>
                </a:cubicBezTo>
                <a:cubicBezTo>
                  <a:pt x="5285" y="6144"/>
                  <a:pt x="5234" y="6195"/>
                  <a:pt x="5234" y="6258"/>
                </a:cubicBezTo>
                <a:lnTo>
                  <a:pt x="5234" y="6372"/>
                </a:lnTo>
                <a:lnTo>
                  <a:pt x="4892" y="6372"/>
                </a:lnTo>
                <a:lnTo>
                  <a:pt x="4892" y="6258"/>
                </a:lnTo>
                <a:cubicBezTo>
                  <a:pt x="4892" y="6195"/>
                  <a:pt x="4842" y="6144"/>
                  <a:pt x="4779" y="6144"/>
                </a:cubicBezTo>
                <a:cubicBezTo>
                  <a:pt x="4716" y="6144"/>
                  <a:pt x="4665" y="6195"/>
                  <a:pt x="4665" y="6258"/>
                </a:cubicBezTo>
                <a:lnTo>
                  <a:pt x="4665" y="6372"/>
                </a:lnTo>
                <a:lnTo>
                  <a:pt x="4323" y="6372"/>
                </a:lnTo>
                <a:lnTo>
                  <a:pt x="4323" y="6258"/>
                </a:lnTo>
                <a:cubicBezTo>
                  <a:pt x="4323" y="6195"/>
                  <a:pt x="4273" y="6144"/>
                  <a:pt x="4210" y="6144"/>
                </a:cubicBezTo>
                <a:cubicBezTo>
                  <a:pt x="4147" y="6144"/>
                  <a:pt x="4096" y="6195"/>
                  <a:pt x="4096" y="6258"/>
                </a:cubicBezTo>
                <a:lnTo>
                  <a:pt x="4096" y="6372"/>
                </a:lnTo>
                <a:lnTo>
                  <a:pt x="3755" y="6372"/>
                </a:lnTo>
                <a:lnTo>
                  <a:pt x="3755" y="6258"/>
                </a:lnTo>
                <a:cubicBezTo>
                  <a:pt x="3755" y="6195"/>
                  <a:pt x="3704" y="6144"/>
                  <a:pt x="3641" y="6144"/>
                </a:cubicBezTo>
                <a:cubicBezTo>
                  <a:pt x="3578" y="6144"/>
                  <a:pt x="3527" y="6195"/>
                  <a:pt x="3527" y="6258"/>
                </a:cubicBezTo>
                <a:lnTo>
                  <a:pt x="3527" y="6372"/>
                </a:lnTo>
                <a:lnTo>
                  <a:pt x="3186" y="6372"/>
                </a:lnTo>
                <a:lnTo>
                  <a:pt x="3186" y="6258"/>
                </a:lnTo>
                <a:cubicBezTo>
                  <a:pt x="3186" y="6195"/>
                  <a:pt x="3135" y="6144"/>
                  <a:pt x="3072" y="6144"/>
                </a:cubicBezTo>
                <a:cubicBezTo>
                  <a:pt x="3009" y="6144"/>
                  <a:pt x="2958" y="6195"/>
                  <a:pt x="2958" y="6258"/>
                </a:cubicBezTo>
                <a:lnTo>
                  <a:pt x="2958" y="6372"/>
                </a:lnTo>
                <a:lnTo>
                  <a:pt x="2617" y="6372"/>
                </a:lnTo>
                <a:lnTo>
                  <a:pt x="2617" y="6258"/>
                </a:lnTo>
                <a:cubicBezTo>
                  <a:pt x="2617" y="6195"/>
                  <a:pt x="2566" y="6144"/>
                  <a:pt x="2503" y="6144"/>
                </a:cubicBezTo>
                <a:cubicBezTo>
                  <a:pt x="2440" y="6144"/>
                  <a:pt x="2389" y="6195"/>
                  <a:pt x="2389" y="6258"/>
                </a:cubicBezTo>
                <a:lnTo>
                  <a:pt x="2389" y="6372"/>
                </a:lnTo>
                <a:lnTo>
                  <a:pt x="2048" y="6372"/>
                </a:lnTo>
                <a:lnTo>
                  <a:pt x="2048" y="6258"/>
                </a:lnTo>
                <a:cubicBezTo>
                  <a:pt x="2048" y="6195"/>
                  <a:pt x="1997" y="6144"/>
                  <a:pt x="1934" y="6144"/>
                </a:cubicBezTo>
                <a:cubicBezTo>
                  <a:pt x="1871" y="6144"/>
                  <a:pt x="1820" y="6195"/>
                  <a:pt x="1820" y="6258"/>
                </a:cubicBezTo>
                <a:lnTo>
                  <a:pt x="1820" y="6372"/>
                </a:lnTo>
                <a:lnTo>
                  <a:pt x="1479" y="6372"/>
                </a:lnTo>
                <a:lnTo>
                  <a:pt x="1479" y="6258"/>
                </a:lnTo>
                <a:cubicBezTo>
                  <a:pt x="1479" y="6195"/>
                  <a:pt x="1428" y="6144"/>
                  <a:pt x="1365" y="6144"/>
                </a:cubicBezTo>
                <a:cubicBezTo>
                  <a:pt x="1302" y="6144"/>
                  <a:pt x="1252" y="6195"/>
                  <a:pt x="1252" y="6258"/>
                </a:cubicBezTo>
                <a:lnTo>
                  <a:pt x="1252" y="6372"/>
                </a:lnTo>
                <a:lnTo>
                  <a:pt x="910" y="6372"/>
                </a:lnTo>
                <a:lnTo>
                  <a:pt x="910" y="6258"/>
                </a:lnTo>
                <a:cubicBezTo>
                  <a:pt x="910" y="6195"/>
                  <a:pt x="859" y="6144"/>
                  <a:pt x="796" y="6144"/>
                </a:cubicBezTo>
                <a:cubicBezTo>
                  <a:pt x="734" y="6144"/>
                  <a:pt x="683" y="6195"/>
                  <a:pt x="683" y="6258"/>
                </a:cubicBezTo>
                <a:lnTo>
                  <a:pt x="683" y="6372"/>
                </a:lnTo>
                <a:lnTo>
                  <a:pt x="455" y="6372"/>
                </a:lnTo>
                <a:lnTo>
                  <a:pt x="455" y="5234"/>
                </a:lnTo>
                <a:lnTo>
                  <a:pt x="1263" y="5234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7985552" y="2335881"/>
            <a:ext cx="665795" cy="665791"/>
          </a:xfrm>
          <a:prstGeom prst="ellipse">
            <a:avLst/>
          </a:prstGeom>
          <a:solidFill>
            <a:schemeClr val="accent1">
              <a:alpha val="100000"/>
            </a:schemeClr>
          </a:solidFill>
          <a:ln w="28575">
            <a:solidFill>
              <a:schemeClr val="accent1">
                <a:lumMod val="60000"/>
                <a:lumMod val="40000"/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9" name="Freeform 9"/>
          <p:cNvSpPr/>
          <p:nvPr/>
        </p:nvSpPr>
        <p:spPr>
          <a:xfrm>
            <a:off x="8165392" y="2521355"/>
            <a:ext cx="306115" cy="294843"/>
          </a:xfrm>
          <a:custGeom>
            <a:rect l="l" t="t" r="r" b="b"/>
            <a:pathLst>
              <a:path w="6825" h="5912">
                <a:moveTo>
                  <a:pt x="3413" y="0"/>
                </a:moveTo>
                <a:lnTo>
                  <a:pt x="0" y="5912"/>
                </a:lnTo>
                <a:lnTo>
                  <a:pt x="6827" y="5912"/>
                </a:lnTo>
                <a:lnTo>
                  <a:pt x="3413" y="0"/>
                </a:lnTo>
                <a:close/>
                <a:moveTo>
                  <a:pt x="3413" y="972"/>
                </a:moveTo>
                <a:lnTo>
                  <a:pt x="4489" y="2835"/>
                </a:lnTo>
                <a:lnTo>
                  <a:pt x="2338" y="2835"/>
                </a:lnTo>
                <a:lnTo>
                  <a:pt x="3413" y="972"/>
                </a:lnTo>
                <a:close/>
                <a:moveTo>
                  <a:pt x="842" y="5426"/>
                </a:moveTo>
                <a:lnTo>
                  <a:pt x="1917" y="3564"/>
                </a:lnTo>
                <a:lnTo>
                  <a:pt x="2993" y="5426"/>
                </a:lnTo>
                <a:lnTo>
                  <a:pt x="842" y="5426"/>
                </a:lnTo>
                <a:close/>
                <a:moveTo>
                  <a:pt x="2338" y="3321"/>
                </a:moveTo>
                <a:lnTo>
                  <a:pt x="4489" y="3321"/>
                </a:lnTo>
                <a:lnTo>
                  <a:pt x="3413" y="5183"/>
                </a:lnTo>
                <a:lnTo>
                  <a:pt x="2338" y="3321"/>
                </a:lnTo>
                <a:close/>
                <a:moveTo>
                  <a:pt x="4910" y="3564"/>
                </a:moveTo>
                <a:lnTo>
                  <a:pt x="5985" y="5426"/>
                </a:lnTo>
                <a:lnTo>
                  <a:pt x="3834" y="5426"/>
                </a:lnTo>
                <a:lnTo>
                  <a:pt x="4910" y="3564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4252748" y="4178300"/>
            <a:ext cx="665795" cy="665791"/>
          </a:xfrm>
          <a:prstGeom prst="ellipse">
            <a:avLst/>
          </a:prstGeom>
          <a:solidFill>
            <a:schemeClr val="accent1">
              <a:alpha val="100000"/>
            </a:schemeClr>
          </a:solidFill>
          <a:ln w="28575">
            <a:solidFill>
              <a:schemeClr val="accent1">
                <a:lumMod val="60000"/>
                <a:lumMod val="40000"/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1" name="Freeform 11"/>
          <p:cNvSpPr/>
          <p:nvPr/>
        </p:nvSpPr>
        <p:spPr>
          <a:xfrm>
            <a:off x="4432588" y="4363773"/>
            <a:ext cx="306115" cy="294843"/>
          </a:xfrm>
          <a:custGeom>
            <a:rect l="l" t="t" r="r" b="b"/>
            <a:pathLst>
              <a:path w="597921" h="598324">
                <a:moveTo>
                  <a:pt x="297615" y="96957"/>
                </a:moveTo>
                <a:cubicBezTo>
                  <a:pt x="311959" y="96957"/>
                  <a:pt x="323434" y="108416"/>
                  <a:pt x="323434" y="122740"/>
                </a:cubicBezTo>
                <a:lnTo>
                  <a:pt x="323434" y="289852"/>
                </a:lnTo>
                <a:lnTo>
                  <a:pt x="462572" y="289852"/>
                </a:lnTo>
                <a:cubicBezTo>
                  <a:pt x="476438" y="289852"/>
                  <a:pt x="487913" y="301311"/>
                  <a:pt x="487913" y="315157"/>
                </a:cubicBezTo>
                <a:cubicBezTo>
                  <a:pt x="487913" y="329004"/>
                  <a:pt x="476438" y="340463"/>
                  <a:pt x="462572" y="340463"/>
                </a:cubicBezTo>
                <a:lnTo>
                  <a:pt x="297615" y="340463"/>
                </a:lnTo>
                <a:cubicBezTo>
                  <a:pt x="283749" y="340463"/>
                  <a:pt x="272274" y="329004"/>
                  <a:pt x="272274" y="315157"/>
                </a:cubicBezTo>
                <a:lnTo>
                  <a:pt x="272274" y="122740"/>
                </a:lnTo>
                <a:cubicBezTo>
                  <a:pt x="272274" y="108416"/>
                  <a:pt x="283749" y="96957"/>
                  <a:pt x="297615" y="96957"/>
                </a:cubicBezTo>
                <a:close/>
                <a:moveTo>
                  <a:pt x="298127" y="0"/>
                </a:moveTo>
                <a:cubicBezTo>
                  <a:pt x="463564" y="0"/>
                  <a:pt x="597921" y="134181"/>
                  <a:pt x="597921" y="299401"/>
                </a:cubicBezTo>
                <a:cubicBezTo>
                  <a:pt x="597921" y="464143"/>
                  <a:pt x="463564" y="598324"/>
                  <a:pt x="298127" y="598324"/>
                </a:cubicBezTo>
                <a:cubicBezTo>
                  <a:pt x="188155" y="598324"/>
                  <a:pt x="87268" y="538635"/>
                  <a:pt x="35150" y="442177"/>
                </a:cubicBezTo>
                <a:cubicBezTo>
                  <a:pt x="33238" y="438835"/>
                  <a:pt x="32760" y="435492"/>
                  <a:pt x="34194" y="432149"/>
                </a:cubicBezTo>
                <a:cubicBezTo>
                  <a:pt x="35150" y="428807"/>
                  <a:pt x="37541" y="425942"/>
                  <a:pt x="40410" y="424509"/>
                </a:cubicBezTo>
                <a:lnTo>
                  <a:pt x="74836" y="407796"/>
                </a:lnTo>
                <a:cubicBezTo>
                  <a:pt x="81052" y="404931"/>
                  <a:pt x="88702" y="407319"/>
                  <a:pt x="91571" y="413049"/>
                </a:cubicBezTo>
                <a:cubicBezTo>
                  <a:pt x="133169" y="488018"/>
                  <a:pt x="212540" y="534815"/>
                  <a:pt x="298127" y="534815"/>
                </a:cubicBezTo>
                <a:cubicBezTo>
                  <a:pt x="428181" y="534815"/>
                  <a:pt x="534328" y="429284"/>
                  <a:pt x="534328" y="299401"/>
                </a:cubicBezTo>
                <a:cubicBezTo>
                  <a:pt x="534328" y="169517"/>
                  <a:pt x="428181" y="63509"/>
                  <a:pt x="298127" y="63509"/>
                </a:cubicBezTo>
                <a:cubicBezTo>
                  <a:pt x="242185" y="63509"/>
                  <a:pt x="187677" y="83565"/>
                  <a:pt x="145123" y="120333"/>
                </a:cubicBezTo>
                <a:lnTo>
                  <a:pt x="200587" y="142299"/>
                </a:lnTo>
                <a:cubicBezTo>
                  <a:pt x="204890" y="144209"/>
                  <a:pt x="207759" y="148029"/>
                  <a:pt x="208237" y="152327"/>
                </a:cubicBezTo>
                <a:cubicBezTo>
                  <a:pt x="208715" y="157102"/>
                  <a:pt x="207281" y="161399"/>
                  <a:pt x="203456" y="164265"/>
                </a:cubicBezTo>
                <a:lnTo>
                  <a:pt x="48060" y="285553"/>
                </a:lnTo>
                <a:cubicBezTo>
                  <a:pt x="44235" y="288418"/>
                  <a:pt x="39454" y="289373"/>
                  <a:pt x="35150" y="287463"/>
                </a:cubicBezTo>
                <a:cubicBezTo>
                  <a:pt x="31325" y="285553"/>
                  <a:pt x="27978" y="281733"/>
                  <a:pt x="27500" y="277435"/>
                </a:cubicBezTo>
                <a:lnTo>
                  <a:pt x="246" y="82132"/>
                </a:lnTo>
                <a:cubicBezTo>
                  <a:pt x="-710" y="77835"/>
                  <a:pt x="1203" y="73060"/>
                  <a:pt x="4550" y="70194"/>
                </a:cubicBezTo>
                <a:cubicBezTo>
                  <a:pt x="8375" y="67807"/>
                  <a:pt x="13156" y="66852"/>
                  <a:pt x="17459" y="68762"/>
                </a:cubicBezTo>
                <a:lnTo>
                  <a:pt x="80574" y="94070"/>
                </a:lnTo>
                <a:cubicBezTo>
                  <a:pt x="137472" y="33426"/>
                  <a:pt x="214931" y="0"/>
                  <a:pt x="298127" y="0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274660" y="4178300"/>
            <a:ext cx="665795" cy="665791"/>
          </a:xfrm>
          <a:prstGeom prst="ellipse">
            <a:avLst/>
          </a:prstGeom>
          <a:solidFill>
            <a:schemeClr val="accent1">
              <a:alpha val="100000"/>
            </a:schemeClr>
          </a:solidFill>
          <a:ln w="28575">
            <a:solidFill>
              <a:schemeClr val="accent1">
                <a:lumMod val="60000"/>
                <a:lumMod val="40000"/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3" name="Freeform 13"/>
          <p:cNvSpPr/>
          <p:nvPr/>
        </p:nvSpPr>
        <p:spPr>
          <a:xfrm>
            <a:off x="7454500" y="4363773"/>
            <a:ext cx="306115" cy="294843"/>
          </a:xfrm>
          <a:custGeom>
            <a:rect l="l" t="t" r="r" b="b"/>
            <a:pathLst>
              <a:path w="582235" h="606722">
                <a:moveTo>
                  <a:pt x="0" y="404481"/>
                </a:moveTo>
                <a:lnTo>
                  <a:pt x="101261" y="404481"/>
                </a:lnTo>
                <a:lnTo>
                  <a:pt x="101261" y="606722"/>
                </a:lnTo>
                <a:lnTo>
                  <a:pt x="0" y="606722"/>
                </a:lnTo>
                <a:close/>
                <a:moveTo>
                  <a:pt x="151927" y="328623"/>
                </a:moveTo>
                <a:lnTo>
                  <a:pt x="253188" y="328623"/>
                </a:lnTo>
                <a:lnTo>
                  <a:pt x="253188" y="606722"/>
                </a:lnTo>
                <a:lnTo>
                  <a:pt x="151927" y="606722"/>
                </a:lnTo>
                <a:close/>
                <a:moveTo>
                  <a:pt x="303855" y="252766"/>
                </a:moveTo>
                <a:lnTo>
                  <a:pt x="405046" y="252766"/>
                </a:lnTo>
                <a:lnTo>
                  <a:pt x="405046" y="606722"/>
                </a:lnTo>
                <a:lnTo>
                  <a:pt x="303855" y="606722"/>
                </a:lnTo>
                <a:close/>
                <a:moveTo>
                  <a:pt x="455711" y="202241"/>
                </a:moveTo>
                <a:lnTo>
                  <a:pt x="556972" y="202241"/>
                </a:lnTo>
                <a:lnTo>
                  <a:pt x="556972" y="606722"/>
                </a:lnTo>
                <a:lnTo>
                  <a:pt x="455711" y="606722"/>
                </a:lnTo>
                <a:close/>
                <a:moveTo>
                  <a:pt x="455697" y="0"/>
                </a:moveTo>
                <a:lnTo>
                  <a:pt x="556785" y="0"/>
                </a:lnTo>
                <a:lnTo>
                  <a:pt x="556874" y="0"/>
                </a:lnTo>
                <a:lnTo>
                  <a:pt x="556963" y="0"/>
                </a:lnTo>
                <a:cubicBezTo>
                  <a:pt x="557230" y="0"/>
                  <a:pt x="557408" y="0"/>
                  <a:pt x="557675" y="0"/>
                </a:cubicBezTo>
                <a:cubicBezTo>
                  <a:pt x="558298" y="89"/>
                  <a:pt x="558832" y="89"/>
                  <a:pt x="559366" y="89"/>
                </a:cubicBezTo>
                <a:cubicBezTo>
                  <a:pt x="559811" y="178"/>
                  <a:pt x="560256" y="267"/>
                  <a:pt x="560611" y="267"/>
                </a:cubicBezTo>
                <a:cubicBezTo>
                  <a:pt x="561056" y="356"/>
                  <a:pt x="561412" y="444"/>
                  <a:pt x="561857" y="444"/>
                </a:cubicBezTo>
                <a:cubicBezTo>
                  <a:pt x="562302" y="533"/>
                  <a:pt x="562747" y="711"/>
                  <a:pt x="563192" y="800"/>
                </a:cubicBezTo>
                <a:cubicBezTo>
                  <a:pt x="563548" y="889"/>
                  <a:pt x="563904" y="978"/>
                  <a:pt x="564171" y="1067"/>
                </a:cubicBezTo>
                <a:cubicBezTo>
                  <a:pt x="564616" y="1156"/>
                  <a:pt x="565061" y="1333"/>
                  <a:pt x="565506" y="1511"/>
                </a:cubicBezTo>
                <a:cubicBezTo>
                  <a:pt x="565862" y="1600"/>
                  <a:pt x="566218" y="1778"/>
                  <a:pt x="566574" y="1867"/>
                </a:cubicBezTo>
                <a:cubicBezTo>
                  <a:pt x="566929" y="2044"/>
                  <a:pt x="567285" y="2222"/>
                  <a:pt x="567730" y="2400"/>
                </a:cubicBezTo>
                <a:cubicBezTo>
                  <a:pt x="568086" y="2578"/>
                  <a:pt x="568442" y="2755"/>
                  <a:pt x="568798" y="2933"/>
                </a:cubicBezTo>
                <a:cubicBezTo>
                  <a:pt x="569154" y="3111"/>
                  <a:pt x="569421" y="3289"/>
                  <a:pt x="569777" y="3467"/>
                </a:cubicBezTo>
                <a:cubicBezTo>
                  <a:pt x="570133" y="3733"/>
                  <a:pt x="570578" y="4000"/>
                  <a:pt x="570934" y="4178"/>
                </a:cubicBezTo>
                <a:cubicBezTo>
                  <a:pt x="571201" y="4444"/>
                  <a:pt x="571557" y="4622"/>
                  <a:pt x="571824" y="4800"/>
                </a:cubicBezTo>
                <a:cubicBezTo>
                  <a:pt x="572180" y="5155"/>
                  <a:pt x="572536" y="5422"/>
                  <a:pt x="572891" y="5689"/>
                </a:cubicBezTo>
                <a:cubicBezTo>
                  <a:pt x="573247" y="5955"/>
                  <a:pt x="573514" y="6222"/>
                  <a:pt x="573781" y="6489"/>
                </a:cubicBezTo>
                <a:cubicBezTo>
                  <a:pt x="574137" y="6755"/>
                  <a:pt x="574493" y="7022"/>
                  <a:pt x="574760" y="7289"/>
                </a:cubicBezTo>
                <a:cubicBezTo>
                  <a:pt x="575205" y="7733"/>
                  <a:pt x="575561" y="8178"/>
                  <a:pt x="575917" y="8533"/>
                </a:cubicBezTo>
                <a:cubicBezTo>
                  <a:pt x="576095" y="8711"/>
                  <a:pt x="576273" y="8889"/>
                  <a:pt x="576451" y="9066"/>
                </a:cubicBezTo>
                <a:cubicBezTo>
                  <a:pt x="576451" y="9155"/>
                  <a:pt x="576451" y="9155"/>
                  <a:pt x="576451" y="9155"/>
                </a:cubicBezTo>
                <a:cubicBezTo>
                  <a:pt x="576985" y="9777"/>
                  <a:pt x="577519" y="10489"/>
                  <a:pt x="577964" y="11200"/>
                </a:cubicBezTo>
                <a:cubicBezTo>
                  <a:pt x="577964" y="11200"/>
                  <a:pt x="578053" y="11289"/>
                  <a:pt x="578053" y="11289"/>
                </a:cubicBezTo>
                <a:cubicBezTo>
                  <a:pt x="578498" y="12000"/>
                  <a:pt x="578854" y="12622"/>
                  <a:pt x="579209" y="13244"/>
                </a:cubicBezTo>
                <a:cubicBezTo>
                  <a:pt x="579387" y="13600"/>
                  <a:pt x="579565" y="13955"/>
                  <a:pt x="579743" y="14222"/>
                </a:cubicBezTo>
                <a:cubicBezTo>
                  <a:pt x="579921" y="14666"/>
                  <a:pt x="580099" y="15111"/>
                  <a:pt x="580277" y="15555"/>
                </a:cubicBezTo>
                <a:cubicBezTo>
                  <a:pt x="580455" y="15911"/>
                  <a:pt x="580633" y="16266"/>
                  <a:pt x="580722" y="16711"/>
                </a:cubicBezTo>
                <a:cubicBezTo>
                  <a:pt x="580900" y="17066"/>
                  <a:pt x="581078" y="17422"/>
                  <a:pt x="581167" y="17866"/>
                </a:cubicBezTo>
                <a:cubicBezTo>
                  <a:pt x="581256" y="18311"/>
                  <a:pt x="581434" y="18755"/>
                  <a:pt x="581523" y="19199"/>
                </a:cubicBezTo>
                <a:cubicBezTo>
                  <a:pt x="581612" y="19555"/>
                  <a:pt x="581701" y="19910"/>
                  <a:pt x="581790" y="20266"/>
                </a:cubicBezTo>
                <a:cubicBezTo>
                  <a:pt x="581879" y="20977"/>
                  <a:pt x="582057" y="21777"/>
                  <a:pt x="582146" y="22488"/>
                </a:cubicBezTo>
                <a:cubicBezTo>
                  <a:pt x="582146" y="22577"/>
                  <a:pt x="582146" y="22666"/>
                  <a:pt x="582146" y="22666"/>
                </a:cubicBezTo>
                <a:cubicBezTo>
                  <a:pt x="582235" y="23555"/>
                  <a:pt x="582235" y="24355"/>
                  <a:pt x="582235" y="25244"/>
                </a:cubicBezTo>
                <a:lnTo>
                  <a:pt x="582235" y="126396"/>
                </a:lnTo>
                <a:cubicBezTo>
                  <a:pt x="582235" y="140351"/>
                  <a:pt x="570934" y="151728"/>
                  <a:pt x="556963" y="151728"/>
                </a:cubicBezTo>
                <a:cubicBezTo>
                  <a:pt x="542992" y="151728"/>
                  <a:pt x="531691" y="140351"/>
                  <a:pt x="531691" y="126396"/>
                </a:cubicBezTo>
                <a:lnTo>
                  <a:pt x="531691" y="79286"/>
                </a:lnTo>
                <a:lnTo>
                  <a:pt x="421260" y="171106"/>
                </a:lnTo>
                <a:cubicBezTo>
                  <a:pt x="410582" y="180083"/>
                  <a:pt x="394564" y="178572"/>
                  <a:pt x="385666" y="167906"/>
                </a:cubicBezTo>
                <a:cubicBezTo>
                  <a:pt x="376678" y="157150"/>
                  <a:pt x="378191" y="141240"/>
                  <a:pt x="388869" y="132262"/>
                </a:cubicBezTo>
                <a:lnTo>
                  <a:pt x="487020" y="50576"/>
                </a:lnTo>
                <a:lnTo>
                  <a:pt x="455697" y="50576"/>
                </a:lnTo>
                <a:cubicBezTo>
                  <a:pt x="441727" y="50576"/>
                  <a:pt x="430425" y="39288"/>
                  <a:pt x="430425" y="25244"/>
                </a:cubicBezTo>
                <a:cubicBezTo>
                  <a:pt x="430425" y="11289"/>
                  <a:pt x="441727" y="0"/>
                  <a:pt x="455697" y="0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747336" y="2402205"/>
            <a:ext cx="2553871" cy="1020362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随机事件是样本空间中的元素，是样本点发生或不发生的可能性。</a:t>
            </a:r>
            <a:endParaRPr lang="en-US" sz="1100"/>
          </a:p>
        </p:txBody>
      </p:sp>
      <p:sp>
        <p:nvSpPr>
          <p:cNvPr id="15" name="AutoShape 15"/>
          <p:cNvSpPr/>
          <p:nvPr/>
        </p:nvSpPr>
        <p:spPr>
          <a:xfrm>
            <a:off x="747336" y="2037683"/>
            <a:ext cx="2553871" cy="42262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spcBef>
                <a:spcPts val="270"/>
              </a:spcBef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随机事件</a:t>
            </a:r>
            <a:endParaRPr lang="en-US" sz="1100"/>
          </a:p>
        </p:txBody>
      </p:sp>
      <p:sp>
        <p:nvSpPr>
          <p:cNvPr id="16" name="AutoShape 16"/>
          <p:cNvSpPr/>
          <p:nvPr/>
        </p:nvSpPr>
        <p:spPr>
          <a:xfrm>
            <a:off x="1940528" y="5092530"/>
            <a:ext cx="2552700" cy="891876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概率是描述随机事件发生可能性的度量，其值在0到1之间。</a:t>
            </a:r>
            <a:endParaRPr lang="en-US" sz="1100"/>
          </a:p>
        </p:txBody>
      </p:sp>
      <p:sp>
        <p:nvSpPr>
          <p:cNvPr id="17" name="AutoShape 17"/>
          <p:cNvSpPr/>
          <p:nvPr/>
        </p:nvSpPr>
        <p:spPr>
          <a:xfrm>
            <a:off x="1940528" y="4661950"/>
            <a:ext cx="2084356" cy="403578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概率</a:t>
            </a:r>
            <a:endParaRPr lang="en-US" sz="1100"/>
          </a:p>
        </p:txBody>
      </p:sp>
      <p:sp>
        <p:nvSpPr>
          <p:cNvPr id="18" name="AutoShape 18"/>
          <p:cNvSpPr/>
          <p:nvPr/>
        </p:nvSpPr>
        <p:spPr>
          <a:xfrm>
            <a:off x="8872233" y="2402205"/>
            <a:ext cx="2552700" cy="108278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两个互斥事件的概率和等于它们各自概率的和。</a:t>
            </a:r>
            <a:endParaRPr lang="en-US" sz="1100"/>
          </a:p>
        </p:txBody>
      </p:sp>
      <p:sp>
        <p:nvSpPr>
          <p:cNvPr id="19" name="AutoShape 19"/>
          <p:cNvSpPr/>
          <p:nvPr/>
        </p:nvSpPr>
        <p:spPr>
          <a:xfrm>
            <a:off x="8872233" y="2037683"/>
            <a:ext cx="2569478" cy="44168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概率的加法原则</a:t>
            </a:r>
            <a:endParaRPr lang="en-US" sz="1100"/>
          </a:p>
        </p:txBody>
      </p:sp>
      <p:sp>
        <p:nvSpPr>
          <p:cNvPr id="20" name="AutoShape 20"/>
          <p:cNvSpPr/>
          <p:nvPr/>
        </p:nvSpPr>
        <p:spPr>
          <a:xfrm>
            <a:off x="7814024" y="5112856"/>
            <a:ext cx="2552700" cy="933977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在某个事件B发生的条件下，另一个事件A发生的概率。</a:t>
            </a:r>
            <a:endParaRPr lang="en-US" sz="1100"/>
          </a:p>
        </p:txBody>
      </p:sp>
      <p:sp>
        <p:nvSpPr>
          <p:cNvPr id="21" name="AutoShape 21"/>
          <p:cNvSpPr/>
          <p:nvPr/>
        </p:nvSpPr>
        <p:spPr>
          <a:xfrm>
            <a:off x="8314658" y="4661950"/>
            <a:ext cx="2084356" cy="42262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条件概率</a:t>
            </a:r>
            <a:endParaRPr lang="en-US" sz="1100"/>
          </a:p>
        </p:txBody>
      </p:sp>
      <p:grpSp>
        <p:nvGrpSpPr>
          <p:cNvPr id="22" name="Group 2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3" name="AutoShape 2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TextBox 4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随机事件与概率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218874" y="1454724"/>
            <a:ext cx="4632960" cy="2072640"/>
          </a:xfrm>
          <a:prstGeom prst="rect">
            <a:avLst/>
          </a:prstGeom>
          <a:solidFill>
            <a:schemeClr val="lt1">
              <a:alpha val="60000"/>
            </a:schemeClr>
          </a:solidFill>
          <a:ln w="6286">
            <a:solidFill>
              <a:schemeClr val="dk2">
                <a:alpha val="60000"/>
              </a:schemeClr>
            </a:solidFill>
            <a:prstDash val="solid"/>
          </a:ln>
        </p:spPr>
        <p:style>
          <a:lnRef idx="0">
            <a:schemeClr val="dk2"/>
          </a:lnRef>
          <a:fillRef idx="1">
            <a:schemeClr val="dk2"/>
          </a:fillRef>
          <a:effectRef idx="0">
            <a:schemeClr val="dk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1267642" y="1942922"/>
            <a:ext cx="4521094" cy="55587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随机变量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575272" y="2413457"/>
            <a:ext cx="390583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随机变量是定义在样本空间上的一个实值函数，表示随机试验的结果。</a:t>
            </a:r>
          </a:p>
        </p:txBody>
      </p:sp>
      <p:sp>
        <p:nvSpPr>
          <p:cNvPr id="5" name="AutoShape 5"/>
          <p:cNvSpPr/>
          <p:nvPr/>
        </p:nvSpPr>
        <p:spPr>
          <a:xfrm rot="2700000">
            <a:off x="3139895" y="1059265"/>
            <a:ext cx="790918" cy="790918"/>
          </a:xfrm>
          <a:prstGeom prst="roundRect">
            <a:avLst>
              <a:gd name="adj" fmla="val 16667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3264136" y="1220082"/>
            <a:ext cx="542436" cy="530244"/>
          </a:xfrm>
          <a:custGeom>
            <a:rect l="l" t="t" r="r" b="b"/>
            <a:pathLst>
              <a:path w="304800" h="304800">
                <a:moveTo>
                  <a:pt x="20031" y="114795"/>
                </a:moveTo>
                <a:lnTo>
                  <a:pt x="147647" y="273187"/>
                </a:lnTo>
                <a:lnTo>
                  <a:pt x="96469" y="114795"/>
                </a:lnTo>
                <a:lnTo>
                  <a:pt x="20031" y="114795"/>
                </a:lnTo>
                <a:close/>
                <a:moveTo>
                  <a:pt x="110338" y="114795"/>
                </a:moveTo>
                <a:lnTo>
                  <a:pt x="155534" y="273510"/>
                </a:lnTo>
                <a:lnTo>
                  <a:pt x="194424" y="114795"/>
                </a:lnTo>
                <a:lnTo>
                  <a:pt x="110338" y="114795"/>
                </a:lnTo>
                <a:close/>
                <a:moveTo>
                  <a:pt x="162411" y="273187"/>
                </a:moveTo>
                <a:lnTo>
                  <a:pt x="285264" y="114795"/>
                </a:lnTo>
                <a:lnTo>
                  <a:pt x="209417" y="114795"/>
                </a:lnTo>
                <a:lnTo>
                  <a:pt x="162411" y="273187"/>
                </a:lnTo>
                <a:close/>
                <a:moveTo>
                  <a:pt x="285550" y="104432"/>
                </a:moveTo>
                <a:lnTo>
                  <a:pt x="248717" y="41453"/>
                </a:lnTo>
                <a:lnTo>
                  <a:pt x="211865" y="104432"/>
                </a:lnTo>
                <a:lnTo>
                  <a:pt x="285550" y="104432"/>
                </a:lnTo>
                <a:close/>
                <a:moveTo>
                  <a:pt x="237134" y="37843"/>
                </a:moveTo>
                <a:lnTo>
                  <a:pt x="163449" y="37843"/>
                </a:lnTo>
                <a:lnTo>
                  <a:pt x="200282" y="102984"/>
                </a:lnTo>
                <a:lnTo>
                  <a:pt x="237134" y="37843"/>
                </a:lnTo>
                <a:close/>
                <a:moveTo>
                  <a:pt x="188957" y="104432"/>
                </a:moveTo>
                <a:lnTo>
                  <a:pt x="152124" y="41453"/>
                </a:lnTo>
                <a:lnTo>
                  <a:pt x="115281" y="104432"/>
                </a:lnTo>
                <a:lnTo>
                  <a:pt x="188957" y="104432"/>
                </a:lnTo>
                <a:close/>
                <a:moveTo>
                  <a:pt x="141341" y="37843"/>
                </a:moveTo>
                <a:lnTo>
                  <a:pt x="67666" y="37843"/>
                </a:lnTo>
                <a:lnTo>
                  <a:pt x="104508" y="102984"/>
                </a:lnTo>
                <a:lnTo>
                  <a:pt x="141341" y="37843"/>
                </a:lnTo>
                <a:close/>
                <a:moveTo>
                  <a:pt x="56093" y="41453"/>
                </a:moveTo>
                <a:lnTo>
                  <a:pt x="19260" y="104432"/>
                </a:lnTo>
                <a:lnTo>
                  <a:pt x="92935" y="104432"/>
                </a:lnTo>
                <a:lnTo>
                  <a:pt x="56093" y="41453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7" name="Connector 7"/>
          <p:cNvCxnSpPr/>
          <p:nvPr/>
        </p:nvCxnSpPr>
        <p:spPr>
          <a:xfrm flipH="1" flipV="1">
            <a:off x="6220648" y="2346968"/>
            <a:ext cx="0" cy="3305393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8" name="Connector 8"/>
          <p:cNvCxnSpPr/>
          <p:nvPr/>
        </p:nvCxnSpPr>
        <p:spPr>
          <a:xfrm>
            <a:off x="4684480" y="3999665"/>
            <a:ext cx="3072335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9" name="AutoShape 9"/>
          <p:cNvSpPr/>
          <p:nvPr/>
        </p:nvSpPr>
        <p:spPr>
          <a:xfrm>
            <a:off x="6589461" y="1454724"/>
            <a:ext cx="4632960" cy="2072640"/>
          </a:xfrm>
          <a:prstGeom prst="rect">
            <a:avLst/>
          </a:prstGeom>
          <a:solidFill>
            <a:schemeClr val="lt1">
              <a:alpha val="60000"/>
            </a:schemeClr>
          </a:solidFill>
          <a:ln w="6286">
            <a:solidFill>
              <a:schemeClr val="dk2">
                <a:alpha val="60000"/>
              </a:schemeClr>
            </a:solidFill>
            <a:prstDash val="solid"/>
          </a:ln>
        </p:spPr>
        <p:style>
          <a:lnRef idx="0">
            <a:schemeClr val="dk2"/>
          </a:lnRef>
          <a:fillRef idx="1">
            <a:schemeClr val="dk2"/>
          </a:fillRef>
          <a:effectRef idx="0">
            <a:schemeClr val="dk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0" name="TextBox 10"/>
          <p:cNvSpPr txBox="1"/>
          <p:nvPr/>
        </p:nvSpPr>
        <p:spPr>
          <a:xfrm>
            <a:off x="6638230" y="1942922"/>
            <a:ext cx="4521094" cy="55587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离散型随机变量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6945860" y="2413457"/>
            <a:ext cx="390583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离散型随机变量的取值是离散的，其分布可以用概率质量函数描述。</a:t>
            </a:r>
          </a:p>
        </p:txBody>
      </p:sp>
      <p:sp>
        <p:nvSpPr>
          <p:cNvPr id="12" name="AutoShape 12"/>
          <p:cNvSpPr/>
          <p:nvPr/>
        </p:nvSpPr>
        <p:spPr>
          <a:xfrm rot="2700000">
            <a:off x="8510482" y="1059265"/>
            <a:ext cx="790918" cy="790918"/>
          </a:xfrm>
          <a:prstGeom prst="roundRect">
            <a:avLst>
              <a:gd name="adj" fmla="val 16667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218874" y="4270883"/>
            <a:ext cx="4632960" cy="2072640"/>
          </a:xfrm>
          <a:prstGeom prst="rect">
            <a:avLst/>
          </a:prstGeom>
          <a:solidFill>
            <a:schemeClr val="lt1">
              <a:alpha val="60000"/>
            </a:schemeClr>
          </a:solidFill>
          <a:ln w="6286">
            <a:solidFill>
              <a:schemeClr val="dk2">
                <a:alpha val="60000"/>
              </a:schemeClr>
            </a:solidFill>
            <a:prstDash val="solid"/>
          </a:ln>
        </p:spPr>
        <p:style>
          <a:lnRef idx="0">
            <a:schemeClr val="dk2"/>
          </a:lnRef>
          <a:fillRef idx="1">
            <a:schemeClr val="dk2"/>
          </a:fillRef>
          <a:effectRef idx="0">
            <a:schemeClr val="dk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4" name="TextBox 14"/>
          <p:cNvSpPr txBox="1"/>
          <p:nvPr/>
        </p:nvSpPr>
        <p:spPr>
          <a:xfrm>
            <a:off x="1267642" y="4759081"/>
            <a:ext cx="4521094" cy="55587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连续型随机变量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1575272" y="5229616"/>
            <a:ext cx="390583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连续型随机变量的取值是连续的，其分布可以用概率密度函数描述。</a:t>
            </a:r>
          </a:p>
        </p:txBody>
      </p:sp>
      <p:sp>
        <p:nvSpPr>
          <p:cNvPr id="16" name="AutoShape 16"/>
          <p:cNvSpPr/>
          <p:nvPr/>
        </p:nvSpPr>
        <p:spPr>
          <a:xfrm rot="2700000">
            <a:off x="3139895" y="3875423"/>
            <a:ext cx="790918" cy="790918"/>
          </a:xfrm>
          <a:prstGeom prst="roundRect">
            <a:avLst>
              <a:gd name="adj" fmla="val 16667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6589461" y="4270883"/>
            <a:ext cx="4632960" cy="2072640"/>
          </a:xfrm>
          <a:prstGeom prst="rect">
            <a:avLst/>
          </a:prstGeom>
          <a:solidFill>
            <a:schemeClr val="lt1">
              <a:alpha val="60000"/>
            </a:schemeClr>
          </a:solidFill>
          <a:ln w="6286">
            <a:solidFill>
              <a:schemeClr val="dk2">
                <a:alpha val="60000"/>
              </a:schemeClr>
            </a:solidFill>
            <a:prstDash val="solid"/>
          </a:ln>
        </p:spPr>
        <p:style>
          <a:lnRef idx="0">
            <a:schemeClr val="dk2"/>
          </a:lnRef>
          <a:fillRef idx="1">
            <a:schemeClr val="dk2"/>
          </a:fillRef>
          <a:effectRef idx="0">
            <a:schemeClr val="dk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8" name="TextBox 18"/>
          <p:cNvSpPr txBox="1"/>
          <p:nvPr/>
        </p:nvSpPr>
        <p:spPr>
          <a:xfrm>
            <a:off x="6638230" y="4759081"/>
            <a:ext cx="4521094" cy="55587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分布函数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6945860" y="5229616"/>
            <a:ext cx="390583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描述随机变量取值范围的函数，用于计算随机变量在任意区间内的概率。</a:t>
            </a:r>
          </a:p>
        </p:txBody>
      </p:sp>
      <p:sp>
        <p:nvSpPr>
          <p:cNvPr id="20" name="AutoShape 20"/>
          <p:cNvSpPr/>
          <p:nvPr/>
        </p:nvSpPr>
        <p:spPr>
          <a:xfrm rot="2700000">
            <a:off x="8510482" y="3875423"/>
            <a:ext cx="790918" cy="790918"/>
          </a:xfrm>
          <a:prstGeom prst="roundRect">
            <a:avLst>
              <a:gd name="adj" fmla="val 16667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Freeform 21"/>
          <p:cNvSpPr/>
          <p:nvPr/>
        </p:nvSpPr>
        <p:spPr>
          <a:xfrm>
            <a:off x="8672065" y="1195698"/>
            <a:ext cx="492903" cy="492903"/>
          </a:xfrm>
          <a:custGeom>
            <a:rect l="l" t="t" r="r" b="b"/>
            <a:pathLst>
              <a:path w="304800" h="304800">
                <a:moveTo>
                  <a:pt x="264633" y="75590"/>
                </a:moveTo>
                <a:cubicBezTo>
                  <a:pt x="273768" y="97622"/>
                  <a:pt x="269415" y="123920"/>
                  <a:pt x="251498" y="141837"/>
                </a:cubicBezTo>
                <a:cubicBezTo>
                  <a:pt x="231772" y="161563"/>
                  <a:pt x="201959" y="164649"/>
                  <a:pt x="178784" y="151571"/>
                </a:cubicBezTo>
                <a:lnTo>
                  <a:pt x="162030" y="169869"/>
                </a:lnTo>
                <a:lnTo>
                  <a:pt x="173984" y="181870"/>
                </a:lnTo>
                <a:lnTo>
                  <a:pt x="181127" y="174727"/>
                </a:lnTo>
                <a:cubicBezTo>
                  <a:pt x="184775" y="171069"/>
                  <a:pt x="190700" y="171069"/>
                  <a:pt x="194348" y="174727"/>
                </a:cubicBezTo>
                <a:lnTo>
                  <a:pt x="252279" y="233248"/>
                </a:lnTo>
                <a:cubicBezTo>
                  <a:pt x="255937" y="236896"/>
                  <a:pt x="255937" y="242821"/>
                  <a:pt x="252279" y="246469"/>
                </a:cubicBezTo>
                <a:lnTo>
                  <a:pt x="225838" y="272910"/>
                </a:lnTo>
                <a:cubicBezTo>
                  <a:pt x="222190" y="276568"/>
                  <a:pt x="216265" y="276568"/>
                  <a:pt x="212617" y="272910"/>
                </a:cubicBezTo>
                <a:lnTo>
                  <a:pt x="154686" y="214389"/>
                </a:lnTo>
                <a:cubicBezTo>
                  <a:pt x="151028" y="210741"/>
                  <a:pt x="151028" y="204816"/>
                  <a:pt x="154686" y="201168"/>
                </a:cubicBezTo>
                <a:lnTo>
                  <a:pt x="161211" y="194643"/>
                </a:lnTo>
                <a:lnTo>
                  <a:pt x="149819" y="183223"/>
                </a:lnTo>
                <a:lnTo>
                  <a:pt x="69704" y="270748"/>
                </a:lnTo>
                <a:cubicBezTo>
                  <a:pt x="62398" y="278054"/>
                  <a:pt x="50559" y="278054"/>
                  <a:pt x="43263" y="270748"/>
                </a:cubicBezTo>
                <a:lnTo>
                  <a:pt x="36652" y="264138"/>
                </a:lnTo>
                <a:cubicBezTo>
                  <a:pt x="29347" y="256832"/>
                  <a:pt x="29347" y="244993"/>
                  <a:pt x="36652" y="237696"/>
                </a:cubicBezTo>
                <a:lnTo>
                  <a:pt x="127921" y="161258"/>
                </a:lnTo>
                <a:lnTo>
                  <a:pt x="67304" y="100479"/>
                </a:lnTo>
                <a:lnTo>
                  <a:pt x="48158" y="100470"/>
                </a:lnTo>
                <a:lnTo>
                  <a:pt x="26003" y="64846"/>
                </a:lnTo>
                <a:lnTo>
                  <a:pt x="43834" y="46987"/>
                </a:lnTo>
                <a:lnTo>
                  <a:pt x="80267" y="69285"/>
                </a:lnTo>
                <a:lnTo>
                  <a:pt x="80505" y="88030"/>
                </a:lnTo>
                <a:lnTo>
                  <a:pt x="141827" y="149590"/>
                </a:lnTo>
                <a:lnTo>
                  <a:pt x="159668" y="134655"/>
                </a:lnTo>
                <a:cubicBezTo>
                  <a:pt x="142227" y="110881"/>
                  <a:pt x="144047" y="77391"/>
                  <a:pt x="165535" y="55902"/>
                </a:cubicBezTo>
                <a:cubicBezTo>
                  <a:pt x="183366" y="38071"/>
                  <a:pt x="209521" y="33642"/>
                  <a:pt x="231496" y="42605"/>
                </a:cubicBezTo>
                <a:lnTo>
                  <a:pt x="192215" y="81344"/>
                </a:lnTo>
                <a:lnTo>
                  <a:pt x="225276" y="114405"/>
                </a:lnTo>
                <a:lnTo>
                  <a:pt x="264633" y="75590"/>
                </a:lnTo>
                <a:close/>
                <a:moveTo>
                  <a:pt x="58579" y="247021"/>
                </a:moveTo>
                <a:cubicBezTo>
                  <a:pt x="54931" y="243373"/>
                  <a:pt x="49016" y="243373"/>
                  <a:pt x="45358" y="247021"/>
                </a:cubicBezTo>
                <a:cubicBezTo>
                  <a:pt x="41700" y="250679"/>
                  <a:pt x="41700" y="256594"/>
                  <a:pt x="45358" y="260252"/>
                </a:cubicBezTo>
                <a:cubicBezTo>
                  <a:pt x="49016" y="263900"/>
                  <a:pt x="54931" y="263900"/>
                  <a:pt x="58579" y="260252"/>
                </a:cubicBezTo>
                <a:cubicBezTo>
                  <a:pt x="62236" y="256584"/>
                  <a:pt x="62236" y="250669"/>
                  <a:pt x="58579" y="247021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Freeform 22"/>
          <p:cNvSpPr/>
          <p:nvPr/>
        </p:nvSpPr>
        <p:spPr>
          <a:xfrm>
            <a:off x="3297145" y="4016916"/>
            <a:ext cx="476417" cy="476417"/>
          </a:xfrm>
          <a:custGeom>
            <a:rect l="l" t="t" r="r" b="b"/>
            <a:pathLst>
              <a:path w="304800" h="304800">
                <a:moveTo>
                  <a:pt x="213360" y="76200"/>
                </a:moveTo>
                <a:lnTo>
                  <a:pt x="243840" y="76200"/>
                </a:lnTo>
                <a:lnTo>
                  <a:pt x="243840" y="289560"/>
                </a:lnTo>
                <a:lnTo>
                  <a:pt x="60960" y="289560"/>
                </a:lnTo>
                <a:lnTo>
                  <a:pt x="60960" y="76200"/>
                </a:lnTo>
                <a:lnTo>
                  <a:pt x="91440" y="76200"/>
                </a:lnTo>
                <a:lnTo>
                  <a:pt x="91440" y="60960"/>
                </a:lnTo>
                <a:cubicBezTo>
                  <a:pt x="91440" y="44129"/>
                  <a:pt x="105089" y="30480"/>
                  <a:pt x="121920" y="30480"/>
                </a:cubicBezTo>
                <a:lnTo>
                  <a:pt x="121920" y="30480"/>
                </a:lnTo>
                <a:lnTo>
                  <a:pt x="182880" y="30480"/>
                </a:lnTo>
                <a:cubicBezTo>
                  <a:pt x="199711" y="30480"/>
                  <a:pt x="213360" y="44129"/>
                  <a:pt x="213360" y="60960"/>
                </a:cubicBezTo>
                <a:lnTo>
                  <a:pt x="213360" y="60960"/>
                </a:lnTo>
                <a:lnTo>
                  <a:pt x="213360" y="76200"/>
                </a:lnTo>
                <a:close/>
                <a:moveTo>
                  <a:pt x="259080" y="76200"/>
                </a:moveTo>
                <a:lnTo>
                  <a:pt x="274320" y="76200"/>
                </a:lnTo>
                <a:cubicBezTo>
                  <a:pt x="291151" y="76200"/>
                  <a:pt x="304800" y="89849"/>
                  <a:pt x="304800" y="106680"/>
                </a:cubicBezTo>
                <a:lnTo>
                  <a:pt x="304800" y="106680"/>
                </a:lnTo>
                <a:lnTo>
                  <a:pt x="304800" y="259080"/>
                </a:lnTo>
                <a:cubicBezTo>
                  <a:pt x="304800" y="275911"/>
                  <a:pt x="291151" y="289560"/>
                  <a:pt x="274320" y="289560"/>
                </a:cubicBezTo>
                <a:lnTo>
                  <a:pt x="274320" y="289560"/>
                </a:lnTo>
                <a:lnTo>
                  <a:pt x="259080" y="289560"/>
                </a:lnTo>
                <a:lnTo>
                  <a:pt x="259080" y="76200"/>
                </a:lnTo>
                <a:close/>
                <a:moveTo>
                  <a:pt x="45720" y="76200"/>
                </a:moveTo>
                <a:lnTo>
                  <a:pt x="45720" y="289560"/>
                </a:lnTo>
                <a:lnTo>
                  <a:pt x="30480" y="289560"/>
                </a:lnTo>
                <a:cubicBezTo>
                  <a:pt x="13649" y="289560"/>
                  <a:pt x="0" y="275911"/>
                  <a:pt x="0" y="259080"/>
                </a:cubicBezTo>
                <a:lnTo>
                  <a:pt x="0" y="259080"/>
                </a:lnTo>
                <a:lnTo>
                  <a:pt x="0" y="106680"/>
                </a:lnTo>
                <a:cubicBezTo>
                  <a:pt x="0" y="89916"/>
                  <a:pt x="13716" y="76200"/>
                  <a:pt x="30480" y="76200"/>
                </a:cubicBezTo>
                <a:lnTo>
                  <a:pt x="45720" y="76200"/>
                </a:lnTo>
                <a:close/>
                <a:moveTo>
                  <a:pt x="121920" y="60960"/>
                </a:moveTo>
                <a:lnTo>
                  <a:pt x="121920" y="76200"/>
                </a:lnTo>
                <a:lnTo>
                  <a:pt x="182880" y="76200"/>
                </a:lnTo>
                <a:lnTo>
                  <a:pt x="182880" y="60960"/>
                </a:lnTo>
                <a:lnTo>
                  <a:pt x="121920" y="6096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Freeform 23"/>
          <p:cNvSpPr/>
          <p:nvPr/>
        </p:nvSpPr>
        <p:spPr>
          <a:xfrm>
            <a:off x="8651974" y="4016916"/>
            <a:ext cx="507934" cy="507934"/>
          </a:xfrm>
          <a:custGeom>
            <a:rect l="l" t="t" r="r" b="b"/>
            <a:pathLst>
              <a:path w="304800" h="304800">
                <a:moveTo>
                  <a:pt x="261518" y="97841"/>
                </a:moveTo>
                <a:cubicBezTo>
                  <a:pt x="249460" y="74143"/>
                  <a:pt x="230657" y="55340"/>
                  <a:pt x="207655" y="43605"/>
                </a:cubicBezTo>
                <a:lnTo>
                  <a:pt x="206959" y="43282"/>
                </a:lnTo>
                <a:lnTo>
                  <a:pt x="186538" y="84277"/>
                </a:lnTo>
                <a:cubicBezTo>
                  <a:pt x="201292" y="91802"/>
                  <a:pt x="212998" y="103508"/>
                  <a:pt x="220323" y="117834"/>
                </a:cubicBezTo>
                <a:lnTo>
                  <a:pt x="220523" y="118262"/>
                </a:lnTo>
                <a:lnTo>
                  <a:pt x="261518" y="97841"/>
                </a:lnTo>
                <a:close/>
                <a:moveTo>
                  <a:pt x="261518" y="206959"/>
                </a:moveTo>
                <a:lnTo>
                  <a:pt x="220523" y="186538"/>
                </a:lnTo>
                <a:cubicBezTo>
                  <a:pt x="212998" y="201292"/>
                  <a:pt x="201292" y="212998"/>
                  <a:pt x="186966" y="220323"/>
                </a:cubicBezTo>
                <a:lnTo>
                  <a:pt x="186538" y="220523"/>
                </a:lnTo>
                <a:lnTo>
                  <a:pt x="206959" y="261518"/>
                </a:lnTo>
                <a:cubicBezTo>
                  <a:pt x="230657" y="249460"/>
                  <a:pt x="249460" y="230657"/>
                  <a:pt x="261195" y="207655"/>
                </a:cubicBezTo>
                <a:lnTo>
                  <a:pt x="261518" y="206959"/>
                </a:lnTo>
                <a:close/>
                <a:moveTo>
                  <a:pt x="97841" y="43282"/>
                </a:moveTo>
                <a:cubicBezTo>
                  <a:pt x="74143" y="55340"/>
                  <a:pt x="55340" y="74143"/>
                  <a:pt x="43605" y="97145"/>
                </a:cubicBezTo>
                <a:lnTo>
                  <a:pt x="43282" y="97841"/>
                </a:lnTo>
                <a:lnTo>
                  <a:pt x="84277" y="118262"/>
                </a:lnTo>
                <a:cubicBezTo>
                  <a:pt x="91802" y="103508"/>
                  <a:pt x="103508" y="91802"/>
                  <a:pt x="117834" y="84477"/>
                </a:cubicBezTo>
                <a:lnTo>
                  <a:pt x="118262" y="84277"/>
                </a:lnTo>
                <a:lnTo>
                  <a:pt x="97841" y="43282"/>
                </a:lnTo>
                <a:close/>
                <a:moveTo>
                  <a:pt x="43282" y="206959"/>
                </a:moveTo>
                <a:cubicBezTo>
                  <a:pt x="55340" y="230657"/>
                  <a:pt x="74143" y="249460"/>
                  <a:pt x="97145" y="261195"/>
                </a:cubicBezTo>
                <a:lnTo>
                  <a:pt x="97841" y="261518"/>
                </a:lnTo>
                <a:lnTo>
                  <a:pt x="118262" y="220523"/>
                </a:lnTo>
                <a:cubicBezTo>
                  <a:pt x="103508" y="212998"/>
                  <a:pt x="91802" y="201292"/>
                  <a:pt x="84477" y="186966"/>
                </a:cubicBezTo>
                <a:lnTo>
                  <a:pt x="84277" y="186538"/>
                </a:lnTo>
                <a:lnTo>
                  <a:pt x="43282" y="206959"/>
                </a:lnTo>
                <a:close/>
                <a:moveTo>
                  <a:pt x="152400" y="304800"/>
                </a:moveTo>
                <a:cubicBezTo>
                  <a:pt x="68228" y="304800"/>
                  <a:pt x="0" y="236572"/>
                  <a:pt x="0" y="152400"/>
                </a:cubicBezTo>
                <a:cubicBezTo>
                  <a:pt x="0" y="68228"/>
                  <a:pt x="68228" y="0"/>
                  <a:pt x="152400" y="0"/>
                </a:cubicBezTo>
                <a:lnTo>
                  <a:pt x="152400" y="0"/>
                </a:lnTo>
                <a:cubicBezTo>
                  <a:pt x="236572" y="0"/>
                  <a:pt x="304800" y="68228"/>
                  <a:pt x="304800" y="152400"/>
                </a:cubicBezTo>
                <a:cubicBezTo>
                  <a:pt x="304800" y="236572"/>
                  <a:pt x="236572" y="304800"/>
                  <a:pt x="152400" y="304800"/>
                </a:cubicBezTo>
                <a:lnTo>
                  <a:pt x="152400" y="304800"/>
                </a:lnTo>
                <a:close/>
                <a:moveTo>
                  <a:pt x="152400" y="198120"/>
                </a:moveTo>
                <a:cubicBezTo>
                  <a:pt x="177651" y="198120"/>
                  <a:pt x="198120" y="177651"/>
                  <a:pt x="198120" y="152400"/>
                </a:cubicBezTo>
                <a:cubicBezTo>
                  <a:pt x="198120" y="127149"/>
                  <a:pt x="177651" y="106680"/>
                  <a:pt x="152400" y="106680"/>
                </a:cubicBezTo>
                <a:lnTo>
                  <a:pt x="152400" y="106680"/>
                </a:lnTo>
                <a:cubicBezTo>
                  <a:pt x="127149" y="106680"/>
                  <a:pt x="106680" y="127149"/>
                  <a:pt x="106680" y="152400"/>
                </a:cubicBezTo>
                <a:cubicBezTo>
                  <a:pt x="106680" y="177651"/>
                  <a:pt x="127149" y="198120"/>
                  <a:pt x="152400" y="198120"/>
                </a:cubicBezTo>
                <a:lnTo>
                  <a:pt x="152400" y="19812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24" name="Group 2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5" name="AutoShape 2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TextBox 4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随机变量及其分布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/>
          </a:blip>
          <a:srcRect l="16602" r="16602"/>
          <a:stretch>
            <a:fillRect/>
          </a:stretch>
        </p:blipFill>
        <p:spPr>
          <a:xfrm>
            <a:off x="-276408" y="1784333"/>
            <a:ext cx="3774096" cy="3774096"/>
          </a:xfrm>
          <a:prstGeom prst="ellipse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3853566" y="1681685"/>
            <a:ext cx="3657600" cy="1989696"/>
          </a:xfrm>
          <a:prstGeom prst="rect">
            <a:avLst/>
          </a:prstGeom>
          <a:solidFill>
            <a:schemeClr val="accent2">
              <a:alpha val="79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3853566" y="1300998"/>
            <a:ext cx="3657600" cy="719328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054790" y="2081621"/>
            <a:ext cx="325515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数学期望是随机变量取值的平均值，反映了随机变量的“中心趋势”。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4066852" y="1349766"/>
            <a:ext cx="3375812" cy="63398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数学期望</a:t>
            </a:r>
          </a:p>
        </p:txBody>
      </p:sp>
      <p:sp>
        <p:nvSpPr>
          <p:cNvPr id="7" name="AutoShape 7"/>
          <p:cNvSpPr/>
          <p:nvPr/>
        </p:nvSpPr>
        <p:spPr>
          <a:xfrm>
            <a:off x="7873179" y="1681685"/>
            <a:ext cx="3657600" cy="1989696"/>
          </a:xfrm>
          <a:prstGeom prst="rect">
            <a:avLst/>
          </a:prstGeom>
          <a:solidFill>
            <a:schemeClr val="accent2">
              <a:alpha val="79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7873179" y="1300998"/>
            <a:ext cx="3657600" cy="719328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8086465" y="1349766"/>
            <a:ext cx="3375812" cy="63398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方差</a:t>
            </a:r>
          </a:p>
        </p:txBody>
      </p:sp>
      <p:sp>
        <p:nvSpPr>
          <p:cNvPr id="10" name="AutoShape 10"/>
          <p:cNvSpPr/>
          <p:nvPr/>
        </p:nvSpPr>
        <p:spPr>
          <a:xfrm>
            <a:off x="3853566" y="4213236"/>
            <a:ext cx="3657600" cy="1989696"/>
          </a:xfrm>
          <a:prstGeom prst="rect">
            <a:avLst/>
          </a:prstGeom>
          <a:solidFill>
            <a:schemeClr val="accent2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3853566" y="3895299"/>
            <a:ext cx="3657600" cy="719328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TextBox 12"/>
          <p:cNvSpPr txBox="1"/>
          <p:nvPr/>
        </p:nvSpPr>
        <p:spPr>
          <a:xfrm>
            <a:off x="4066852" y="3944067"/>
            <a:ext cx="3375812" cy="63398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协方差与相关系数</a:t>
            </a:r>
          </a:p>
        </p:txBody>
      </p:sp>
      <p:sp>
        <p:nvSpPr>
          <p:cNvPr id="13" name="AutoShape 13"/>
          <p:cNvSpPr/>
          <p:nvPr/>
        </p:nvSpPr>
        <p:spPr>
          <a:xfrm>
            <a:off x="7873179" y="4213236"/>
            <a:ext cx="3657600" cy="1989696"/>
          </a:xfrm>
          <a:prstGeom prst="rect">
            <a:avLst/>
          </a:prstGeom>
          <a:solidFill>
            <a:schemeClr val="accent2">
              <a:alpha val="79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7873179" y="3895299"/>
            <a:ext cx="3657600" cy="719328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TextBox 15"/>
          <p:cNvSpPr txBox="1"/>
          <p:nvPr/>
        </p:nvSpPr>
        <p:spPr>
          <a:xfrm>
            <a:off x="8086465" y="3944067"/>
            <a:ext cx="3375812" cy="63398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矩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8074403" y="2081621"/>
            <a:ext cx="325515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方差是随机变量取值与其数学期望的差的平方的平均值，反映了随机变量取值的离散程度。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4054790" y="4675587"/>
            <a:ext cx="325515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协方差用于度量两个随机变量的共同波动程度，相关系数是协方差的归一化形式。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8074403" y="4679187"/>
            <a:ext cx="325515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矩是描述随机变量分布形状的特征量，包括偏度、峰度等。</a:t>
            </a:r>
          </a:p>
        </p:txBody>
      </p:sp>
      <p:grpSp>
        <p:nvGrpSpPr>
          <p:cNvPr id="19" name="Group 1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0" name="AutoShape 2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TextBox 4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随机变量的数字特征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2393306" y="4598913"/>
            <a:ext cx="7405389" cy="692975"/>
            <a:chOff x="2393306" y="4598913"/>
            <a:chExt cx="7405389" cy="692975"/>
          </a:xfrm>
        </p:grpSpPr>
        <p:sp>
          <p:nvSpPr>
            <p:cNvPr id="3" name="TextBox 3"/>
            <p:cNvSpPr txBox="1"/>
            <p:nvPr/>
          </p:nvSpPr>
          <p:spPr>
            <a:xfrm>
              <a:off x="2393306" y="4598913"/>
              <a:ext cx="7405389" cy="692975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4500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03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62865" y="5291888"/>
            <a:ext cx="12193905" cy="9486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45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条件概率与独立性</a:t>
            </a: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1477192" y="3522743"/>
            <a:ext cx="1702240" cy="1665358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Freeform 3"/>
          <p:cNvSpPr/>
          <p:nvPr/>
        </p:nvSpPr>
        <p:spPr>
          <a:xfrm>
            <a:off x="2568117" y="1927706"/>
            <a:ext cx="2204933" cy="2157159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Freeform 4"/>
          <p:cNvSpPr/>
          <p:nvPr/>
        </p:nvSpPr>
        <p:spPr>
          <a:xfrm>
            <a:off x="4067465" y="3482773"/>
            <a:ext cx="2116735" cy="2070873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Freeform 5"/>
          <p:cNvSpPr/>
          <p:nvPr/>
        </p:nvSpPr>
        <p:spPr>
          <a:xfrm>
            <a:off x="5566823" y="2336206"/>
            <a:ext cx="1702240" cy="1665358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6" name="Group 6"/>
          <p:cNvGrpSpPr/>
          <p:nvPr/>
        </p:nvGrpSpPr>
        <p:grpSpPr>
          <a:xfrm>
            <a:off x="6184200" y="2878170"/>
            <a:ext cx="461677" cy="550831"/>
            <a:chOff x="6184200" y="2878170"/>
            <a:chExt cx="461677" cy="550831"/>
          </a:xfrm>
        </p:grpSpPr>
        <p:sp>
          <p:nvSpPr>
            <p:cNvPr id="7" name="Freeform 7"/>
            <p:cNvSpPr/>
            <p:nvPr/>
          </p:nvSpPr>
          <p:spPr>
            <a:xfrm>
              <a:off x="6350411" y="2984088"/>
              <a:ext cx="147161" cy="176213"/>
            </a:xfrm>
            <a:custGeom>
              <a:rect l="l" t="t" r="r" b="b"/>
              <a:pathLst>
                <a:path w="56" h="67">
                  <a:moveTo>
                    <a:pt x="28" y="0"/>
                  </a:moveTo>
                  <a:cubicBezTo>
                    <a:pt x="13" y="0"/>
                    <a:pt x="0" y="13"/>
                    <a:pt x="0" y="28"/>
                  </a:cubicBezTo>
                  <a:cubicBezTo>
                    <a:pt x="0" y="34"/>
                    <a:pt x="2" y="40"/>
                    <a:pt x="7" y="46"/>
                  </a:cubicBezTo>
                  <a:cubicBezTo>
                    <a:pt x="11" y="52"/>
                    <a:pt x="15" y="58"/>
                    <a:pt x="16" y="65"/>
                  </a:cubicBezTo>
                  <a:cubicBezTo>
                    <a:pt x="16" y="67"/>
                    <a:pt x="16" y="67"/>
                    <a:pt x="16" y="67"/>
                  </a:cubicBezTo>
                  <a:cubicBezTo>
                    <a:pt x="25" y="67"/>
                    <a:pt x="25" y="67"/>
                    <a:pt x="25" y="67"/>
                  </a:cubicBezTo>
                  <a:cubicBezTo>
                    <a:pt x="26" y="65"/>
                    <a:pt x="26" y="65"/>
                    <a:pt x="26" y="65"/>
                  </a:cubicBezTo>
                  <a:cubicBezTo>
                    <a:pt x="26" y="61"/>
                    <a:pt x="26" y="50"/>
                    <a:pt x="22" y="42"/>
                  </a:cubicBezTo>
                  <a:cubicBezTo>
                    <a:pt x="24" y="42"/>
                    <a:pt x="26" y="41"/>
                    <a:pt x="28" y="41"/>
                  </a:cubicBezTo>
                  <a:cubicBezTo>
                    <a:pt x="29" y="41"/>
                    <a:pt x="29" y="41"/>
                    <a:pt x="29" y="41"/>
                  </a:cubicBezTo>
                  <a:cubicBezTo>
                    <a:pt x="31" y="41"/>
                    <a:pt x="33" y="42"/>
                    <a:pt x="34" y="42"/>
                  </a:cubicBezTo>
                  <a:cubicBezTo>
                    <a:pt x="32" y="48"/>
                    <a:pt x="31" y="55"/>
                    <a:pt x="31" y="65"/>
                  </a:cubicBezTo>
                  <a:cubicBezTo>
                    <a:pt x="31" y="67"/>
                    <a:pt x="31" y="67"/>
                    <a:pt x="31" y="67"/>
                  </a:cubicBezTo>
                  <a:cubicBezTo>
                    <a:pt x="40" y="67"/>
                    <a:pt x="40" y="67"/>
                    <a:pt x="40" y="67"/>
                  </a:cubicBezTo>
                  <a:cubicBezTo>
                    <a:pt x="41" y="65"/>
                    <a:pt x="41" y="65"/>
                    <a:pt x="41" y="65"/>
                  </a:cubicBezTo>
                  <a:cubicBezTo>
                    <a:pt x="42" y="58"/>
                    <a:pt x="46" y="52"/>
                    <a:pt x="50" y="46"/>
                  </a:cubicBezTo>
                  <a:cubicBezTo>
                    <a:pt x="54" y="41"/>
                    <a:pt x="56" y="34"/>
                    <a:pt x="56" y="28"/>
                  </a:cubicBezTo>
                  <a:cubicBezTo>
                    <a:pt x="56" y="13"/>
                    <a:pt x="44" y="0"/>
                    <a:pt x="28" y="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Freeform 8"/>
            <p:cNvSpPr/>
            <p:nvPr/>
          </p:nvSpPr>
          <p:spPr>
            <a:xfrm>
              <a:off x="6184200" y="2878170"/>
              <a:ext cx="461677" cy="550831"/>
            </a:xfrm>
            <a:custGeom>
              <a:rect l="l" t="t" r="r" b="b"/>
              <a:pathLst>
                <a:path w="175" h="209">
                  <a:moveTo>
                    <a:pt x="146" y="24"/>
                  </a:moveTo>
                  <a:cubicBezTo>
                    <a:pt x="126" y="8"/>
                    <a:pt x="100" y="0"/>
                    <a:pt x="66" y="8"/>
                  </a:cubicBezTo>
                  <a:cubicBezTo>
                    <a:pt x="42" y="15"/>
                    <a:pt x="21" y="33"/>
                    <a:pt x="16" y="67"/>
                  </a:cubicBezTo>
                  <a:cubicBezTo>
                    <a:pt x="14" y="78"/>
                    <a:pt x="16" y="84"/>
                    <a:pt x="16" y="85"/>
                  </a:cubicBezTo>
                  <a:cubicBezTo>
                    <a:pt x="18" y="87"/>
                    <a:pt x="20" y="91"/>
                    <a:pt x="20" y="94"/>
                  </a:cubicBezTo>
                  <a:cubicBezTo>
                    <a:pt x="20" y="95"/>
                    <a:pt x="19" y="96"/>
                    <a:pt x="19" y="97"/>
                  </a:cubicBezTo>
                  <a:cubicBezTo>
                    <a:pt x="2" y="121"/>
                    <a:pt x="2" y="121"/>
                    <a:pt x="2" y="121"/>
                  </a:cubicBezTo>
                  <a:cubicBezTo>
                    <a:pt x="1" y="123"/>
                    <a:pt x="0" y="125"/>
                    <a:pt x="1" y="127"/>
                  </a:cubicBezTo>
                  <a:cubicBezTo>
                    <a:pt x="4" y="132"/>
                    <a:pt x="12" y="131"/>
                    <a:pt x="14" y="132"/>
                  </a:cubicBezTo>
                  <a:cubicBezTo>
                    <a:pt x="16" y="133"/>
                    <a:pt x="17" y="136"/>
                    <a:pt x="16" y="139"/>
                  </a:cubicBezTo>
                  <a:cubicBezTo>
                    <a:pt x="15" y="141"/>
                    <a:pt x="13" y="145"/>
                    <a:pt x="15" y="146"/>
                  </a:cubicBezTo>
                  <a:cubicBezTo>
                    <a:pt x="17" y="147"/>
                    <a:pt x="19" y="148"/>
                    <a:pt x="19" y="148"/>
                  </a:cubicBezTo>
                  <a:cubicBezTo>
                    <a:pt x="19" y="148"/>
                    <a:pt x="16" y="149"/>
                    <a:pt x="16" y="151"/>
                  </a:cubicBezTo>
                  <a:cubicBezTo>
                    <a:pt x="15" y="153"/>
                    <a:pt x="16" y="156"/>
                    <a:pt x="19" y="157"/>
                  </a:cubicBezTo>
                  <a:cubicBezTo>
                    <a:pt x="19" y="157"/>
                    <a:pt x="22" y="164"/>
                    <a:pt x="21" y="171"/>
                  </a:cubicBezTo>
                  <a:cubicBezTo>
                    <a:pt x="20" y="177"/>
                    <a:pt x="18" y="183"/>
                    <a:pt x="23" y="187"/>
                  </a:cubicBezTo>
                  <a:cubicBezTo>
                    <a:pt x="28" y="191"/>
                    <a:pt x="48" y="188"/>
                    <a:pt x="60" y="184"/>
                  </a:cubicBezTo>
                  <a:cubicBezTo>
                    <a:pt x="60" y="184"/>
                    <a:pt x="64" y="191"/>
                    <a:pt x="68" y="209"/>
                  </a:cubicBezTo>
                  <a:cubicBezTo>
                    <a:pt x="152" y="183"/>
                    <a:pt x="152" y="183"/>
                    <a:pt x="152" y="183"/>
                  </a:cubicBezTo>
                  <a:cubicBezTo>
                    <a:pt x="147" y="170"/>
                    <a:pt x="145" y="163"/>
                    <a:pt x="145" y="159"/>
                  </a:cubicBezTo>
                  <a:cubicBezTo>
                    <a:pt x="143" y="148"/>
                    <a:pt x="160" y="128"/>
                    <a:pt x="166" y="106"/>
                  </a:cubicBezTo>
                  <a:cubicBezTo>
                    <a:pt x="173" y="81"/>
                    <a:pt x="175" y="48"/>
                    <a:pt x="146" y="24"/>
                  </a:cubicBezTo>
                  <a:close/>
                  <a:moveTo>
                    <a:pt x="118" y="90"/>
                  </a:moveTo>
                  <a:cubicBezTo>
                    <a:pt x="112" y="98"/>
                    <a:pt x="110" y="104"/>
                    <a:pt x="110" y="110"/>
                  </a:cubicBezTo>
                  <a:cubicBezTo>
                    <a:pt x="110" y="128"/>
                    <a:pt x="110" y="128"/>
                    <a:pt x="110" y="128"/>
                  </a:cubicBezTo>
                  <a:cubicBezTo>
                    <a:pt x="110" y="133"/>
                    <a:pt x="107" y="136"/>
                    <a:pt x="104" y="136"/>
                  </a:cubicBezTo>
                  <a:cubicBezTo>
                    <a:pt x="97" y="136"/>
                    <a:pt x="97" y="136"/>
                    <a:pt x="97" y="136"/>
                  </a:cubicBezTo>
                  <a:cubicBezTo>
                    <a:pt x="96" y="136"/>
                    <a:pt x="96" y="136"/>
                    <a:pt x="96" y="136"/>
                  </a:cubicBezTo>
                  <a:cubicBezTo>
                    <a:pt x="95" y="138"/>
                    <a:pt x="93" y="139"/>
                    <a:pt x="91" y="139"/>
                  </a:cubicBezTo>
                  <a:cubicBezTo>
                    <a:pt x="89" y="139"/>
                    <a:pt x="88" y="138"/>
                    <a:pt x="87" y="136"/>
                  </a:cubicBezTo>
                  <a:cubicBezTo>
                    <a:pt x="86" y="136"/>
                    <a:pt x="86" y="136"/>
                    <a:pt x="86" y="136"/>
                  </a:cubicBezTo>
                  <a:cubicBezTo>
                    <a:pt x="79" y="136"/>
                    <a:pt x="79" y="136"/>
                    <a:pt x="79" y="136"/>
                  </a:cubicBezTo>
                  <a:cubicBezTo>
                    <a:pt x="76" y="136"/>
                    <a:pt x="73" y="133"/>
                    <a:pt x="73" y="129"/>
                  </a:cubicBezTo>
                  <a:cubicBezTo>
                    <a:pt x="73" y="110"/>
                    <a:pt x="73" y="110"/>
                    <a:pt x="73" y="110"/>
                  </a:cubicBezTo>
                  <a:cubicBezTo>
                    <a:pt x="73" y="104"/>
                    <a:pt x="70" y="98"/>
                    <a:pt x="65" y="90"/>
                  </a:cubicBezTo>
                  <a:cubicBezTo>
                    <a:pt x="59" y="83"/>
                    <a:pt x="57" y="76"/>
                    <a:pt x="57" y="68"/>
                  </a:cubicBezTo>
                  <a:cubicBezTo>
                    <a:pt x="57" y="49"/>
                    <a:pt x="72" y="34"/>
                    <a:pt x="91" y="34"/>
                  </a:cubicBezTo>
                  <a:cubicBezTo>
                    <a:pt x="110" y="34"/>
                    <a:pt x="126" y="49"/>
                    <a:pt x="126" y="68"/>
                  </a:cubicBezTo>
                  <a:cubicBezTo>
                    <a:pt x="126" y="76"/>
                    <a:pt x="123" y="83"/>
                    <a:pt x="118" y="9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9" name="Group 9"/>
          <p:cNvGrpSpPr/>
          <p:nvPr/>
        </p:nvGrpSpPr>
        <p:grpSpPr>
          <a:xfrm>
            <a:off x="1996032" y="4065529"/>
            <a:ext cx="664560" cy="579786"/>
            <a:chOff x="1996032" y="4065529"/>
            <a:chExt cx="664560" cy="579786"/>
          </a:xfrm>
        </p:grpSpPr>
        <p:sp>
          <p:nvSpPr>
            <p:cNvPr id="10" name="Freeform 10"/>
            <p:cNvSpPr/>
            <p:nvPr/>
          </p:nvSpPr>
          <p:spPr>
            <a:xfrm>
              <a:off x="1996032" y="4204879"/>
              <a:ext cx="440436" cy="440436"/>
            </a:xfrm>
            <a:custGeom>
              <a:rect l="l" t="t" r="r" b="b"/>
              <a:pathLst>
                <a:path w="167" h="167">
                  <a:moveTo>
                    <a:pt x="161" y="71"/>
                  </a:moveTo>
                  <a:cubicBezTo>
                    <a:pt x="148" y="71"/>
                    <a:pt x="148" y="71"/>
                    <a:pt x="148" y="71"/>
                  </a:cubicBezTo>
                  <a:cubicBezTo>
                    <a:pt x="146" y="62"/>
                    <a:pt x="143" y="54"/>
                    <a:pt x="138" y="47"/>
                  </a:cubicBezTo>
                  <a:cubicBezTo>
                    <a:pt x="147" y="38"/>
                    <a:pt x="147" y="38"/>
                    <a:pt x="147" y="38"/>
                  </a:cubicBezTo>
                  <a:cubicBezTo>
                    <a:pt x="149" y="36"/>
                    <a:pt x="150" y="32"/>
                    <a:pt x="148" y="31"/>
                  </a:cubicBezTo>
                  <a:cubicBezTo>
                    <a:pt x="136" y="19"/>
                    <a:pt x="136" y="19"/>
                    <a:pt x="136" y="19"/>
                  </a:cubicBezTo>
                  <a:cubicBezTo>
                    <a:pt x="135" y="17"/>
                    <a:pt x="131" y="18"/>
                    <a:pt x="129" y="20"/>
                  </a:cubicBezTo>
                  <a:cubicBezTo>
                    <a:pt x="120" y="29"/>
                    <a:pt x="120" y="29"/>
                    <a:pt x="120" y="29"/>
                  </a:cubicBezTo>
                  <a:cubicBezTo>
                    <a:pt x="113" y="24"/>
                    <a:pt x="105" y="21"/>
                    <a:pt x="96" y="19"/>
                  </a:cubicBezTo>
                  <a:cubicBezTo>
                    <a:pt x="96" y="6"/>
                    <a:pt x="96" y="6"/>
                    <a:pt x="96" y="6"/>
                  </a:cubicBezTo>
                  <a:cubicBezTo>
                    <a:pt x="96" y="3"/>
                    <a:pt x="94" y="0"/>
                    <a:pt x="92" y="0"/>
                  </a:cubicBezTo>
                  <a:cubicBezTo>
                    <a:pt x="75" y="0"/>
                    <a:pt x="75" y="0"/>
                    <a:pt x="75" y="0"/>
                  </a:cubicBezTo>
                  <a:cubicBezTo>
                    <a:pt x="73" y="0"/>
                    <a:pt x="71" y="3"/>
                    <a:pt x="71" y="6"/>
                  </a:cubicBezTo>
                  <a:cubicBezTo>
                    <a:pt x="71" y="19"/>
                    <a:pt x="71" y="19"/>
                    <a:pt x="71" y="19"/>
                  </a:cubicBezTo>
                  <a:cubicBezTo>
                    <a:pt x="62" y="21"/>
                    <a:pt x="54" y="24"/>
                    <a:pt x="46" y="29"/>
                  </a:cubicBezTo>
                  <a:cubicBezTo>
                    <a:pt x="37" y="20"/>
                    <a:pt x="37" y="20"/>
                    <a:pt x="37" y="20"/>
                  </a:cubicBezTo>
                  <a:cubicBezTo>
                    <a:pt x="35" y="18"/>
                    <a:pt x="32" y="17"/>
                    <a:pt x="30" y="19"/>
                  </a:cubicBezTo>
                  <a:cubicBezTo>
                    <a:pt x="18" y="31"/>
                    <a:pt x="18" y="31"/>
                    <a:pt x="18" y="31"/>
                  </a:cubicBezTo>
                  <a:cubicBezTo>
                    <a:pt x="17" y="32"/>
                    <a:pt x="17" y="36"/>
                    <a:pt x="19" y="38"/>
                  </a:cubicBezTo>
                  <a:cubicBezTo>
                    <a:pt x="29" y="47"/>
                    <a:pt x="29" y="47"/>
                    <a:pt x="29" y="47"/>
                  </a:cubicBezTo>
                  <a:cubicBezTo>
                    <a:pt x="24" y="54"/>
                    <a:pt x="20" y="62"/>
                    <a:pt x="19" y="71"/>
                  </a:cubicBezTo>
                  <a:cubicBezTo>
                    <a:pt x="6" y="71"/>
                    <a:pt x="6" y="71"/>
                    <a:pt x="6" y="71"/>
                  </a:cubicBezTo>
                  <a:cubicBezTo>
                    <a:pt x="2" y="71"/>
                    <a:pt x="0" y="73"/>
                    <a:pt x="0" y="75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4"/>
                    <a:pt x="2" y="96"/>
                    <a:pt x="6" y="96"/>
                  </a:cubicBezTo>
                  <a:cubicBezTo>
                    <a:pt x="19" y="96"/>
                    <a:pt x="19" y="96"/>
                    <a:pt x="19" y="96"/>
                  </a:cubicBezTo>
                  <a:cubicBezTo>
                    <a:pt x="20" y="105"/>
                    <a:pt x="24" y="113"/>
                    <a:pt x="29" y="120"/>
                  </a:cubicBezTo>
                  <a:cubicBezTo>
                    <a:pt x="19" y="130"/>
                    <a:pt x="19" y="130"/>
                    <a:pt x="19" y="130"/>
                  </a:cubicBezTo>
                  <a:cubicBezTo>
                    <a:pt x="17" y="132"/>
                    <a:pt x="17" y="135"/>
                    <a:pt x="18" y="137"/>
                  </a:cubicBezTo>
                  <a:cubicBezTo>
                    <a:pt x="30" y="148"/>
                    <a:pt x="30" y="148"/>
                    <a:pt x="30" y="148"/>
                  </a:cubicBezTo>
                  <a:cubicBezTo>
                    <a:pt x="32" y="150"/>
                    <a:pt x="35" y="150"/>
                    <a:pt x="37" y="147"/>
                  </a:cubicBezTo>
                  <a:cubicBezTo>
                    <a:pt x="46" y="138"/>
                    <a:pt x="46" y="138"/>
                    <a:pt x="46" y="138"/>
                  </a:cubicBezTo>
                  <a:cubicBezTo>
                    <a:pt x="54" y="143"/>
                    <a:pt x="62" y="147"/>
                    <a:pt x="71" y="148"/>
                  </a:cubicBezTo>
                  <a:cubicBezTo>
                    <a:pt x="71" y="161"/>
                    <a:pt x="71" y="161"/>
                    <a:pt x="71" y="161"/>
                  </a:cubicBezTo>
                  <a:cubicBezTo>
                    <a:pt x="71" y="164"/>
                    <a:pt x="73" y="167"/>
                    <a:pt x="75" y="167"/>
                  </a:cubicBezTo>
                  <a:cubicBezTo>
                    <a:pt x="92" y="167"/>
                    <a:pt x="92" y="167"/>
                    <a:pt x="92" y="167"/>
                  </a:cubicBezTo>
                  <a:cubicBezTo>
                    <a:pt x="94" y="167"/>
                    <a:pt x="96" y="164"/>
                    <a:pt x="96" y="161"/>
                  </a:cubicBezTo>
                  <a:cubicBezTo>
                    <a:pt x="96" y="148"/>
                    <a:pt x="96" y="148"/>
                    <a:pt x="96" y="148"/>
                  </a:cubicBezTo>
                  <a:cubicBezTo>
                    <a:pt x="105" y="147"/>
                    <a:pt x="113" y="143"/>
                    <a:pt x="120" y="138"/>
                  </a:cubicBezTo>
                  <a:cubicBezTo>
                    <a:pt x="129" y="147"/>
                    <a:pt x="129" y="147"/>
                    <a:pt x="129" y="147"/>
                  </a:cubicBezTo>
                  <a:cubicBezTo>
                    <a:pt x="131" y="150"/>
                    <a:pt x="135" y="150"/>
                    <a:pt x="136" y="148"/>
                  </a:cubicBezTo>
                  <a:cubicBezTo>
                    <a:pt x="148" y="137"/>
                    <a:pt x="148" y="137"/>
                    <a:pt x="148" y="137"/>
                  </a:cubicBezTo>
                  <a:cubicBezTo>
                    <a:pt x="150" y="135"/>
                    <a:pt x="149" y="132"/>
                    <a:pt x="147" y="130"/>
                  </a:cubicBezTo>
                  <a:cubicBezTo>
                    <a:pt x="138" y="120"/>
                    <a:pt x="138" y="120"/>
                    <a:pt x="138" y="120"/>
                  </a:cubicBezTo>
                  <a:cubicBezTo>
                    <a:pt x="143" y="113"/>
                    <a:pt x="146" y="105"/>
                    <a:pt x="148" y="96"/>
                  </a:cubicBezTo>
                  <a:cubicBezTo>
                    <a:pt x="161" y="96"/>
                    <a:pt x="161" y="96"/>
                    <a:pt x="161" y="96"/>
                  </a:cubicBezTo>
                  <a:cubicBezTo>
                    <a:pt x="164" y="96"/>
                    <a:pt x="167" y="94"/>
                    <a:pt x="167" y="92"/>
                  </a:cubicBezTo>
                  <a:cubicBezTo>
                    <a:pt x="167" y="75"/>
                    <a:pt x="167" y="75"/>
                    <a:pt x="167" y="75"/>
                  </a:cubicBezTo>
                  <a:cubicBezTo>
                    <a:pt x="167" y="73"/>
                    <a:pt x="164" y="71"/>
                    <a:pt x="161" y="71"/>
                  </a:cubicBezTo>
                  <a:close/>
                  <a:moveTo>
                    <a:pt x="83" y="114"/>
                  </a:moveTo>
                  <a:cubicBezTo>
                    <a:pt x="66" y="114"/>
                    <a:pt x="52" y="101"/>
                    <a:pt x="52" y="84"/>
                  </a:cubicBezTo>
                  <a:cubicBezTo>
                    <a:pt x="52" y="67"/>
                    <a:pt x="66" y="53"/>
                    <a:pt x="83" y="53"/>
                  </a:cubicBezTo>
                  <a:cubicBezTo>
                    <a:pt x="100" y="53"/>
                    <a:pt x="114" y="67"/>
                    <a:pt x="114" y="84"/>
                  </a:cubicBezTo>
                  <a:cubicBezTo>
                    <a:pt x="114" y="101"/>
                    <a:pt x="100" y="114"/>
                    <a:pt x="83" y="114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Freeform 11"/>
            <p:cNvSpPr/>
            <p:nvPr/>
          </p:nvSpPr>
          <p:spPr>
            <a:xfrm>
              <a:off x="2341695" y="4065529"/>
              <a:ext cx="318897" cy="316706"/>
            </a:xfrm>
            <a:custGeom>
              <a:rect l="l" t="t" r="r" b="b"/>
              <a:pathLst>
                <a:path w="120" h="120">
                  <a:moveTo>
                    <a:pt x="117" y="51"/>
                  </a:moveTo>
                  <a:cubicBezTo>
                    <a:pt x="108" y="51"/>
                    <a:pt x="108" y="51"/>
                    <a:pt x="108" y="51"/>
                  </a:cubicBezTo>
                  <a:cubicBezTo>
                    <a:pt x="106" y="44"/>
                    <a:pt x="104" y="38"/>
                    <a:pt x="100" y="33"/>
                  </a:cubicBezTo>
                  <a:cubicBezTo>
                    <a:pt x="107" y="27"/>
                    <a:pt x="107" y="27"/>
                    <a:pt x="107" y="27"/>
                  </a:cubicBezTo>
                  <a:cubicBezTo>
                    <a:pt x="109" y="25"/>
                    <a:pt x="109" y="23"/>
                    <a:pt x="108" y="22"/>
                  </a:cubicBezTo>
                  <a:cubicBezTo>
                    <a:pt x="99" y="13"/>
                    <a:pt x="99" y="13"/>
                    <a:pt x="99" y="13"/>
                  </a:cubicBezTo>
                  <a:cubicBezTo>
                    <a:pt x="98" y="12"/>
                    <a:pt x="96" y="12"/>
                    <a:pt x="94" y="14"/>
                  </a:cubicBezTo>
                  <a:cubicBezTo>
                    <a:pt x="87" y="20"/>
                    <a:pt x="87" y="20"/>
                    <a:pt x="87" y="20"/>
                  </a:cubicBezTo>
                  <a:cubicBezTo>
                    <a:pt x="82" y="17"/>
                    <a:pt x="76" y="14"/>
                    <a:pt x="70" y="13"/>
                  </a:cubicBezTo>
                  <a:cubicBezTo>
                    <a:pt x="70" y="4"/>
                    <a:pt x="70" y="4"/>
                    <a:pt x="70" y="4"/>
                  </a:cubicBezTo>
                  <a:cubicBezTo>
                    <a:pt x="70" y="1"/>
                    <a:pt x="69" y="0"/>
                    <a:pt x="67" y="0"/>
                  </a:cubicBezTo>
                  <a:cubicBezTo>
                    <a:pt x="55" y="0"/>
                    <a:pt x="55" y="0"/>
                    <a:pt x="55" y="0"/>
                  </a:cubicBezTo>
                  <a:cubicBezTo>
                    <a:pt x="53" y="0"/>
                    <a:pt x="52" y="1"/>
                    <a:pt x="52" y="4"/>
                  </a:cubicBezTo>
                  <a:cubicBezTo>
                    <a:pt x="52" y="13"/>
                    <a:pt x="52" y="13"/>
                    <a:pt x="52" y="13"/>
                  </a:cubicBezTo>
                  <a:cubicBezTo>
                    <a:pt x="45" y="14"/>
                    <a:pt x="39" y="17"/>
                    <a:pt x="34" y="20"/>
                  </a:cubicBezTo>
                  <a:cubicBezTo>
                    <a:pt x="28" y="14"/>
                    <a:pt x="28" y="14"/>
                    <a:pt x="28" y="14"/>
                  </a:cubicBezTo>
                  <a:cubicBezTo>
                    <a:pt x="26" y="12"/>
                    <a:pt x="24" y="12"/>
                    <a:pt x="22" y="13"/>
                  </a:cubicBezTo>
                  <a:cubicBezTo>
                    <a:pt x="14" y="22"/>
                    <a:pt x="14" y="22"/>
                    <a:pt x="14" y="22"/>
                  </a:cubicBezTo>
                  <a:cubicBezTo>
                    <a:pt x="13" y="23"/>
                    <a:pt x="13" y="25"/>
                    <a:pt x="15" y="27"/>
                  </a:cubicBezTo>
                  <a:cubicBezTo>
                    <a:pt x="21" y="33"/>
                    <a:pt x="21" y="33"/>
                    <a:pt x="21" y="33"/>
                  </a:cubicBezTo>
                  <a:cubicBezTo>
                    <a:pt x="18" y="38"/>
                    <a:pt x="15" y="44"/>
                    <a:pt x="14" y="51"/>
                  </a:cubicBezTo>
                  <a:cubicBezTo>
                    <a:pt x="5" y="51"/>
                    <a:pt x="5" y="51"/>
                    <a:pt x="5" y="51"/>
                  </a:cubicBezTo>
                  <a:cubicBezTo>
                    <a:pt x="2" y="51"/>
                    <a:pt x="0" y="52"/>
                    <a:pt x="0" y="54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0" y="68"/>
                    <a:pt x="2" y="69"/>
                    <a:pt x="5" y="69"/>
                  </a:cubicBezTo>
                  <a:cubicBezTo>
                    <a:pt x="14" y="69"/>
                    <a:pt x="14" y="69"/>
                    <a:pt x="14" y="69"/>
                  </a:cubicBezTo>
                  <a:cubicBezTo>
                    <a:pt x="15" y="76"/>
                    <a:pt x="18" y="81"/>
                    <a:pt x="21" y="87"/>
                  </a:cubicBezTo>
                  <a:cubicBezTo>
                    <a:pt x="15" y="93"/>
                    <a:pt x="15" y="93"/>
                    <a:pt x="15" y="93"/>
                  </a:cubicBezTo>
                  <a:cubicBezTo>
                    <a:pt x="13" y="95"/>
                    <a:pt x="13" y="97"/>
                    <a:pt x="14" y="98"/>
                  </a:cubicBezTo>
                  <a:cubicBezTo>
                    <a:pt x="22" y="107"/>
                    <a:pt x="22" y="107"/>
                    <a:pt x="22" y="107"/>
                  </a:cubicBezTo>
                  <a:cubicBezTo>
                    <a:pt x="24" y="108"/>
                    <a:pt x="26" y="108"/>
                    <a:pt x="28" y="106"/>
                  </a:cubicBezTo>
                  <a:cubicBezTo>
                    <a:pt x="34" y="100"/>
                    <a:pt x="34" y="100"/>
                    <a:pt x="34" y="100"/>
                  </a:cubicBezTo>
                  <a:cubicBezTo>
                    <a:pt x="39" y="103"/>
                    <a:pt x="45" y="106"/>
                    <a:pt x="52" y="107"/>
                  </a:cubicBezTo>
                  <a:cubicBezTo>
                    <a:pt x="52" y="116"/>
                    <a:pt x="52" y="116"/>
                    <a:pt x="52" y="116"/>
                  </a:cubicBezTo>
                  <a:cubicBezTo>
                    <a:pt x="52" y="118"/>
                    <a:pt x="53" y="120"/>
                    <a:pt x="55" y="120"/>
                  </a:cubicBezTo>
                  <a:cubicBezTo>
                    <a:pt x="67" y="120"/>
                    <a:pt x="67" y="120"/>
                    <a:pt x="67" y="120"/>
                  </a:cubicBezTo>
                  <a:cubicBezTo>
                    <a:pt x="69" y="120"/>
                    <a:pt x="70" y="118"/>
                    <a:pt x="70" y="116"/>
                  </a:cubicBezTo>
                  <a:cubicBezTo>
                    <a:pt x="70" y="107"/>
                    <a:pt x="70" y="107"/>
                    <a:pt x="70" y="107"/>
                  </a:cubicBezTo>
                  <a:cubicBezTo>
                    <a:pt x="76" y="106"/>
                    <a:pt x="82" y="103"/>
                    <a:pt x="87" y="100"/>
                  </a:cubicBezTo>
                  <a:cubicBezTo>
                    <a:pt x="94" y="106"/>
                    <a:pt x="94" y="106"/>
                    <a:pt x="94" y="106"/>
                  </a:cubicBezTo>
                  <a:cubicBezTo>
                    <a:pt x="96" y="108"/>
                    <a:pt x="98" y="108"/>
                    <a:pt x="99" y="107"/>
                  </a:cubicBezTo>
                  <a:cubicBezTo>
                    <a:pt x="108" y="98"/>
                    <a:pt x="108" y="98"/>
                    <a:pt x="108" y="98"/>
                  </a:cubicBezTo>
                  <a:cubicBezTo>
                    <a:pt x="109" y="97"/>
                    <a:pt x="109" y="95"/>
                    <a:pt x="107" y="93"/>
                  </a:cubicBezTo>
                  <a:cubicBezTo>
                    <a:pt x="100" y="87"/>
                    <a:pt x="100" y="87"/>
                    <a:pt x="100" y="87"/>
                  </a:cubicBezTo>
                  <a:cubicBezTo>
                    <a:pt x="104" y="81"/>
                    <a:pt x="106" y="76"/>
                    <a:pt x="108" y="69"/>
                  </a:cubicBezTo>
                  <a:cubicBezTo>
                    <a:pt x="117" y="69"/>
                    <a:pt x="117" y="69"/>
                    <a:pt x="117" y="69"/>
                  </a:cubicBezTo>
                  <a:cubicBezTo>
                    <a:pt x="119" y="69"/>
                    <a:pt x="121" y="68"/>
                    <a:pt x="121" y="66"/>
                  </a:cubicBezTo>
                  <a:cubicBezTo>
                    <a:pt x="121" y="54"/>
                    <a:pt x="121" y="54"/>
                    <a:pt x="121" y="54"/>
                  </a:cubicBezTo>
                  <a:cubicBezTo>
                    <a:pt x="121" y="52"/>
                    <a:pt x="119" y="51"/>
                    <a:pt x="117" y="51"/>
                  </a:cubicBezTo>
                  <a:close/>
                  <a:moveTo>
                    <a:pt x="61" y="82"/>
                  </a:moveTo>
                  <a:cubicBezTo>
                    <a:pt x="48" y="82"/>
                    <a:pt x="38" y="72"/>
                    <a:pt x="38" y="60"/>
                  </a:cubicBezTo>
                  <a:cubicBezTo>
                    <a:pt x="38" y="48"/>
                    <a:pt x="48" y="38"/>
                    <a:pt x="61" y="38"/>
                  </a:cubicBezTo>
                  <a:cubicBezTo>
                    <a:pt x="73" y="38"/>
                    <a:pt x="83" y="48"/>
                    <a:pt x="83" y="60"/>
                  </a:cubicBezTo>
                  <a:cubicBezTo>
                    <a:pt x="83" y="72"/>
                    <a:pt x="73" y="82"/>
                    <a:pt x="61" y="82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2" name="Group 12"/>
          <p:cNvGrpSpPr/>
          <p:nvPr/>
        </p:nvGrpSpPr>
        <p:grpSpPr>
          <a:xfrm>
            <a:off x="4836987" y="4210981"/>
            <a:ext cx="577691" cy="614457"/>
            <a:chOff x="4836987" y="4210981"/>
            <a:chExt cx="577691" cy="614457"/>
          </a:xfrm>
        </p:grpSpPr>
        <p:sp>
          <p:nvSpPr>
            <p:cNvPr id="13" name="Freeform 13"/>
            <p:cNvSpPr/>
            <p:nvPr/>
          </p:nvSpPr>
          <p:spPr>
            <a:xfrm>
              <a:off x="5174934" y="4210981"/>
              <a:ext cx="239744" cy="269843"/>
            </a:xfrm>
            <a:custGeom>
              <a:rect l="l" t="t" r="r" b="b"/>
              <a:pathLst>
                <a:path w="91" h="102">
                  <a:moveTo>
                    <a:pt x="76" y="45"/>
                  </a:moveTo>
                  <a:cubicBezTo>
                    <a:pt x="65" y="52"/>
                    <a:pt x="54" y="52"/>
                    <a:pt x="50" y="52"/>
                  </a:cubicBezTo>
                  <a:cubicBezTo>
                    <a:pt x="11" y="102"/>
                    <a:pt x="11" y="102"/>
                    <a:pt x="11" y="102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43" y="47"/>
                    <a:pt x="43" y="47"/>
                    <a:pt x="43" y="47"/>
                  </a:cubicBezTo>
                  <a:cubicBezTo>
                    <a:pt x="42" y="43"/>
                    <a:pt x="40" y="32"/>
                    <a:pt x="45" y="19"/>
                  </a:cubicBezTo>
                  <a:cubicBezTo>
                    <a:pt x="52" y="4"/>
                    <a:pt x="70" y="0"/>
                    <a:pt x="70" y="0"/>
                  </a:cubicBezTo>
                  <a:cubicBezTo>
                    <a:pt x="67" y="22"/>
                    <a:pt x="67" y="22"/>
                    <a:pt x="67" y="22"/>
                  </a:cubicBezTo>
                  <a:cubicBezTo>
                    <a:pt x="68" y="21"/>
                    <a:pt x="69" y="21"/>
                    <a:pt x="70" y="22"/>
                  </a:cubicBezTo>
                  <a:cubicBezTo>
                    <a:pt x="70" y="22"/>
                    <a:pt x="70" y="23"/>
                    <a:pt x="70" y="24"/>
                  </a:cubicBezTo>
                  <a:cubicBezTo>
                    <a:pt x="91" y="17"/>
                    <a:pt x="91" y="17"/>
                    <a:pt x="91" y="17"/>
                  </a:cubicBezTo>
                  <a:cubicBezTo>
                    <a:pt x="91" y="17"/>
                    <a:pt x="90" y="36"/>
                    <a:pt x="76" y="45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Freeform 14"/>
            <p:cNvSpPr/>
            <p:nvPr/>
          </p:nvSpPr>
          <p:spPr>
            <a:xfrm>
              <a:off x="4836987" y="4396146"/>
              <a:ext cx="461677" cy="429292"/>
            </a:xfrm>
            <a:custGeom>
              <a:rect l="l" t="t" r="r" b="b"/>
              <a:pathLst>
                <a:path w="175" h="163">
                  <a:moveTo>
                    <a:pt x="77" y="0"/>
                  </a:moveTo>
                  <a:cubicBezTo>
                    <a:pt x="95" y="0"/>
                    <a:pt x="112" y="6"/>
                    <a:pt x="127" y="16"/>
                  </a:cubicBezTo>
                  <a:cubicBezTo>
                    <a:pt x="107" y="40"/>
                    <a:pt x="107" y="40"/>
                    <a:pt x="107" y="40"/>
                  </a:cubicBezTo>
                  <a:cubicBezTo>
                    <a:pt x="100" y="36"/>
                    <a:pt x="92" y="34"/>
                    <a:pt x="84" y="34"/>
                  </a:cubicBezTo>
                  <a:cubicBezTo>
                    <a:pt x="59" y="34"/>
                    <a:pt x="41" y="54"/>
                    <a:pt x="44" y="80"/>
                  </a:cubicBezTo>
                  <a:cubicBezTo>
                    <a:pt x="47" y="105"/>
                    <a:pt x="70" y="125"/>
                    <a:pt x="96" y="125"/>
                  </a:cubicBezTo>
                  <a:cubicBezTo>
                    <a:pt x="121" y="125"/>
                    <a:pt x="138" y="105"/>
                    <a:pt x="135" y="80"/>
                  </a:cubicBezTo>
                  <a:cubicBezTo>
                    <a:pt x="134" y="71"/>
                    <a:pt x="130" y="63"/>
                    <a:pt x="125" y="56"/>
                  </a:cubicBezTo>
                  <a:cubicBezTo>
                    <a:pt x="145" y="32"/>
                    <a:pt x="145" y="32"/>
                    <a:pt x="145" y="32"/>
                  </a:cubicBezTo>
                  <a:cubicBezTo>
                    <a:pt x="158" y="46"/>
                    <a:pt x="166" y="63"/>
                    <a:pt x="169" y="82"/>
                  </a:cubicBezTo>
                  <a:cubicBezTo>
                    <a:pt x="175" y="127"/>
                    <a:pt x="143" y="163"/>
                    <a:pt x="98" y="163"/>
                  </a:cubicBezTo>
                  <a:cubicBezTo>
                    <a:pt x="53" y="163"/>
                    <a:pt x="12" y="127"/>
                    <a:pt x="6" y="82"/>
                  </a:cubicBezTo>
                  <a:cubicBezTo>
                    <a:pt x="0" y="37"/>
                    <a:pt x="31" y="0"/>
                    <a:pt x="77" y="0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Freeform 15"/>
            <p:cNvSpPr/>
            <p:nvPr/>
          </p:nvSpPr>
          <p:spPr>
            <a:xfrm>
              <a:off x="4976433" y="4512066"/>
              <a:ext cx="195167" cy="181737"/>
            </a:xfrm>
            <a:custGeom>
              <a:rect l="l" t="t" r="r" b="b"/>
              <a:pathLst>
                <a:path w="74" h="69">
                  <a:moveTo>
                    <a:pt x="42" y="69"/>
                  </a:moveTo>
                  <a:cubicBezTo>
                    <a:pt x="23" y="69"/>
                    <a:pt x="5" y="54"/>
                    <a:pt x="3" y="35"/>
                  </a:cubicBezTo>
                  <a:cubicBezTo>
                    <a:pt x="0" y="16"/>
                    <a:pt x="14" y="0"/>
                    <a:pt x="33" y="0"/>
                  </a:cubicBezTo>
                  <a:cubicBezTo>
                    <a:pt x="38" y="0"/>
                    <a:pt x="44" y="2"/>
                    <a:pt x="49" y="4"/>
                  </a:cubicBezTo>
                  <a:cubicBezTo>
                    <a:pt x="48" y="6"/>
                    <a:pt x="48" y="9"/>
                    <a:pt x="49" y="11"/>
                  </a:cubicBezTo>
                  <a:cubicBezTo>
                    <a:pt x="36" y="30"/>
                    <a:pt x="36" y="30"/>
                    <a:pt x="36" y="30"/>
                  </a:cubicBezTo>
                  <a:cubicBezTo>
                    <a:pt x="42" y="35"/>
                    <a:pt x="42" y="35"/>
                    <a:pt x="42" y="35"/>
                  </a:cubicBezTo>
                  <a:cubicBezTo>
                    <a:pt x="59" y="20"/>
                    <a:pt x="59" y="20"/>
                    <a:pt x="59" y="20"/>
                  </a:cubicBezTo>
                  <a:cubicBezTo>
                    <a:pt x="59" y="20"/>
                    <a:pt x="60" y="20"/>
                    <a:pt x="60" y="20"/>
                  </a:cubicBezTo>
                  <a:cubicBezTo>
                    <a:pt x="62" y="20"/>
                    <a:pt x="64" y="19"/>
                    <a:pt x="66" y="18"/>
                  </a:cubicBezTo>
                  <a:cubicBezTo>
                    <a:pt x="69" y="23"/>
                    <a:pt x="71" y="29"/>
                    <a:pt x="72" y="35"/>
                  </a:cubicBezTo>
                  <a:cubicBezTo>
                    <a:pt x="74" y="54"/>
                    <a:pt x="61" y="69"/>
                    <a:pt x="42" y="69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Freeform 16"/>
            <p:cNvSpPr/>
            <p:nvPr/>
          </p:nvSpPr>
          <p:spPr>
            <a:xfrm>
              <a:off x="5084541" y="4461869"/>
              <a:ext cx="113728" cy="129349"/>
            </a:xfrm>
            <a:custGeom>
              <a:rect l="l" t="t" r="r" b="b"/>
              <a:pathLst>
                <a:path w="43" h="49">
                  <a:moveTo>
                    <a:pt x="13" y="31"/>
                  </a:moveTo>
                  <a:cubicBezTo>
                    <a:pt x="11" y="28"/>
                    <a:pt x="12" y="25"/>
                    <a:pt x="14" y="22"/>
                  </a:cubicBezTo>
                  <a:cubicBezTo>
                    <a:pt x="32" y="0"/>
                    <a:pt x="32" y="0"/>
                    <a:pt x="32" y="0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24" y="32"/>
                    <a:pt x="24" y="32"/>
                    <a:pt x="24" y="32"/>
                  </a:cubicBezTo>
                  <a:cubicBezTo>
                    <a:pt x="22" y="34"/>
                    <a:pt x="19" y="35"/>
                    <a:pt x="17" y="34"/>
                  </a:cubicBezTo>
                  <a:cubicBezTo>
                    <a:pt x="1" y="49"/>
                    <a:pt x="1" y="49"/>
                    <a:pt x="1" y="49"/>
                  </a:cubicBezTo>
                  <a:cubicBezTo>
                    <a:pt x="0" y="48"/>
                    <a:pt x="0" y="48"/>
                    <a:pt x="0" y="48"/>
                  </a:cubicBezTo>
                  <a:lnTo>
                    <a:pt x="13" y="31"/>
                  </a:ln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7" name="Group 17"/>
          <p:cNvGrpSpPr/>
          <p:nvPr/>
        </p:nvGrpSpPr>
        <p:grpSpPr>
          <a:xfrm>
            <a:off x="3390861" y="2655299"/>
            <a:ext cx="559445" cy="701973"/>
            <a:chOff x="3390861" y="2655299"/>
            <a:chExt cx="559445" cy="701973"/>
          </a:xfrm>
        </p:grpSpPr>
        <p:sp>
          <p:nvSpPr>
            <p:cNvPr id="18" name="Freeform 18"/>
            <p:cNvSpPr/>
            <p:nvPr/>
          </p:nvSpPr>
          <p:spPr>
            <a:xfrm>
              <a:off x="3782073" y="2655299"/>
              <a:ext cx="168233" cy="183703"/>
            </a:xfrm>
            <a:custGeom>
              <a:rect l="l" t="t" r="r" b="b"/>
              <a:pathLst>
                <a:path w="125" h="140">
                  <a:moveTo>
                    <a:pt x="0" y="57"/>
                  </a:moveTo>
                  <a:lnTo>
                    <a:pt x="48" y="0"/>
                  </a:lnTo>
                  <a:lnTo>
                    <a:pt x="126" y="85"/>
                  </a:lnTo>
                  <a:lnTo>
                    <a:pt x="78" y="140"/>
                  </a:lnTo>
                  <a:lnTo>
                    <a:pt x="0" y="57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Freeform 19"/>
            <p:cNvSpPr/>
            <p:nvPr/>
          </p:nvSpPr>
          <p:spPr>
            <a:xfrm>
              <a:off x="3564454" y="2751018"/>
              <a:ext cx="296432" cy="326720"/>
            </a:xfrm>
            <a:custGeom>
              <a:rect l="l" t="t" r="r" b="b"/>
              <a:pathLst>
                <a:path w="94" h="105">
                  <a:moveTo>
                    <a:pt x="70" y="0"/>
                  </a:moveTo>
                  <a:cubicBezTo>
                    <a:pt x="63" y="9"/>
                    <a:pt x="63" y="9"/>
                    <a:pt x="63" y="9"/>
                  </a:cubicBezTo>
                  <a:cubicBezTo>
                    <a:pt x="21" y="30"/>
                    <a:pt x="21" y="30"/>
                    <a:pt x="21" y="30"/>
                  </a:cubicBezTo>
                  <a:cubicBezTo>
                    <a:pt x="20" y="30"/>
                    <a:pt x="14" y="33"/>
                    <a:pt x="12" y="37"/>
                  </a:cubicBezTo>
                  <a:cubicBezTo>
                    <a:pt x="10" y="40"/>
                    <a:pt x="2" y="67"/>
                    <a:pt x="1" y="70"/>
                  </a:cubicBezTo>
                  <a:cubicBezTo>
                    <a:pt x="0" y="71"/>
                    <a:pt x="0" y="75"/>
                    <a:pt x="0" y="77"/>
                  </a:cubicBezTo>
                  <a:cubicBezTo>
                    <a:pt x="0" y="78"/>
                    <a:pt x="2" y="93"/>
                    <a:pt x="3" y="102"/>
                  </a:cubicBezTo>
                  <a:cubicBezTo>
                    <a:pt x="3" y="103"/>
                    <a:pt x="3" y="103"/>
                    <a:pt x="3" y="103"/>
                  </a:cubicBezTo>
                  <a:cubicBezTo>
                    <a:pt x="3" y="103"/>
                    <a:pt x="3" y="103"/>
                    <a:pt x="3" y="103"/>
                  </a:cubicBezTo>
                  <a:cubicBezTo>
                    <a:pt x="3" y="103"/>
                    <a:pt x="3" y="104"/>
                    <a:pt x="4" y="105"/>
                  </a:cubicBezTo>
                  <a:cubicBezTo>
                    <a:pt x="4" y="81"/>
                    <a:pt x="4" y="81"/>
                    <a:pt x="4" y="81"/>
                  </a:cubicBezTo>
                  <a:cubicBezTo>
                    <a:pt x="20" y="81"/>
                    <a:pt x="20" y="81"/>
                    <a:pt x="20" y="81"/>
                  </a:cubicBezTo>
                  <a:cubicBezTo>
                    <a:pt x="20" y="75"/>
                    <a:pt x="20" y="75"/>
                    <a:pt x="20" y="75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2" y="59"/>
                    <a:pt x="37" y="61"/>
                    <a:pt x="40" y="62"/>
                  </a:cubicBezTo>
                  <a:cubicBezTo>
                    <a:pt x="39" y="64"/>
                    <a:pt x="37" y="68"/>
                    <a:pt x="37" y="69"/>
                  </a:cubicBezTo>
                  <a:cubicBezTo>
                    <a:pt x="36" y="71"/>
                    <a:pt x="30" y="78"/>
                    <a:pt x="27" y="83"/>
                  </a:cubicBezTo>
                  <a:cubicBezTo>
                    <a:pt x="25" y="85"/>
                    <a:pt x="24" y="90"/>
                    <a:pt x="28" y="93"/>
                  </a:cubicBezTo>
                  <a:cubicBezTo>
                    <a:pt x="29" y="94"/>
                    <a:pt x="31" y="95"/>
                    <a:pt x="33" y="95"/>
                  </a:cubicBezTo>
                  <a:cubicBezTo>
                    <a:pt x="37" y="95"/>
                    <a:pt x="41" y="92"/>
                    <a:pt x="41" y="92"/>
                  </a:cubicBezTo>
                  <a:cubicBezTo>
                    <a:pt x="41" y="92"/>
                    <a:pt x="41" y="92"/>
                    <a:pt x="41" y="92"/>
                  </a:cubicBezTo>
                  <a:cubicBezTo>
                    <a:pt x="41" y="92"/>
                    <a:pt x="41" y="92"/>
                    <a:pt x="41" y="92"/>
                  </a:cubicBezTo>
                  <a:cubicBezTo>
                    <a:pt x="41" y="91"/>
                    <a:pt x="56" y="74"/>
                    <a:pt x="63" y="71"/>
                  </a:cubicBezTo>
                  <a:cubicBezTo>
                    <a:pt x="69" y="68"/>
                    <a:pt x="87" y="54"/>
                    <a:pt x="87" y="36"/>
                  </a:cubicBezTo>
                  <a:cubicBezTo>
                    <a:pt x="94" y="26"/>
                    <a:pt x="94" y="26"/>
                    <a:pt x="94" y="26"/>
                  </a:cubicBezTo>
                  <a:lnTo>
                    <a:pt x="70" y="0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Freeform 20"/>
            <p:cNvSpPr/>
            <p:nvPr/>
          </p:nvSpPr>
          <p:spPr>
            <a:xfrm>
              <a:off x="3390861" y="3012170"/>
              <a:ext cx="467288" cy="345102"/>
            </a:xfrm>
            <a:custGeom>
              <a:rect l="l" t="t" r="r" b="b"/>
              <a:pathLst>
                <a:path w="148" h="110">
                  <a:moveTo>
                    <a:pt x="124" y="49"/>
                  </a:moveTo>
                  <a:cubicBezTo>
                    <a:pt x="124" y="104"/>
                    <a:pt x="124" y="104"/>
                    <a:pt x="124" y="104"/>
                  </a:cubicBezTo>
                  <a:cubicBezTo>
                    <a:pt x="117" y="104"/>
                    <a:pt x="117" y="104"/>
                    <a:pt x="117" y="104"/>
                  </a:cubicBezTo>
                  <a:cubicBezTo>
                    <a:pt x="117" y="29"/>
                    <a:pt x="117" y="29"/>
                    <a:pt x="117" y="29"/>
                  </a:cubicBezTo>
                  <a:cubicBezTo>
                    <a:pt x="93" y="29"/>
                    <a:pt x="93" y="29"/>
                    <a:pt x="93" y="29"/>
                  </a:cubicBezTo>
                  <a:cubicBezTo>
                    <a:pt x="93" y="104"/>
                    <a:pt x="93" y="104"/>
                    <a:pt x="93" y="104"/>
                  </a:cubicBezTo>
                  <a:cubicBezTo>
                    <a:pt x="86" y="104"/>
                    <a:pt x="86" y="104"/>
                    <a:pt x="86" y="104"/>
                  </a:cubicBezTo>
                  <a:cubicBezTo>
                    <a:pt x="86" y="14"/>
                    <a:pt x="86" y="14"/>
                    <a:pt x="86" y="14"/>
                  </a:cubicBezTo>
                  <a:cubicBezTo>
                    <a:pt x="83" y="13"/>
                    <a:pt x="81" y="12"/>
                    <a:pt x="80" y="10"/>
                  </a:cubicBezTo>
                  <a:cubicBezTo>
                    <a:pt x="77" y="7"/>
                    <a:pt x="77" y="3"/>
                    <a:pt x="78" y="0"/>
                  </a:cubicBezTo>
                  <a:cubicBezTo>
                    <a:pt x="62" y="0"/>
                    <a:pt x="62" y="0"/>
                    <a:pt x="62" y="0"/>
                  </a:cubicBezTo>
                  <a:cubicBezTo>
                    <a:pt x="62" y="104"/>
                    <a:pt x="62" y="104"/>
                    <a:pt x="62" y="104"/>
                  </a:cubicBezTo>
                  <a:cubicBezTo>
                    <a:pt x="55" y="104"/>
                    <a:pt x="55" y="104"/>
                    <a:pt x="55" y="104"/>
                  </a:cubicBezTo>
                  <a:cubicBezTo>
                    <a:pt x="55" y="36"/>
                    <a:pt x="55" y="36"/>
                    <a:pt x="55" y="36"/>
                  </a:cubicBezTo>
                  <a:cubicBezTo>
                    <a:pt x="31" y="36"/>
                    <a:pt x="31" y="36"/>
                    <a:pt x="31" y="36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24" y="104"/>
                    <a:pt x="24" y="104"/>
                    <a:pt x="24" y="104"/>
                  </a:cubicBezTo>
                  <a:cubicBezTo>
                    <a:pt x="24" y="66"/>
                    <a:pt x="24" y="66"/>
                    <a:pt x="24" y="66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0" y="104"/>
                    <a:pt x="0" y="104"/>
                    <a:pt x="0" y="104"/>
                  </a:cubicBezTo>
                  <a:cubicBezTo>
                    <a:pt x="0" y="111"/>
                    <a:pt x="0" y="111"/>
                    <a:pt x="0" y="111"/>
                  </a:cubicBezTo>
                  <a:cubicBezTo>
                    <a:pt x="148" y="111"/>
                    <a:pt x="148" y="111"/>
                    <a:pt x="148" y="111"/>
                  </a:cubicBezTo>
                  <a:cubicBezTo>
                    <a:pt x="148" y="104"/>
                    <a:pt x="148" y="104"/>
                    <a:pt x="148" y="104"/>
                  </a:cubicBezTo>
                  <a:cubicBezTo>
                    <a:pt x="148" y="49"/>
                    <a:pt x="148" y="49"/>
                    <a:pt x="148" y="49"/>
                  </a:cubicBezTo>
                  <a:lnTo>
                    <a:pt x="124" y="49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1" name="Group 2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2" name="AutoShape 2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TextBox 4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条件概率的定义与性质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809821" y="1388973"/>
            <a:ext cx="2987778" cy="490334"/>
            <a:chOff x="7809821" y="1388973"/>
            <a:chExt cx="2987778" cy="490334"/>
          </a:xfrm>
        </p:grpSpPr>
        <p:sp>
          <p:nvSpPr>
            <p:cNvPr id="44" name="TextBox 44"/>
            <p:cNvSpPr txBox="1"/>
            <p:nvPr/>
          </p:nvSpPr>
          <p:spPr>
            <a:xfrm>
              <a:off x="7809821" y="1388973"/>
              <a:ext cx="2987778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条件概率的定义</a:t>
              </a:r>
            </a:p>
          </p:txBody>
        </p:sp>
      </p:grpSp>
      <p:grpSp>
        <p:nvGrpSpPr>
          <p:cNvPr id="45" name="Group 45"/>
          <p:cNvGrpSpPr/>
          <p:nvPr/>
        </p:nvGrpSpPr>
        <p:grpSpPr>
          <a:xfrm>
            <a:off x="7809821" y="1823726"/>
            <a:ext cx="3286271" cy="1875094"/>
            <a:chOff x="7809821" y="1823726"/>
            <a:chExt cx="3286271" cy="1875094"/>
          </a:xfrm>
        </p:grpSpPr>
        <p:sp>
          <p:nvSpPr>
            <p:cNvPr id="46" name="TextBox 46"/>
            <p:cNvSpPr txBox="1"/>
            <p:nvPr/>
          </p:nvSpPr>
          <p:spPr>
            <a:xfrm>
              <a:off x="7809821" y="1823726"/>
              <a:ext cx="3286271" cy="187509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在某个事件B已经发生的条件下，另一个事件A发生的概率，记作P(A|B)。</a:t>
              </a:r>
            </a:p>
          </p:txBody>
        </p:sp>
      </p:grpSp>
      <p:grpSp>
        <p:nvGrpSpPr>
          <p:cNvPr id="47" name="Group 47"/>
          <p:cNvGrpSpPr/>
          <p:nvPr/>
        </p:nvGrpSpPr>
        <p:grpSpPr>
          <a:xfrm>
            <a:off x="7809821" y="3814445"/>
            <a:ext cx="2987778" cy="490334"/>
            <a:chOff x="7809821" y="3814445"/>
            <a:chExt cx="2987778" cy="490334"/>
          </a:xfrm>
        </p:grpSpPr>
        <p:sp>
          <p:nvSpPr>
            <p:cNvPr id="48" name="TextBox 48"/>
            <p:cNvSpPr txBox="1"/>
            <p:nvPr/>
          </p:nvSpPr>
          <p:spPr>
            <a:xfrm>
              <a:off x="7809821" y="3814445"/>
              <a:ext cx="2987778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条件概率的性质</a:t>
              </a:r>
            </a:p>
          </p:txBody>
        </p:sp>
      </p:grpSp>
      <p:grpSp>
        <p:nvGrpSpPr>
          <p:cNvPr id="49" name="Group 49"/>
          <p:cNvGrpSpPr/>
          <p:nvPr/>
        </p:nvGrpSpPr>
        <p:grpSpPr>
          <a:xfrm>
            <a:off x="7809821" y="4249198"/>
            <a:ext cx="3286271" cy="1875094"/>
            <a:chOff x="7809821" y="4249198"/>
            <a:chExt cx="3286271" cy="1875094"/>
          </a:xfrm>
        </p:grpSpPr>
        <p:sp>
          <p:nvSpPr>
            <p:cNvPr id="50" name="TextBox 50"/>
            <p:cNvSpPr txBox="1"/>
            <p:nvPr/>
          </p:nvSpPr>
          <p:spPr>
            <a:xfrm>
              <a:off x="7809821" y="4249198"/>
              <a:ext cx="3286271" cy="187509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条件概率满足概率的基本性质，即非负性、规范性、可加性和可乘性。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66575" y="1250443"/>
            <a:ext cx="10458850" cy="2438400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1300074" y="2175786"/>
            <a:ext cx="9582906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两个事件A和B是独立的，如果P(A∩B)=P(A)P(B)。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300074" y="1380567"/>
            <a:ext cx="9417017" cy="8532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014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独立事件的定义</a:t>
            </a:r>
          </a:p>
        </p:txBody>
      </p:sp>
      <p:sp>
        <p:nvSpPr>
          <p:cNvPr id="5" name="AutoShape 5"/>
          <p:cNvSpPr/>
          <p:nvPr/>
        </p:nvSpPr>
        <p:spPr>
          <a:xfrm>
            <a:off x="866575" y="3952506"/>
            <a:ext cx="10458850" cy="2438400"/>
          </a:xfrm>
          <a:prstGeom prst="roundRect">
            <a:avLst/>
          </a:pr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1287882" y="4870218"/>
            <a:ext cx="9582150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如果事件A和B是独立的，那么它们的任何子事件也是独立的。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287882" y="4099383"/>
            <a:ext cx="9677400" cy="7239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独立事件的性质</a:t>
            </a:r>
          </a:p>
        </p:txBody>
      </p:sp>
      <p:cxnSp>
        <p:nvCxnSpPr>
          <p:cNvPr id="8" name="Connector 8"/>
          <p:cNvCxnSpPr/>
          <p:nvPr/>
        </p:nvCxnSpPr>
        <p:spPr>
          <a:xfrm>
            <a:off x="1473659" y="4829453"/>
            <a:ext cx="9220298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9" name="Connector 9"/>
          <p:cNvCxnSpPr/>
          <p:nvPr/>
        </p:nvCxnSpPr>
        <p:spPr>
          <a:xfrm>
            <a:off x="1481378" y="2175786"/>
            <a:ext cx="9220298" cy="0"/>
          </a:xfrm>
          <a:prstGeom prst="line">
            <a:avLst/>
          </a:prstGeom>
          <a:ln w="9525">
            <a:solidFill>
              <a:schemeClr val="accent1">
                <a:lumMod val="20000"/>
                <a:lumOff val="8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0" name="Group 1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1" name="AutoShape 1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TextBox 3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独立事件的概率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https://d.book118.com/987012200031006034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FFFFFF"/>
      </a:dk1>
      <a:lt1>
        <a:srgbClr val="083502"/>
      </a:lt1>
      <a:dk2>
        <a:srgbClr val="E7FFE3"/>
      </a:dk2>
      <a:lt2>
        <a:srgbClr val="000000"/>
      </a:lt2>
      <a:accent1>
        <a:srgbClr val="45AE37"/>
      </a:accent1>
      <a:accent2>
        <a:srgbClr val="38B526"/>
      </a:accent2>
      <a:accent3>
        <a:srgbClr val="007D49"/>
      </a:accent3>
      <a:accent4>
        <a:srgbClr val="90DA33"/>
      </a:accent4>
      <a:accent5>
        <a:srgbClr val="CBED6A"/>
      </a:accent5>
      <a:accent6>
        <a:srgbClr val="FF9CEA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Uigh" typeface="Microsoft Uighur"/>
        <a:font script="Beng" typeface="Vrinda"/>
        <a:font script="Thai" typeface="Angsan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Times New Roman"/>
        <a:font script="Arab" typeface="Times New Roman"/>
        <a:font script="Hebr" typeface="Times New Roman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MoolBoran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ajorFont>
      <a:minorFont>
        <a:latin typeface="Calibri"/>
        <a:ea typeface="Calibri"/>
        <a:cs typeface="Arial"/>
        <a:font script="Uigh" typeface="Microsoft Uighur"/>
        <a:font script="Beng" typeface="Vrinda"/>
        <a:font script="Thai" typeface="Cordi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Arial"/>
        <a:font script="Arab" typeface="Arial"/>
        <a:font script="Hebr" typeface="Arial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74</Paragraphs>
  <Slides>14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baseType="lpstr" size="18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2024-09-07T23:44:41.707</cp:lastPrinted>
  <dcterms:created xsi:type="dcterms:W3CDTF">2024-09-07T15:44:41Z</dcterms:created>
  <dcterms:modified xsi:type="dcterms:W3CDTF">2024-09-07T15:44:43Z</dcterms:modified>
</cp:coreProperties>
</file>