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65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E07FE-4220-47AE-84C3-B17E7FF1D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C583D-FFF2-43B3-AE6B-8E264B1D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783E9-348E-46EE-B68F-8C91EE842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075D6-7477-43C1-AF38-09A6E80E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B6CF2-F85B-4668-A5AB-FF773DA50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BB98B-9711-44BA-A111-5E75C6E98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8F48FC-9153-48F6-9E08-19215E9B0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213FB-DCE2-42B4-BBA9-6228D63D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A95EE-BAA3-43FE-961A-80D1B331F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601FA-B63E-4983-B287-190D50ABC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C2C82-9652-4865-8BBF-D29C9F288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648" r:id="rId2"/>
    <p:sldLayoutId id="2147490649" r:id="rId3"/>
    <p:sldLayoutId id="2147490650" r:id="rId4"/>
    <p:sldLayoutId id="2147490651" r:id="rId5"/>
    <p:sldLayoutId id="2147490652" r:id="rId6"/>
    <p:sldLayoutId id="2147490653" r:id="rId7"/>
    <p:sldLayoutId id="2147490654" r:id="rId8"/>
    <p:sldLayoutId id="2147490655" r:id="rId9"/>
    <p:sldLayoutId id="2147490656" r:id="rId10"/>
    <p:sldLayoutId id="214749065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33020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农村公路路面复合封层设计施工技术指南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农村公路路面复合封层设计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农村公路路面复合封层施工技术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农村公路路面复合封层质量检测与验收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农村公路路面复合封层养护与管理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农村公路路面复合封层应用前景与挑战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农村公路路面复合封层设计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农村公路路面复合封层设计原则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满足农村公路路面的使用功能和承载能力要求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考虑农村公路路面的抗滑、耐磨、抗裂等性能要求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采用环保、节能、低碳、绿色的材料和技术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遵循经济、实用、美观的设计原则，降低工程造价和维护成本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农村公路路面复合封层设计流程</a:t>
            </a:r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确定设计目标：提高路面使用寿命、降低养护成本、提高行车舒适性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确定设计参数：路面类型、厚度、材料性能、施工工艺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确定设计方案：选择合适的复合封层类型、厚度、材料、施工工艺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确定施工方案：施工组织、施工设备、施工人员、施工质量控制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确定验收标准：路面平整度、抗滑性能、耐磨性能、使用寿命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确定维护方案：定期检查、维修、保养，确保路面正常使用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农村公路路面复合封层设计要点</a:t>
            </a:r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设计原则：安全、经济、环保、耐久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设计依据：公路设计规范、路面设计规范、复合封层技术标准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设计内容：路面结构、材料选择、施工工艺、质量控制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设计方法：理论计算、试验验证、现场调查、经验总结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农村公路路面复合封层施工技术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施工准备</a:t>
            </a:r>
            <a:endParaRPr lang="zh-CN" altLang="en-US"/>
          </a:p>
        </p:txBody>
      </p:sp>
      <p:sp>
        <p:nvSpPr>
          <p:cNvPr id="1049306" name="圆角矩形 26"/>
          <p:cNvSpPr/>
          <p:nvPr>
            <p:custDataLst>
              <p:tags r:id="rId2"/>
            </p:custDataLst>
          </p:nvPr>
        </p:nvSpPr>
        <p:spPr>
          <a:xfrm>
            <a:off x="55193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28"/>
          <p:cNvSpPr/>
          <p:nvPr>
            <p:custDataLst>
              <p:tags r:id="rId3"/>
            </p:custDataLst>
          </p:nvPr>
        </p:nvSpPr>
        <p:spPr>
          <a:xfrm>
            <a:off x="553884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0" name="文本框 31"/>
          <p:cNvSpPr txBox="1"/>
          <p:nvPr>
            <p:custDataLst>
              <p:tags r:id="rId4"/>
            </p:custDataLst>
          </p:nvPr>
        </p:nvSpPr>
        <p:spPr>
          <a:xfrm>
            <a:off x="657171" y="2303539"/>
            <a:ext cx="1469409" cy="32935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材料准备：复合封层材料、基层材料、粘结材料等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29"/>
          <p:cNvSpPr/>
          <p:nvPr>
            <p:custDataLst>
              <p:tags r:id="rId5"/>
            </p:custDataLst>
          </p:nvPr>
        </p:nvSpPr>
        <p:spPr>
          <a:xfrm>
            <a:off x="243384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32"/>
          <p:cNvSpPr/>
          <p:nvPr>
            <p:custDataLst>
              <p:tags r:id="rId6"/>
            </p:custDataLst>
          </p:nvPr>
        </p:nvSpPr>
        <p:spPr>
          <a:xfrm>
            <a:off x="243579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6" name="文本框 34"/>
          <p:cNvSpPr txBox="1"/>
          <p:nvPr>
            <p:custDataLst>
              <p:tags r:id="rId7"/>
            </p:custDataLst>
          </p:nvPr>
        </p:nvSpPr>
        <p:spPr>
          <a:xfrm>
            <a:off x="2539081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设备准备：摊铺机、压路机、搅拌机等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3"/>
          <p:cNvSpPr/>
          <p:nvPr>
            <p:custDataLst>
              <p:tags r:id="rId8"/>
            </p:custDataLst>
          </p:nvPr>
        </p:nvSpPr>
        <p:spPr>
          <a:xfrm>
            <a:off x="4315754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4"/>
          <p:cNvSpPr/>
          <p:nvPr>
            <p:custDataLst>
              <p:tags r:id="rId9"/>
            </p:custDataLst>
          </p:nvPr>
        </p:nvSpPr>
        <p:spPr>
          <a:xfrm>
            <a:off x="431770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5"/>
          <p:cNvSpPr txBox="1"/>
          <p:nvPr>
            <p:custDataLst>
              <p:tags r:id="rId10"/>
            </p:custDataLst>
          </p:nvPr>
        </p:nvSpPr>
        <p:spPr>
          <a:xfrm>
            <a:off x="442099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人员准备：施工人员、技术人员、管理人员等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8"/>
          <p:cNvSpPr/>
          <p:nvPr>
            <p:custDataLst>
              <p:tags r:id="rId11"/>
            </p:custDataLst>
          </p:nvPr>
        </p:nvSpPr>
        <p:spPr>
          <a:xfrm>
            <a:off x="6197663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9"/>
          <p:cNvSpPr/>
          <p:nvPr>
            <p:custDataLst>
              <p:tags r:id="rId12"/>
            </p:custDataLst>
          </p:nvPr>
        </p:nvSpPr>
        <p:spPr>
          <a:xfrm>
            <a:off x="6199612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10"/>
          <p:cNvSpPr txBox="1"/>
          <p:nvPr>
            <p:custDataLst>
              <p:tags r:id="rId13"/>
            </p:custDataLst>
          </p:nvPr>
        </p:nvSpPr>
        <p:spPr>
          <a:xfrm>
            <a:off x="630290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环境准备：天气、温度、湿度等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6"/>
          <p:cNvSpPr/>
          <p:nvPr>
            <p:custDataLst>
              <p:tags r:id="rId14"/>
            </p:custDataLst>
          </p:nvPr>
        </p:nvSpPr>
        <p:spPr>
          <a:xfrm>
            <a:off x="8079573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7"/>
          <p:cNvSpPr/>
          <p:nvPr>
            <p:custDataLst>
              <p:tags r:id="rId15"/>
            </p:custDataLst>
          </p:nvPr>
        </p:nvSpPr>
        <p:spPr>
          <a:xfrm>
            <a:off x="8081522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11"/>
          <p:cNvSpPr txBox="1"/>
          <p:nvPr>
            <p:custDataLst>
              <p:tags r:id="rId16"/>
            </p:custDataLst>
          </p:nvPr>
        </p:nvSpPr>
        <p:spPr>
          <a:xfrm>
            <a:off x="818480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安全准备：安全措施、安全培训等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16"/>
          <p:cNvSpPr/>
          <p:nvPr>
            <p:custDataLst>
              <p:tags r:id="rId17"/>
            </p:custDataLst>
          </p:nvPr>
        </p:nvSpPr>
        <p:spPr>
          <a:xfrm>
            <a:off x="9961482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17"/>
          <p:cNvSpPr/>
          <p:nvPr>
            <p:custDataLst>
              <p:tags r:id="rId18"/>
            </p:custDataLst>
          </p:nvPr>
        </p:nvSpPr>
        <p:spPr>
          <a:xfrm>
            <a:off x="9963431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18"/>
          <p:cNvSpPr txBox="1"/>
          <p:nvPr>
            <p:custDataLst>
              <p:tags r:id="rId19"/>
            </p:custDataLst>
          </p:nvPr>
        </p:nvSpPr>
        <p:spPr>
          <a:xfrm>
            <a:off x="1006671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质量控制：质量标准、质量检查等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施工工艺流程</a:t>
            </a:r>
            <a:endParaRPr lang="zh-CN" altLang="en-US"/>
          </a:p>
        </p:txBody>
      </p:sp>
      <p:sp>
        <p:nvSpPr>
          <p:cNvPr id="1049380" name="圆角矩形 26"/>
          <p:cNvSpPr/>
          <p:nvPr>
            <p:custDataLst>
              <p:tags r:id="rId2"/>
            </p:custDataLst>
          </p:nvPr>
        </p:nvSpPr>
        <p:spPr>
          <a:xfrm>
            <a:off x="55193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28"/>
          <p:cNvSpPr/>
          <p:nvPr>
            <p:custDataLst>
              <p:tags r:id="rId3"/>
            </p:custDataLst>
          </p:nvPr>
        </p:nvSpPr>
        <p:spPr>
          <a:xfrm>
            <a:off x="553884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4" name="文本框 31"/>
          <p:cNvSpPr txBox="1"/>
          <p:nvPr>
            <p:custDataLst>
              <p:tags r:id="rId4"/>
            </p:custDataLst>
          </p:nvPr>
        </p:nvSpPr>
        <p:spPr>
          <a:xfrm>
            <a:off x="657171" y="2303539"/>
            <a:ext cx="1469409" cy="32935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基层处理：清理路面，保证平整、干净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29"/>
          <p:cNvSpPr/>
          <p:nvPr>
            <p:custDataLst>
              <p:tags r:id="rId5"/>
            </p:custDataLst>
          </p:nvPr>
        </p:nvSpPr>
        <p:spPr>
          <a:xfrm>
            <a:off x="243384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32"/>
          <p:cNvSpPr/>
          <p:nvPr>
            <p:custDataLst>
              <p:tags r:id="rId6"/>
            </p:custDataLst>
          </p:nvPr>
        </p:nvSpPr>
        <p:spPr>
          <a:xfrm>
            <a:off x="243579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0" name="文本框 34"/>
          <p:cNvSpPr txBox="1"/>
          <p:nvPr>
            <p:custDataLst>
              <p:tags r:id="rId7"/>
            </p:custDataLst>
          </p:nvPr>
        </p:nvSpPr>
        <p:spPr>
          <a:xfrm>
            <a:off x="2539081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底涂层施工：涂刷底涂层，增强路面与封层的粘结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3"/>
          <p:cNvSpPr/>
          <p:nvPr>
            <p:custDataLst>
              <p:tags r:id="rId8"/>
            </p:custDataLst>
          </p:nvPr>
        </p:nvSpPr>
        <p:spPr>
          <a:xfrm>
            <a:off x="4315754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4"/>
          <p:cNvSpPr/>
          <p:nvPr>
            <p:custDataLst>
              <p:tags r:id="rId9"/>
            </p:custDataLst>
          </p:nvPr>
        </p:nvSpPr>
        <p:spPr>
          <a:xfrm>
            <a:off x="431770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6" name="文本框 5"/>
          <p:cNvSpPr txBox="1"/>
          <p:nvPr>
            <p:custDataLst>
              <p:tags r:id="rId10"/>
            </p:custDataLst>
          </p:nvPr>
        </p:nvSpPr>
        <p:spPr>
          <a:xfrm>
            <a:off x="442099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复合封层施工：铺设复合封层材料，保证厚度均匀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8"/>
          <p:cNvSpPr/>
          <p:nvPr>
            <p:custDataLst>
              <p:tags r:id="rId11"/>
            </p:custDataLst>
          </p:nvPr>
        </p:nvSpPr>
        <p:spPr>
          <a:xfrm>
            <a:off x="6197663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9"/>
          <p:cNvSpPr/>
          <p:nvPr>
            <p:custDataLst>
              <p:tags r:id="rId12"/>
            </p:custDataLst>
          </p:nvPr>
        </p:nvSpPr>
        <p:spPr>
          <a:xfrm>
            <a:off x="6199612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2" name="文本框 10"/>
          <p:cNvSpPr txBox="1"/>
          <p:nvPr>
            <p:custDataLst>
              <p:tags r:id="rId13"/>
            </p:custDataLst>
          </p:nvPr>
        </p:nvSpPr>
        <p:spPr>
          <a:xfrm>
            <a:off x="630290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养护：保持路面湿润，防止开裂、脱落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6"/>
          <p:cNvSpPr/>
          <p:nvPr>
            <p:custDataLst>
              <p:tags r:id="rId14"/>
            </p:custDataLst>
          </p:nvPr>
        </p:nvSpPr>
        <p:spPr>
          <a:xfrm>
            <a:off x="8079573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7"/>
          <p:cNvSpPr/>
          <p:nvPr>
            <p:custDataLst>
              <p:tags r:id="rId15"/>
            </p:custDataLst>
          </p:nvPr>
        </p:nvSpPr>
        <p:spPr>
          <a:xfrm>
            <a:off x="8081522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8" name="文本框 11"/>
          <p:cNvSpPr txBox="1"/>
          <p:nvPr>
            <p:custDataLst>
              <p:tags r:id="rId16"/>
            </p:custDataLst>
          </p:nvPr>
        </p:nvSpPr>
        <p:spPr>
          <a:xfrm>
            <a:off x="818480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质量检查：检查路面平整度、厚度、粘结强度等指标，确保施工质量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16"/>
          <p:cNvSpPr/>
          <p:nvPr>
            <p:custDataLst>
              <p:tags r:id="rId17"/>
            </p:custDataLst>
          </p:nvPr>
        </p:nvSpPr>
        <p:spPr>
          <a:xfrm>
            <a:off x="9961482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17"/>
          <p:cNvSpPr/>
          <p:nvPr>
            <p:custDataLst>
              <p:tags r:id="rId18"/>
            </p:custDataLst>
          </p:nvPr>
        </p:nvSpPr>
        <p:spPr>
          <a:xfrm>
            <a:off x="9963431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4" name="文本框 18"/>
          <p:cNvSpPr txBox="1"/>
          <p:nvPr>
            <p:custDataLst>
              <p:tags r:id="rId19"/>
            </p:custDataLst>
          </p:nvPr>
        </p:nvSpPr>
        <p:spPr>
          <a:xfrm>
            <a:off x="1006671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开放交通：在规定时间内开放交通，保证道路正常使用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施工要点及注意事项</a:t>
            </a:r>
            <a:endParaRPr lang="zh-CN" altLang="en-US"/>
          </a:p>
        </p:txBody>
      </p:sp>
      <p:sp>
        <p:nvSpPr>
          <p:cNvPr id="1049454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基层处理：清理基层，保证基层平整、干净、无杂物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材料选择：选择合适的复合封层材料，如沥青、水泥等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施工工艺：按照规定的施工工艺进行施工，如摊铺、碾压等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质量控制：严格控制施工质量，如厚度、平整度等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安全措施：注意施工安全，如设置警示标志、穿戴防护用品等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环境保护：注意环境保护，如减少粉尘、噪音等污染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农村公路路面复合封层质量检测与验收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https://d.book118.com/987033020200006024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Wingdings</vt:lpstr>
      <vt:lpstr>Office Theme</vt:lpstr>
      <vt:lpstr>农村公路路面复合封层设计施工技术指南</vt:lpstr>
      <vt:lpstr>目录</vt:lpstr>
      <vt:lpstr>添加章节标题</vt:lpstr>
      <vt:lpstr>农村公路路面复合封层设计</vt:lpstr>
      <vt:lpstr>农村公路路面复合封层设计原则</vt:lpstr>
      <vt:lpstr>农村公路路面复合封层设计流程</vt:lpstr>
      <vt:lpstr>农村公路路面复合封层设计要点</vt:lpstr>
      <vt:lpstr>农村公路路面复合封层施工技术</vt:lpstr>
      <vt:lpstr>施工准备</vt:lpstr>
      <vt:lpstr>施工工艺流程</vt:lpstr>
      <vt:lpstr>施工要点及注意事项</vt:lpstr>
      <vt:lpstr>农村公路路面复合封层质量检测与验收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2024-08-29T07:03:31.537</cp:lastPrinted>
  <dcterms:created xsi:type="dcterms:W3CDTF">2024-08-28T23:03:31Z</dcterms:created>
  <dcterms:modified xsi:type="dcterms:W3CDTF">2024-08-28T23:03:33Z</dcterms:modified>
</cp:coreProperties>
</file>