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63650D-1E46-4E7B-8EA4-F147C38ECD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7EA00E-1CE9-46CE-BFC9-2E61A949D7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FD5543-E96E-4DD6-9CD0-7487893043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CFDE03-F430-4C24-88CA-003EEDF646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1C8596D-A6D5-4625-AD86-14FBE6B9D2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C379597-5742-4700-AF88-4199F653EF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8188E9-ABFA-40D6-916C-56DA15B04F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1745A0-FA2E-4A5D-B906-7720F4A834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CDC5DC-D2B2-4E04-A724-713234495B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95D922-8575-42E8-9FA6-2F562BD879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A108F5-BBD6-4CD2-921C-2BCFDB4076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7035132004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向量数乘运算及其几何意义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向量数乘运算基本概念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向量数乘运算的几何意义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向量数乘运算在平面几何中的应用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向量数乘运算在空间几何中的应用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向量数乘运算在物理中的应用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向量数乘运算在计算机图形学中的应用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向量数乘运算基本概念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对于任意向量v，有0 * v = 零向量。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单位元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对于任意向量v，有1 * v = v。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分配律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对于任意标量a, b和向量u, v，有a * (u + v) = a * u + a * v。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向量数乘是指一个标量与一个向量的乘法运算，其结果是一个与原向量共线的向量。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对于任意标量a, b和向量v，有a * (b * v) = (a * b) * v。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定义与性质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60834" y="4130676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数乘运算规则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3829" y="2541248"/>
            <a:ext cx="2267763" cy="1218088"/>
            <a:chOff x="763829" y="2541248"/>
            <a:chExt cx="2267763" cy="1218088"/>
          </a:xfrm>
        </p:grpSpPr>
        <p:sp>
          <p:nvSpPr>
            <p:cNvPr id="26" name="TextBox 26"/>
            <p:cNvSpPr txBox="1"/>
            <p:nvPr/>
          </p:nvSpPr>
          <p:spPr>
            <a:xfrm>
              <a:off x="763829" y="254124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基本规则：标量与向量的数乘运算遵循以下规则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095436" y="4987041"/>
            <a:ext cx="2267763" cy="1218088"/>
            <a:chOff x="3095436" y="4987041"/>
            <a:chExt cx="2267763" cy="1218088"/>
          </a:xfrm>
        </p:grpSpPr>
        <p:sp>
          <p:nvSpPr>
            <p:cNvPr id="28" name="TextBox 28"/>
            <p:cNvSpPr txBox="1"/>
            <p:nvPr/>
          </p:nvSpPr>
          <p:spPr>
            <a:xfrm>
              <a:off x="3095436" y="4987041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结果向量的方向与原向量相同（标量为正）或相反（标量为负）。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054044" y="4987041"/>
            <a:ext cx="2267763" cy="1218088"/>
            <a:chOff x="7054044" y="4987041"/>
            <a:chExt cx="2267763" cy="1218088"/>
          </a:xfrm>
        </p:grpSpPr>
        <p:sp>
          <p:nvSpPr>
            <p:cNvPr id="30" name="TextBox 30"/>
            <p:cNvSpPr txBox="1"/>
            <p:nvPr/>
          </p:nvSpPr>
          <p:spPr>
            <a:xfrm>
              <a:off x="7054044" y="4987041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结果向量的模等于原向量的模与标量的绝对值之积。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972595" y="2757148"/>
            <a:ext cx="2267763" cy="1218088"/>
            <a:chOff x="8972595" y="2757148"/>
            <a:chExt cx="2267763" cy="1218088"/>
          </a:xfrm>
        </p:grpSpPr>
        <p:sp>
          <p:nvSpPr>
            <p:cNvPr id="32" name="TextBox 32"/>
            <p:cNvSpPr txBox="1"/>
            <p:nvPr/>
          </p:nvSpPr>
          <p:spPr>
            <a:xfrm>
              <a:off x="8972595" y="275714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标量与向量的每一分量相乘。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3095436" y="2932359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186361" y="1337322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685709" y="2892389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7185067" y="1745822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7802444" y="2287786"/>
            <a:ext cx="461677" cy="550831"/>
            <a:chOff x="7802444" y="2287786"/>
            <a:chExt cx="461677" cy="550831"/>
          </a:xfrm>
        </p:grpSpPr>
        <p:sp>
          <p:nvSpPr>
            <p:cNvPr id="38" name="Freeform 38"/>
            <p:cNvSpPr/>
            <p:nvPr/>
          </p:nvSpPr>
          <p:spPr>
            <a:xfrm>
              <a:off x="7968655" y="2393704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7802444" y="2287786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3614276" y="3475144"/>
            <a:ext cx="664559" cy="579787"/>
            <a:chOff x="3614276" y="3475144"/>
            <a:chExt cx="664559" cy="579787"/>
          </a:xfrm>
        </p:grpSpPr>
        <p:sp>
          <p:nvSpPr>
            <p:cNvPr id="41" name="Freeform 41"/>
            <p:cNvSpPr/>
            <p:nvPr/>
          </p:nvSpPr>
          <p:spPr>
            <a:xfrm>
              <a:off x="3614276" y="3614495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3959938" y="3475144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6455230" y="3620596"/>
            <a:ext cx="577692" cy="614458"/>
            <a:chOff x="6455230" y="3620596"/>
            <a:chExt cx="577692" cy="614458"/>
          </a:xfrm>
        </p:grpSpPr>
        <p:sp>
          <p:nvSpPr>
            <p:cNvPr id="44" name="Freeform 44"/>
            <p:cNvSpPr/>
            <p:nvPr/>
          </p:nvSpPr>
          <p:spPr>
            <a:xfrm>
              <a:off x="6793178" y="3620596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6455230" y="3805762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6594677" y="3921682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6702786" y="3871485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5009105" y="2064915"/>
            <a:ext cx="559445" cy="701973"/>
            <a:chOff x="5009105" y="2064915"/>
            <a:chExt cx="559445" cy="701973"/>
          </a:xfrm>
        </p:grpSpPr>
        <p:sp>
          <p:nvSpPr>
            <p:cNvPr id="49" name="Freeform 49"/>
            <p:cNvSpPr/>
            <p:nvPr/>
          </p:nvSpPr>
          <p:spPr>
            <a:xfrm>
              <a:off x="5400317" y="2064915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5182698" y="2160634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5009105" y="2421786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特殊情况处理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零向量与任意标量的数乘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零向量与任意标量的数乘结果仍为零向量。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共线向量的数乘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若两向量共线，则它们与同一标量的数乘结果仍共线。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单位向量与标量的数乘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单位向量与标量的数乘结果是一个与原单位向量共线、模等于该标量绝对值的向量。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垂直向量的数乘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若两向量垂直，则它们与同一标量的数乘结果仍垂直。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向量数乘运算的几何意义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600381" y="1179195"/>
            <a:ext cx="5566410" cy="5224145"/>
          </a:xfrm>
          <a:custGeom>
            <a:rect l="l" t="t" r="r" b="b"/>
            <a:pathLst>
              <a:path w="21600" h="21600">
                <a:moveTo>
                  <a:pt x="5778" y="21600"/>
                </a:moveTo>
                <a:lnTo>
                  <a:pt x="7938" y="21600"/>
                </a:lnTo>
                <a:lnTo>
                  <a:pt x="12785" y="12409"/>
                </a:lnTo>
                <a:lnTo>
                  <a:pt x="18360" y="12409"/>
                </a:lnTo>
                <a:cubicBezTo>
                  <a:pt x="18360" y="12409"/>
                  <a:pt x="21600" y="12409"/>
                  <a:pt x="21600" y="10800"/>
                </a:cubicBezTo>
                <a:cubicBezTo>
                  <a:pt x="21600" y="9191"/>
                  <a:pt x="18360" y="9191"/>
                  <a:pt x="18360" y="9191"/>
                </a:cubicBezTo>
                <a:lnTo>
                  <a:pt x="12785" y="9191"/>
                </a:lnTo>
                <a:lnTo>
                  <a:pt x="7938" y="0"/>
                </a:lnTo>
                <a:lnTo>
                  <a:pt x="5778" y="0"/>
                </a:lnTo>
                <a:lnTo>
                  <a:pt x="8465" y="9191"/>
                </a:lnTo>
                <a:lnTo>
                  <a:pt x="4591" y="9191"/>
                </a:lnTo>
                <a:lnTo>
                  <a:pt x="2160" y="6893"/>
                </a:lnTo>
                <a:lnTo>
                  <a:pt x="0" y="6893"/>
                </a:lnTo>
                <a:lnTo>
                  <a:pt x="1728" y="10800"/>
                </a:lnTo>
                <a:lnTo>
                  <a:pt x="0" y="14707"/>
                </a:lnTo>
                <a:lnTo>
                  <a:pt x="2160" y="14707"/>
                </a:lnTo>
                <a:lnTo>
                  <a:pt x="4591" y="12409"/>
                </a:lnTo>
                <a:lnTo>
                  <a:pt x="8465" y="12409"/>
                </a:lnTo>
                <a:cubicBezTo>
                  <a:pt x="8465" y="12409"/>
                  <a:pt x="5778" y="21600"/>
                  <a:pt x="5778" y="216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长度变化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61234" y="1569750"/>
            <a:ext cx="2267763" cy="1552257"/>
            <a:chOff x="1161234" y="1569750"/>
            <a:chExt cx="2267763" cy="1552257"/>
          </a:xfrm>
        </p:grpSpPr>
        <p:sp>
          <p:nvSpPr>
            <p:cNvPr id="26" name="TextBox 26"/>
            <p:cNvSpPr txBox="1"/>
            <p:nvPr/>
          </p:nvSpPr>
          <p:spPr>
            <a:xfrm>
              <a:off x="1161234" y="1569750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当数乘因子大于1时，向量的长度会增大，增大的倍数等于数乘因子。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94842" y="4158410"/>
            <a:ext cx="2267763" cy="1552257"/>
            <a:chOff x="1094842" y="4158410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1094842" y="4158410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当数乘因子等于1时，向量的长度不变。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899028" y="1445268"/>
            <a:ext cx="2267763" cy="1552257"/>
            <a:chOff x="6899028" y="1445268"/>
            <a:chExt cx="2267763" cy="1552257"/>
          </a:xfrm>
        </p:grpSpPr>
        <p:sp>
          <p:nvSpPr>
            <p:cNvPr id="30" name="TextBox 30"/>
            <p:cNvSpPr txBox="1"/>
            <p:nvPr/>
          </p:nvSpPr>
          <p:spPr>
            <a:xfrm>
              <a:off x="6899028" y="1445268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当数乘因子在0和1之间时，向量的长度会缩小，缩小的倍数等于数乘因子。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899028" y="4698220"/>
            <a:ext cx="2267763" cy="1552257"/>
            <a:chOff x="6899028" y="4698220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6899028" y="4698220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当数乘因子等于0时，向量会变为零向量，即没有长度。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482164" y="3015139"/>
            <a:ext cx="2267763" cy="1552257"/>
            <a:chOff x="9482164" y="3015139"/>
            <a:chExt cx="2267763" cy="1552257"/>
          </a:xfrm>
        </p:grpSpPr>
        <p:sp>
          <p:nvSpPr>
            <p:cNvPr id="34" name="TextBox 34"/>
            <p:cNvSpPr txBox="1"/>
            <p:nvPr/>
          </p:nvSpPr>
          <p:spPr>
            <a:xfrm>
              <a:off x="9482164" y="301513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当数乘因子小于0时，向量的长度会变为原来的相反数，即方向相反但长度相同。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方向变化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当数乘因子为正数时，向量的方向不变。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当数乘因子为负数时，向量的方向会变为原来的相反方向。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对于自由向量（不固定起点的向量），数乘运算不会改变向量的位置。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固定起点的向量（如位置向量或位移向量），数乘运算会改变向量的终点位置。当数乘因子大于1时，终点会远离起点；当数乘因子在0和1之间时，终点会靠近起点；当数乘因子小于0时，终点会在起点的反方向上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位置变化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向量数乘运算在平面几何中的应用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向量数乘运算可以用于表示点在平面上的平移。通过将向量与标量相乘，可以得到平移后的新位置。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平移不改变图形的形状和大小，只改变图形的位置。通过向量数乘运算，可以方便地描述和计算平移变换。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平移向量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平移性质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平移变换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伸缩因子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向量数乘运算中的标量因子可以表示伸缩变换的伸缩因子。当标量因子大于1时，图形进行放大；当标量因子小于1时，图形进行缩小。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伸缩性质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伸缩变换改变图形的大小，但不改变图形的形状。通过向量数乘运算，可以实现图形的按比例伸缩。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伸缩变换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https://d.book118.com/987035132004006046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2024-09-20T23:21:30.481</cp:lastPrinted>
  <dcterms:created xsi:type="dcterms:W3CDTF">2024-09-20T15:21:30Z</dcterms:created>
  <dcterms:modified xsi:type="dcterms:W3CDTF">2024-09-20T15:21:32Z</dcterms:modified>
</cp:coreProperties>
</file>