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B16DF-6537-4CCB-A8F9-9AD901E03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A9C11-5D45-4A14-8ABF-DA71EBA73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FD227-CDE9-4687-A8DF-1002149A1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8AFB-9458-4FCE-BDB8-F012706C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B835C-4DD9-423C-8796-B5CFEE21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CABA5-80B0-49DD-AC40-56596D0A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FF3BE-9C2E-4B40-92D1-B841B58E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AA01B-4FB8-4B01-9971-CA0376A58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DCCD0-3BF2-401F-99F0-6C9AF395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ABC42-1FFA-4DF3-ABEC-EB7D65E7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1BDC-238B-44FF-A995-7FA34472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Relationship Id="rId3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44006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19300" y="3108632"/>
            <a:ext cx="589216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75"/>
              </a:lnSpc>
            </a:pPr>
            <a:endParaRPr lang="Arial" altLang="Arial" sz="100"/>
          </a:p>
          <a:p>
            <a:pPr marL="227965" indent="-215265" algn="l" rtl="0" eaLnBrk="0">
              <a:lnSpc>
                <a:spcPct val="101000"/>
              </a:lnSpc>
            </a:pPr>
            <a:r>
              <a:rPr sz="3400" kern="0" spc="15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农业园区建设经营性人才的产</a:t>
            </a:r>
            <a:r>
              <a:rPr sz="3400" kern="0" spc="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400" kern="0" spc="15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业集聚效应与区域经济发</a:t>
            </a:r>
            <a:r>
              <a:rPr sz="3400" kern="0" spc="14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</a:t>
            </a:r>
            <a:endParaRPr lang="SimHei" altLang="SimHei" sz="3400"/>
          </a:p>
        </p:txBody>
      </p:sp>
      <p:sp>
        <p:nvSpPr>
          <p:cNvPr id="6" name="textbox 6"/>
          <p:cNvSpPr/>
          <p:nvPr/>
        </p:nvSpPr>
        <p:spPr>
          <a:xfrm>
            <a:off x="3721114" y="4884447"/>
            <a:ext cx="895350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29"/>
              </a:lnSpc>
            </a:pPr>
            <a:r>
              <a:rPr sz="1100" kern="0" spc="-40">
                <a:solidFill>
                  <a:srgbClr val="C40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1100" kern="0" spc="-40">
                <a:solidFill>
                  <a:srgbClr val="C40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endParaRPr lang="SimSun" altLang="SimSun" sz="1100"/>
          </a:p>
        </p:txBody>
      </p:sp>
      <p:sp>
        <p:nvSpPr>
          <p:cNvPr id="8" name="textbox 8"/>
          <p:cNvSpPr/>
          <p:nvPr/>
        </p:nvSpPr>
        <p:spPr>
          <a:xfrm>
            <a:off x="6064252" y="4917306"/>
            <a:ext cx="811530" cy="17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64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200" kern="0" spc="10">
                <a:solidFill>
                  <a:srgbClr val="C20067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2023-12-07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022822" y="2806398"/>
            <a:ext cx="4206240" cy="2625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100" kern="0" spc="-6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100" b="1" kern="0" spc="-6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农业园区建设经营性人才的产业集</a:t>
            </a:r>
            <a:endParaRPr lang="SimHei" altLang="SimHei" sz="2100"/>
          </a:p>
          <a:p>
            <a:pPr marL="162560" algn="l" rtl="0" eaLnBrk="0">
              <a:lnSpc>
                <a:spcPts val="3541"/>
              </a:lnSpc>
            </a:pPr>
            <a:r>
              <a:rPr sz="2100" b="1" kern="0" spc="3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聚效应</a:t>
            </a:r>
            <a:endParaRPr lang="SimHei" altLang="SimHei" sz="2100"/>
          </a:p>
          <a:p>
            <a:pPr marL="16509" algn="l" rtl="0" eaLnBrk="0">
              <a:lnSpc>
                <a:spcPct val="85000"/>
              </a:lnSpc>
              <a:spcBef>
                <a:spcPts val="1717"/>
              </a:spcBef>
            </a:pPr>
            <a:r>
              <a:rPr sz="2100" b="1" kern="0" spc="-6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·农业园区建设经营性人才对区域经</a:t>
            </a:r>
            <a:endParaRPr lang="SimHei" altLang="SimHei" sz="2100"/>
          </a:p>
          <a:p>
            <a:pPr marL="175260" algn="l" rtl="0" eaLnBrk="0">
              <a:lnSpc>
                <a:spcPts val="3541"/>
              </a:lnSpc>
            </a:pPr>
            <a:r>
              <a:rPr sz="2100" b="1" kern="0" spc="-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济发展的贡献</a:t>
            </a:r>
            <a:endParaRPr lang="SimHei" altLang="SimHei" sz="2100"/>
          </a:p>
          <a:p>
            <a:pPr marL="16509" algn="l" rtl="0" eaLnBrk="0">
              <a:lnSpc>
                <a:spcPct val="85000"/>
              </a:lnSpc>
              <a:spcBef>
                <a:spcPts val="1758"/>
              </a:spcBef>
            </a:pPr>
            <a:r>
              <a:rPr sz="2100" b="1" kern="0" spc="-6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·农业园区建设经营性人才的培</a:t>
            </a:r>
            <a:r>
              <a:rPr sz="2100" b="1" kern="0" spc="-7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养与</a:t>
            </a:r>
            <a:endParaRPr lang="SimHei" altLang="SimHei" sz="2100"/>
          </a:p>
          <a:p>
            <a:pPr marL="200025" algn="l" rtl="0" eaLnBrk="0">
              <a:lnSpc>
                <a:spcPts val="3500"/>
              </a:lnSpc>
            </a:pPr>
            <a:r>
              <a:rPr sz="2100" b="1" kern="0" spc="-5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区域经济发展</a:t>
            </a:r>
            <a:endParaRPr lang="SimHei" altLang="SimHei" sz="2100"/>
          </a:p>
        </p:txBody>
      </p:sp>
      <p:sp>
        <p:nvSpPr>
          <p:cNvPr id="14" name="textbox 14"/>
          <p:cNvSpPr/>
          <p:nvPr/>
        </p:nvSpPr>
        <p:spPr>
          <a:xfrm>
            <a:off x="1571930" y="2714525"/>
            <a:ext cx="1262380" cy="262445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45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8500" kern="0" spc="-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8500" kern="0" spc="-79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500" kern="0" spc="-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8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010096" y="3268614"/>
            <a:ext cx="4199254" cy="1753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67"/>
              </a:lnSpc>
            </a:pPr>
            <a:endParaRPr lang="Arial" altLang="Arial" sz="100"/>
          </a:p>
          <a:p>
            <a:pPr marL="15875" algn="l" rtl="0" eaLnBrk="0">
              <a:lnSpc>
                <a:spcPct val="85000"/>
              </a:lnSpc>
            </a:pPr>
            <a:r>
              <a:rPr sz="2000" b="1" kern="0" spc="4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·农业园区建设经营性人才的流</a:t>
            </a:r>
            <a:r>
              <a:rPr sz="2000" b="1" kern="0" spc="3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动与</a:t>
            </a:r>
            <a:endParaRPr lang="SimHei" altLang="SimHei" sz="2000"/>
          </a:p>
          <a:p>
            <a:pPr marL="212725" algn="l" rtl="0" eaLnBrk="0">
              <a:lnSpc>
                <a:spcPts val="3500"/>
              </a:lnSpc>
            </a:pPr>
            <a:r>
              <a:rPr sz="2000" b="1" kern="0" spc="7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区域经济发展</a:t>
            </a:r>
            <a:endParaRPr lang="SimHei" altLang="SimHei" sz="2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03"/>
              </a:spcBef>
            </a:pPr>
            <a:r>
              <a:rPr sz="2000" kern="0" spc="1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000" b="1" kern="0" spc="1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案例分析与应用</a:t>
            </a:r>
            <a:endParaRPr lang="SimHei" altLang="SimHei" sz="20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15875" algn="l" rtl="0" eaLnBrk="0">
              <a:lnSpc>
                <a:spcPct val="96000"/>
              </a:lnSpc>
              <a:spcBef>
                <a:spcPts val="7"/>
              </a:spcBef>
            </a:pPr>
            <a:r>
              <a:rPr sz="2000" b="1" kern="0" spc="-10">
                <a:solidFill>
                  <a:srgbClr val="D0006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·研究结论与展望</a:t>
            </a:r>
            <a:endParaRPr lang="SimHei" altLang="SimHei" sz="2000"/>
          </a:p>
        </p:txBody>
      </p:sp>
      <p:sp>
        <p:nvSpPr>
          <p:cNvPr id="20" name="textbox 20"/>
          <p:cNvSpPr/>
          <p:nvPr/>
        </p:nvSpPr>
        <p:spPr>
          <a:xfrm>
            <a:off x="1571930" y="2714525"/>
            <a:ext cx="1262380" cy="262445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45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8500" kern="0" spc="-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8500" kern="0" spc="-79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500" kern="0" spc="-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8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1193776" y="3100123"/>
            <a:ext cx="7268844" cy="1250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38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3500" b="1" kern="0" spc="-70">
                <a:solidFill>
                  <a:srgbClr val="B800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35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24129" algn="l" rtl="0" eaLnBrk="0">
              <a:lnSpc>
                <a:spcPct val="95000"/>
              </a:lnSpc>
              <a:spcBef>
                <a:spcPts val="4"/>
              </a:spcBef>
            </a:pPr>
            <a:r>
              <a:rPr sz="31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农业园区建设经营性人才的产业</a:t>
            </a:r>
            <a:r>
              <a:rPr sz="3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集聚效应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143525" y="2355828"/>
            <a:ext cx="1873269" cy="348617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40043" y="2362180"/>
            <a:ext cx="1873269" cy="3479818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36561" y="2368533"/>
            <a:ext cx="1873269" cy="3479818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36546" y="984235"/>
            <a:ext cx="3750309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545465" algn="l" rtl="0" eaLnBrk="0">
              <a:lnSpc>
                <a:spcPct val="97000"/>
              </a:lnSpc>
              <a:spcBef>
                <a:spcPts val="4"/>
              </a:spcBef>
              <a:tabLst>
                <a:tab pos="734694"/>
              </a:tabLst>
            </a:pPr>
            <a:r>
              <a:rPr sz="26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产业集聚效应的内涵</a:t>
            </a:r>
            <a:endParaRPr lang="SimHei" altLang="SimHei" sz="2600"/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49246" y="996935"/>
            <a:ext cx="533386" cy="469879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7429477" y="2996515"/>
            <a:ext cx="2138045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指同一产业在特定地理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区域内高</a:t>
            </a:r>
            <a:endParaRPr lang="SimHei" altLang="SimHei" sz="1200"/>
          </a:p>
          <a:p>
            <a:pPr marL="12700" algn="l" rtl="0" eaLnBrk="0">
              <a:lnSpc>
                <a:spcPct val="152000"/>
              </a:lnSpc>
              <a:spcBef>
                <a:spcPts val="24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度集中，形成竞争优势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明显的产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业群。</a:t>
            </a:r>
            <a:endParaRPr lang="SimHei" altLang="SimHei" sz="1200"/>
          </a:p>
        </p:txBody>
      </p:sp>
      <p:sp>
        <p:nvSpPr>
          <p:cNvPr id="40" name="textbox 40"/>
          <p:cNvSpPr/>
          <p:nvPr/>
        </p:nvSpPr>
        <p:spPr>
          <a:xfrm>
            <a:off x="7429478" y="4837384"/>
            <a:ext cx="2142489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由于产业集聚而带来的经济效益</a:t>
            </a:r>
            <a:endParaRPr lang="SimHei" altLang="SimHei" sz="1200"/>
          </a:p>
          <a:p>
            <a:pPr marL="12700" algn="l" rtl="0" eaLnBrk="0">
              <a:lnSpc>
                <a:spcPts val="2154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和竞争优势。</a:t>
            </a:r>
            <a:endParaRPr lang="SimHei" altLang="SimHei" sz="1100"/>
          </a:p>
        </p:txBody>
      </p:sp>
      <p:sp>
        <p:nvSpPr>
          <p:cNvPr id="42" name="textbox 42"/>
          <p:cNvSpPr/>
          <p:nvPr/>
        </p:nvSpPr>
        <p:spPr>
          <a:xfrm>
            <a:off x="8168688" y="4378442"/>
            <a:ext cx="1100455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10">
                <a:solidFill>
                  <a:srgbClr val="D100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产业集聚效应</a:t>
            </a:r>
            <a:endParaRPr lang="SimHei" altLang="SimHei" sz="14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410419" y="2343122"/>
            <a:ext cx="355662" cy="520702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404109" y="4279892"/>
            <a:ext cx="387315" cy="355605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8346413" y="2500090"/>
            <a:ext cx="731519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1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b="1" kern="0" spc="-30">
                <a:solidFill>
                  <a:srgbClr val="D200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产业集聚</a:t>
            </a:r>
            <a:endParaRPr lang="SimHei" altLang="SimHei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52" name="table 52"/>
          <p:cNvGraphicFramePr>
            <a:graphicFrameLocks noGrp="1"/>
          </p:cNvGraphicFramePr>
          <p:nvPr/>
        </p:nvGraphicFramePr>
        <p:xfrm>
          <a:off x="914392" y="4602079"/>
          <a:ext cx="8947149" cy="688975"/>
        </p:xfrm>
        <a:graphic>
          <a:graphicData uri="http://schemas.openxmlformats.org/drawingml/2006/table">
            <a:tbl>
              <a:tblPr/>
              <a:tblGrid>
                <a:gridCol w="2131060"/>
                <a:gridCol w="2327910"/>
                <a:gridCol w="2326004"/>
                <a:gridCol w="2162175"/>
              </a:tblGrid>
              <a:tr h="2184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751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3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经营性人才在农业园区内集聚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32"/>
                        </a:lnSpc>
                      </a:pPr>
                      <a:endParaRPr lang="Arial" altLang="Arial" sz="100"/>
                    </a:p>
                    <a:p>
                      <a:pPr marL="198754" algn="l" rtl="0" eaLnBrk="0">
                        <a:lnSpc>
                          <a:spcPct val="91000"/>
                        </a:lnSpc>
                      </a:pPr>
                      <a:r>
                        <a:rPr sz="13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人才集聚促进技术创新，进而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026"/>
                        </a:lnSpc>
                      </a:pPr>
                      <a:endParaRPr lang="Arial" altLang="Arial" sz="100"/>
                    </a:p>
                    <a:p>
                      <a:pPr marL="194945" algn="l" rtl="0" eaLnBrk="0">
                        <a:lnSpc>
                          <a:spcPct val="96000"/>
                        </a:lnSpc>
                      </a:pPr>
                      <a:r>
                        <a:rPr sz="13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人才集聚有助于实现规模经</a:t>
                      </a:r>
                      <a:r>
                        <a:rPr sz="13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济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821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96000"/>
                        </a:lnSpc>
                      </a:pPr>
                      <a:r>
                        <a:rPr sz="13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人才集聚有助</a:t>
                      </a:r>
                      <a:r>
                        <a:rPr sz="13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于提升区域品</a:t>
                      </a:r>
                      <a:r>
                        <a:rPr sz="13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牌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200"/>
                    </a:p>
                    <a:p>
                      <a:pPr marL="635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,可实现资源共享，如技术</a:t>
                      </a:r>
                      <a:r>
                        <a:rPr sz="12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、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300"/>
                    </a:p>
                    <a:p>
                      <a:pPr marL="173989" algn="l" rtl="0" eaLnBrk="0">
                        <a:lnSpc>
                          <a:spcPts val="1476"/>
                        </a:lnSpc>
                        <a:spcBef>
                          <a:spcPts val="1"/>
                        </a:spcBef>
                      </a:pPr>
                      <a:r>
                        <a:rPr sz="12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提高产业效率和竞争力。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marL="252729" algn="l" rtl="0" eaLnBrk="0">
                        <a:lnSpc>
                          <a:spcPct val="92000"/>
                        </a:lnSpc>
                      </a:pPr>
                      <a:r>
                        <a:rPr sz="13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,降低生产成本，提高市场竞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200"/>
                    </a:p>
                    <a:p>
                      <a:pPr algn="r" rtl="0" eaLnBrk="0">
                        <a:lnSpc>
                          <a:spcPct val="92000"/>
                        </a:lnSpc>
                      </a:pPr>
                      <a:r>
                        <a:rPr sz="13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形象，吸引更</a:t>
                      </a:r>
                      <a:r>
                        <a:rPr sz="1300" kern="0" spc="-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多相关人才和</a:t>
                      </a:r>
                      <a:r>
                        <a:rPr sz="13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资</a:t>
                      </a:r>
                      <a:endParaRPr lang="SimHei" altLang="Sim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33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设备、市场等。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marL="17589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200" kern="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争力。</a:t>
                      </a:r>
                      <a:endParaRPr lang="SimHei" altLang="Sim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18097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1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源。</a:t>
                      </a:r>
                      <a:endParaRPr lang="SimHei" altLang="Sim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4" name="textbox 54"/>
          <p:cNvSpPr/>
          <p:nvPr/>
        </p:nvSpPr>
        <p:spPr>
          <a:xfrm>
            <a:off x="361996" y="1003293"/>
            <a:ext cx="7398384" cy="497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01015" algn="l" rtl="0" eaLnBrk="0">
              <a:lnSpc>
                <a:spcPct val="97000"/>
              </a:lnSpc>
              <a:spcBef>
                <a:spcPts val="5"/>
              </a:spcBef>
              <a:tabLst>
                <a:tab pos="708659"/>
              </a:tabLst>
            </a:pPr>
            <a:r>
              <a:rPr sz="24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2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</a:t>
            </a:r>
            <a:r>
              <a:rPr sz="2400" b="1" kern="0" spc="2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的产业集聚效应表现</a:t>
            </a:r>
            <a:endParaRPr lang="SimHei" altLang="SimHei" sz="24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4696" y="1015993"/>
            <a:ext cx="488902" cy="431838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003280" y="3312454"/>
            <a:ext cx="7269480" cy="329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4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</a:t>
            </a:r>
            <a:r>
              <a:rPr sz="24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4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2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400" kern="0" spc="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</a:t>
            </a:r>
            <a:r>
              <a:rPr sz="24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400"/>
          </a:p>
        </p:txBody>
      </p:sp>
      <p:sp>
        <p:nvSpPr>
          <p:cNvPr id="60" name="textbox 60"/>
          <p:cNvSpPr/>
          <p:nvPr/>
        </p:nvSpPr>
        <p:spPr>
          <a:xfrm>
            <a:off x="1551752" y="4143297"/>
            <a:ext cx="7678419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94"/>
              </a:lnSpc>
            </a:pPr>
            <a:r>
              <a:rPr sz="1300" b="1" kern="0" spc="100">
                <a:solidFill>
                  <a:srgbClr val="CC0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资源共享</a:t>
            </a:r>
            <a:r>
              <a:rPr sz="1300" kern="0" spc="10">
                <a:solidFill>
                  <a:srgbClr val="CC0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1300" b="1" kern="0" spc="100">
                <a:solidFill>
                  <a:srgbClr val="F000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技术创新</a:t>
            </a:r>
            <a:r>
              <a:rPr sz="1300" kern="0" spc="10">
                <a:solidFill>
                  <a:srgbClr val="F0007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2000" b="1" kern="0" spc="100" baseline="-3063">
                <a:solidFill>
                  <a:srgbClr val="B800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规模经济</a:t>
            </a:r>
            <a:r>
              <a:rPr sz="1300" kern="0" spc="10">
                <a:solidFill>
                  <a:srgbClr val="B800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1300" b="1" kern="0" spc="100">
                <a:solidFill>
                  <a:srgbClr val="571AD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品牌效应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336546" y="984235"/>
            <a:ext cx="8444230" cy="535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545465" algn="l" rtl="0" eaLnBrk="0">
              <a:lnSpc>
                <a:spcPct val="97000"/>
              </a:lnSpc>
              <a:spcBef>
                <a:spcPts val="5"/>
              </a:spcBef>
              <a:tabLst>
                <a:tab pos="741044"/>
              </a:tabLst>
            </a:pPr>
            <a:r>
              <a:rPr sz="24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400" b="1" kern="0" spc="2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农业园区建设经营性人才的产业集聚效应的影响因</a:t>
            </a:r>
            <a:r>
              <a:rPr sz="2400" b="1" kern="0" spc="21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</a:t>
            </a:r>
            <a:endParaRPr lang="SimHei" altLang="SimHei" sz="24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246" y="996935"/>
            <a:ext cx="533386" cy="469879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6572294" y="4575059"/>
            <a:ext cx="3170554" cy="804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7"/>
              </a:lnSpc>
            </a:pPr>
            <a:endParaRPr lang="Arial" altLang="Arial" sz="100"/>
          </a:p>
          <a:p>
            <a:pPr marL="922655" algn="l" rtl="0" eaLnBrk="0">
              <a:lnSpc>
                <a:spcPct val="95000"/>
              </a:lnSpc>
            </a:pPr>
            <a:r>
              <a:rPr sz="1300" b="1" kern="0" spc="40">
                <a:solidFill>
                  <a:srgbClr val="BB007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区域经济发展水平</a:t>
            </a:r>
            <a:endParaRPr lang="SimHei" altLang="SimHei" sz="1300"/>
          </a:p>
          <a:p>
            <a:pPr marL="12700" algn="l" rtl="0" eaLnBrk="0">
              <a:lnSpc>
                <a:spcPct val="92000"/>
              </a:lnSpc>
              <a:spcBef>
                <a:spcPts val="1324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区域经济发展水平影响人才集聚效应，经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济发展</a:t>
            </a:r>
            <a:endParaRPr lang="SimHei" altLang="SimHei" sz="11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水平高的地区更具有吸引力和竞争力。</a:t>
            </a:r>
            <a:endParaRPr lang="SimHei" altLang="SimHei" sz="1100"/>
          </a:p>
        </p:txBody>
      </p:sp>
      <p:sp>
        <p:nvSpPr>
          <p:cNvPr id="70" name="textbox 70"/>
          <p:cNvSpPr/>
          <p:nvPr/>
        </p:nvSpPr>
        <p:spPr>
          <a:xfrm>
            <a:off x="946177" y="4595934"/>
            <a:ext cx="3187064" cy="758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24"/>
              </a:lnSpc>
            </a:pPr>
            <a:endParaRPr lang="Arial" altLang="Arial" sz="100"/>
          </a:p>
          <a:p>
            <a:pPr marL="1246505" algn="l" rtl="0" eaLnBrk="0">
              <a:lnSpc>
                <a:spcPct val="96000"/>
              </a:lnSpc>
            </a:pPr>
            <a:r>
              <a:rPr sz="1300" b="1" kern="0" spc="80">
                <a:solidFill>
                  <a:srgbClr val="5718D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产业结构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188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产业结构合理有助于人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才集聚和产业集聚效应的</a:t>
            </a:r>
            <a:endParaRPr lang="SimHei" altLang="SimHei" sz="1100"/>
          </a:p>
          <a:p>
            <a:pPr marL="12700" algn="l" rtl="0" eaLnBrk="0">
              <a:lnSpc>
                <a:spcPts val="1952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实现，如产业链的完善度、产业门类的多样性等</a:t>
            </a:r>
            <a:endParaRPr lang="SimHei" altLang="SimHei" sz="1100"/>
          </a:p>
        </p:txBody>
      </p:sp>
      <p:sp>
        <p:nvSpPr>
          <p:cNvPr id="72" name="textbox 72"/>
          <p:cNvSpPr/>
          <p:nvPr/>
        </p:nvSpPr>
        <p:spPr>
          <a:xfrm>
            <a:off x="6572294" y="2405243"/>
            <a:ext cx="3187700" cy="445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政府对农业园区的政策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支持可促进人才集聚，如</a:t>
            </a:r>
            <a:endParaRPr lang="SimHei" altLang="SimHei" sz="11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税收优惠、土地租赁优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惠等。</a:t>
            </a:r>
            <a:endParaRPr lang="SimHei" altLang="SimHei" sz="1100"/>
          </a:p>
        </p:txBody>
      </p:sp>
      <p:sp>
        <p:nvSpPr>
          <p:cNvPr id="74" name="textbox 74"/>
          <p:cNvSpPr/>
          <p:nvPr/>
        </p:nvSpPr>
        <p:spPr>
          <a:xfrm>
            <a:off x="946177" y="2411251"/>
            <a:ext cx="3180079" cy="440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经营性人才的素质直接影响产业集聚效应的实现</a:t>
            </a:r>
            <a:endParaRPr lang="SimHei" altLang="SimHei" sz="11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69214" algn="l" rtl="0" eaLnBrk="0">
              <a:lnSpc>
                <a:spcPct val="95000"/>
              </a:lnSpc>
              <a:spcBef>
                <a:spcPts val="5"/>
              </a:spcBef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,高素质人才更有利于技术创新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和资源共享。</a:t>
            </a:r>
            <a:endParaRPr lang="SimHei" altLang="SimHei" sz="1100"/>
          </a:p>
        </p:txBody>
      </p:sp>
      <p:sp>
        <p:nvSpPr>
          <p:cNvPr id="76" name="textbox 76"/>
          <p:cNvSpPr/>
          <p:nvPr/>
        </p:nvSpPr>
        <p:spPr>
          <a:xfrm>
            <a:off x="2186726" y="2042585"/>
            <a:ext cx="729615" cy="21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9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7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人才素质</a:t>
            </a:r>
            <a:endParaRPr lang="SimHei" altLang="SimHei" sz="1300"/>
          </a:p>
        </p:txBody>
      </p:sp>
      <p:sp>
        <p:nvSpPr>
          <p:cNvPr id="78" name="textbox 78"/>
          <p:cNvSpPr/>
          <p:nvPr/>
        </p:nvSpPr>
        <p:spPr>
          <a:xfrm>
            <a:off x="7812845" y="2042090"/>
            <a:ext cx="727075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6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300" b="1" kern="0" spc="60">
                <a:solidFill>
                  <a:srgbClr val="F1008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政策支持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187420" y="3124358"/>
            <a:ext cx="8056880" cy="172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29"/>
              </a:lnSpc>
            </a:pPr>
            <a:endParaRPr lang="Arial" altLang="Arial" sz="100"/>
          </a:p>
          <a:p>
            <a:pPr marL="18415" algn="l" rtl="0" eaLnBrk="0">
              <a:lnSpc>
                <a:spcPct val="79000"/>
              </a:lnSpc>
            </a:pPr>
            <a:r>
              <a:rPr sz="3200" b="1" kern="0" spc="-50">
                <a:solidFill>
                  <a:srgbClr val="B800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32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农业园区建设经营性人才对区域经济发展的贡</a:t>
            </a:r>
            <a:r>
              <a:rPr sz="3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献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165613" y="2336769"/>
            <a:ext cx="5441977" cy="4070401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539720" y="2460197"/>
            <a:ext cx="3345179" cy="3947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73"/>
              </a:lnSpc>
            </a:pPr>
            <a:endParaRPr lang="Arial" altLang="Arial" sz="100"/>
          </a:p>
          <a:p>
            <a:pPr marL="14604" algn="l" rtl="0" eaLnBrk="0">
              <a:lnSpc>
                <a:spcPct val="99000"/>
              </a:lnSpc>
            </a:pP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</a:t>
            </a:r>
            <a:r>
              <a:rPr sz="1100" kern="0" spc="-20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</a:t>
            </a:r>
            <a:r>
              <a:rPr sz="1100" kern="0" spc="-19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科</a:t>
            </a:r>
            <a:r>
              <a:rPr sz="1100" kern="0" spc="-19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</a:t>
            </a:r>
            <a:r>
              <a:rPr sz="1100" kern="0" spc="-21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</a:t>
            </a:r>
            <a:r>
              <a:rPr sz="1100" kern="0" spc="-20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</a:t>
            </a:r>
            <a:endParaRPr lang="SimHei" altLang="SimHei" sz="1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133000"/>
              </a:lnSpc>
              <a:spcBef>
                <a:spcPts val="338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农业园区建设经营性人才在推动农业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现代化发展中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,注重科技创新，引进优良品种和先进技术，提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农业生产效率和农产品质量。</a:t>
            </a:r>
            <a:endParaRPr lang="SimHei" altLang="SimHei" sz="11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4604" algn="l" rtl="0" eaLnBrk="0">
              <a:lnSpc>
                <a:spcPct val="100000"/>
              </a:lnSpc>
              <a:spcBef>
                <a:spcPts val="339"/>
              </a:spcBef>
            </a:pPr>
            <a:r>
              <a:rPr sz="1100" b="1" kern="0" spc="250">
                <a:solidFill>
                  <a:srgbClr val="EA007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优化农业结构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12700" algn="l" rtl="0" eaLnBrk="0">
              <a:lnSpc>
                <a:spcPct val="131000"/>
              </a:lnSpc>
              <a:spcBef>
                <a:spcPts val="333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农业园区建设经营性人才通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过对农业结构的调整和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优化，促进特色农业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、高效农业和生态农业的发展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,提高农业综合效益。</a:t>
            </a:r>
            <a:endParaRPr lang="SimHei" altLang="SimHei" sz="11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4604" algn="l" rtl="0" eaLnBrk="0">
              <a:lnSpc>
                <a:spcPct val="100000"/>
              </a:lnSpc>
              <a:spcBef>
                <a:spcPts val="339"/>
              </a:spcBef>
            </a:pPr>
            <a:r>
              <a:rPr sz="1100" b="1" kern="0" spc="270">
                <a:solidFill>
                  <a:srgbClr val="B6007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提升农业竞争力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2700" algn="l" rtl="0" eaLnBrk="0">
              <a:lnSpc>
                <a:spcPct val="133000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农业园区建设经营性人才通过推广现代化的农业管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理理念和生产技术，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提高农业企业的竞争力，进而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促进区域农业经济的发展。</a:t>
            </a:r>
            <a:endParaRPr lang="SimHei" altLang="SimHei" sz="1100"/>
          </a:p>
        </p:txBody>
      </p:sp>
      <p:sp>
        <p:nvSpPr>
          <p:cNvPr id="90" name="textbox 90"/>
          <p:cNvSpPr/>
          <p:nvPr/>
        </p:nvSpPr>
        <p:spPr>
          <a:xfrm>
            <a:off x="342855" y="984235"/>
            <a:ext cx="3754754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539750" algn="l" rtl="0" eaLnBrk="0">
              <a:lnSpc>
                <a:spcPct val="97000"/>
              </a:lnSpc>
              <a:spcBef>
                <a:spcPts val="4"/>
              </a:spcBef>
              <a:tabLst>
                <a:tab pos="728344"/>
              </a:tabLst>
            </a:pPr>
            <a:r>
              <a:rPr sz="25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推动农业现代化发展</a:t>
            </a:r>
            <a:endParaRPr lang="SimHei" altLang="SimHei" sz="25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4222741" y="3794408"/>
            <a:ext cx="2141854" cy="1315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0"/>
              </a:lnSpc>
            </a:pPr>
            <a:endParaRPr lang="Arial" altLang="Arial" sz="100"/>
          </a:p>
          <a:p>
            <a:pPr marL="567690" algn="l" rtl="0" eaLnBrk="0">
              <a:lnSpc>
                <a:spcPct val="98000"/>
              </a:lnSpc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优化资源配置</a:t>
            </a:r>
            <a:endParaRPr lang="SimHei" altLang="SimHei" sz="14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110000"/>
              </a:lnSpc>
              <a:spcBef>
                <a:spcPts val="2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通过市场机制和政策引导，农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园区建设经营性人才优化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资源配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置，推动农村产业结构调整和升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级。</a:t>
            </a:r>
            <a:endParaRPr lang="SimHei" altLang="SimHei" sz="1600"/>
          </a:p>
        </p:txBody>
      </p:sp>
      <p:sp>
        <p:nvSpPr>
          <p:cNvPr id="98" name="textbox 98"/>
          <p:cNvSpPr/>
          <p:nvPr/>
        </p:nvSpPr>
        <p:spPr>
          <a:xfrm>
            <a:off x="6914361" y="3979300"/>
            <a:ext cx="2148839" cy="1178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57"/>
              </a:lnSpc>
            </a:pPr>
            <a:endParaRPr lang="Arial" altLang="Arial" sz="100"/>
          </a:p>
          <a:p>
            <a:pPr marL="441325" algn="l" rtl="0" eaLnBrk="0">
              <a:lnSpc>
                <a:spcPct val="99000"/>
              </a:lnSpc>
            </a:pP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提升农村经济实力</a:t>
            </a:r>
            <a:endParaRPr lang="SimHei" altLang="SimHei" sz="1400"/>
          </a:p>
          <a:p>
            <a:pPr marL="13334" algn="l" rtl="0" eaLnBrk="0">
              <a:lnSpc>
                <a:spcPct val="105000"/>
              </a:lnSpc>
              <a:spcBef>
                <a:spcPts val="945"/>
              </a:spcBef>
            </a:pP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农业园区建设经营性人才通过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进农村产业结构升级，提升农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村</a:t>
            </a:r>
            <a:endParaRPr lang="SimHei" altLang="SimHei" sz="1200"/>
          </a:p>
          <a:p>
            <a:pPr algn="r" rtl="0" eaLnBrk="0">
              <a:lnSpc>
                <a:spcPct val="89000"/>
              </a:lnSpc>
              <a:spcBef>
                <a:spcPts val="270"/>
              </a:spcBef>
            </a:pPr>
            <a:r>
              <a:rPr sz="1300" i="1" kern="0" spc="-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经济</a:t>
            </a:r>
            <a:r>
              <a:rPr sz="1300" i="1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实力，增加农民收入，提</a:t>
            </a:r>
            <a:r>
              <a:rPr sz="1300" i="1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</a:t>
            </a:r>
            <a:endParaRPr lang="SimHei" altLang="SimHei" sz="1300"/>
          </a:p>
          <a:p>
            <a:pPr algn="l" rtl="0" eaLnBrk="0">
              <a:lnSpc>
                <a:spcPct val="104000"/>
              </a:lnSpc>
            </a:pPr>
            <a:endParaRPr lang="Arial" altLang="Arial" sz="300"/>
          </a:p>
          <a:p>
            <a:pPr marL="13334" algn="l" rtl="0" eaLnBrk="0">
              <a:lnSpc>
                <a:spcPts val="1416"/>
              </a:lnSpc>
              <a:spcBef>
                <a:spcPts val="2"/>
              </a:spcBef>
            </a:pPr>
            <a:r>
              <a:rPr sz="11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农村生活水平。</a:t>
            </a:r>
            <a:endParaRPr lang="SimHei" altLang="SimHei" sz="1100"/>
          </a:p>
        </p:txBody>
      </p:sp>
      <p:sp>
        <p:nvSpPr>
          <p:cNvPr id="100" name="textbox 100"/>
          <p:cNvSpPr/>
          <p:nvPr/>
        </p:nvSpPr>
        <p:spPr>
          <a:xfrm>
            <a:off x="1504907" y="3967147"/>
            <a:ext cx="2156460" cy="962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5"/>
              </a:lnSpc>
            </a:pPr>
            <a:endParaRPr lang="Arial" altLang="Arial" sz="100"/>
          </a:p>
          <a:p>
            <a:pPr marL="567690" algn="l" rtl="0" eaLnBrk="0">
              <a:lnSpc>
                <a:spcPct val="99000"/>
              </a:lnSpc>
            </a:pPr>
            <a:r>
              <a:rPr sz="14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引导产业集聚</a:t>
            </a:r>
            <a:endParaRPr lang="SimHei" altLang="SimHei" sz="14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2700" algn="l" rtl="0" eaLnBrk="0">
              <a:lnSpc>
                <a:spcPct val="108000"/>
              </a:lnSpc>
              <a:spcBef>
                <a:spcPts val="6"/>
              </a:spcBef>
            </a:pP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才通过引</a:t>
            </a:r>
            <a:r>
              <a:rPr sz="12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导相关产业集聚，形成产业集</a:t>
            </a: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</a:t>
            </a:r>
            <a:r>
              <a:rPr sz="12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效应，推动农村产业结构升级</a:t>
            </a:r>
            <a:r>
              <a:rPr sz="12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102" name="textbox 102"/>
          <p:cNvSpPr/>
          <p:nvPr/>
        </p:nvSpPr>
        <p:spPr>
          <a:xfrm>
            <a:off x="336546" y="984235"/>
            <a:ext cx="4084954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52450" algn="l" rtl="0" eaLnBrk="0">
              <a:lnSpc>
                <a:spcPct val="95000"/>
              </a:lnSpc>
              <a:spcBef>
                <a:spcPts val="7"/>
              </a:spcBef>
              <a:tabLst>
                <a:tab pos="747394"/>
              </a:tabLst>
            </a:pPr>
            <a:r>
              <a:rPr sz="26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促进农村产业结构升级</a:t>
            </a:r>
            <a:endParaRPr lang="SimHei" altLang="SimHei" sz="26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246" y="996935"/>
            <a:ext cx="539803" cy="469879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565653" y="2089161"/>
            <a:ext cx="1485848" cy="1123915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492972" y="2514572"/>
            <a:ext cx="1187501" cy="927129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070135" y="2514572"/>
            <a:ext cx="1187395" cy="908071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5032597" y="3223764"/>
            <a:ext cx="469265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05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800" b="1" kern="0" spc="-40">
                <a:solidFill>
                  <a:srgbClr val="EA008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100%</a:t>
            </a:r>
            <a:endParaRPr lang="SimSun" altLang="SimSun" sz="1800"/>
          </a:p>
        </p:txBody>
      </p:sp>
      <p:sp>
        <p:nvSpPr>
          <p:cNvPr id="114" name="textbox 114"/>
          <p:cNvSpPr/>
          <p:nvPr/>
        </p:nvSpPr>
        <p:spPr>
          <a:xfrm>
            <a:off x="7851912" y="3434270"/>
            <a:ext cx="368300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37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800" b="1" kern="0" spc="-20">
                <a:solidFill>
                  <a:srgbClr val="B80074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80%</a:t>
            </a:r>
            <a:endParaRPr lang="SimSun" altLang="SimSun" sz="1800"/>
          </a:p>
        </p:txBody>
      </p:sp>
      <p:sp>
        <p:nvSpPr>
          <p:cNvPr id="116" name="textbox 116"/>
          <p:cNvSpPr/>
          <p:nvPr/>
        </p:nvSpPr>
        <p:spPr>
          <a:xfrm>
            <a:off x="2435385" y="3440623"/>
            <a:ext cx="368300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37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800" b="1" kern="0" spc="-20">
                <a:solidFill>
                  <a:srgbClr val="C40068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80%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8001039" y="1984497"/>
            <a:ext cx="1995804" cy="1535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3"/>
              </a:lnSpc>
            </a:pPr>
            <a:endParaRPr lang="Arial" altLang="Arial" sz="100"/>
          </a:p>
          <a:p>
            <a:pPr marL="15240" algn="l" rtl="0" eaLnBrk="0">
              <a:lnSpc>
                <a:spcPct val="95000"/>
              </a:lnSpc>
            </a:pPr>
            <a:r>
              <a:rPr sz="1400" b="1" kern="0" spc="-20">
                <a:solidFill>
                  <a:srgbClr val="CC006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缩小城乡差距</a:t>
            </a:r>
            <a:endParaRPr lang="SimHei" altLang="Sim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algn="l" rtl="0" eaLnBrk="0">
              <a:lnSpc>
                <a:spcPct val="7370"/>
              </a:lnSpc>
            </a:pPr>
            <a:endParaRPr lang="Arial" altLang="Arial" sz="100"/>
          </a:p>
          <a:p>
            <a:pPr marL="12700" algn="l" rtl="0" eaLnBrk="0">
              <a:lnSpc>
                <a:spcPct val="129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通过引导城市资本、技术、人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才等生产要素向农村流动，农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业园区建设经营性人才缩小城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乡差距，推动城乡经济一体化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发展。</a:t>
            </a:r>
            <a:endParaRPr lang="SimHei" altLang="SimHei" sz="1200"/>
          </a:p>
        </p:txBody>
      </p:sp>
      <p:sp>
        <p:nvSpPr>
          <p:cNvPr id="122" name="textbox 122"/>
          <p:cNvSpPr/>
          <p:nvPr/>
        </p:nvSpPr>
        <p:spPr>
          <a:xfrm>
            <a:off x="984245" y="3267943"/>
            <a:ext cx="2000250" cy="1332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1"/>
              </a:lnSpc>
            </a:pPr>
            <a:endParaRPr lang="Arial" altLang="Arial" sz="100"/>
          </a:p>
          <a:p>
            <a:pPr marL="15240" algn="l" rtl="0" eaLnBrk="0">
              <a:lnSpc>
                <a:spcPct val="96000"/>
              </a:lnSpc>
            </a:pPr>
            <a:r>
              <a:rPr sz="1400" b="1" kern="0" spc="-20">
                <a:solidFill>
                  <a:srgbClr val="D1006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促进城乡互动</a:t>
            </a:r>
            <a:endParaRPr lang="SimHei" altLang="SimHei" sz="1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128000"/>
              </a:lnSpc>
              <a:spcBef>
                <a:spcPts val="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农业园区建设经营性人才通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加强城乡经济联系，促进城乡</a:t>
            </a: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之间的人才、资金、技术和信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息互动。</a:t>
            </a:r>
            <a:endParaRPr lang="SimHei" altLang="SimHei" sz="1200"/>
          </a:p>
        </p:txBody>
      </p:sp>
      <p:sp>
        <p:nvSpPr>
          <p:cNvPr id="124" name="textbox 124"/>
          <p:cNvSpPr/>
          <p:nvPr/>
        </p:nvSpPr>
        <p:spPr>
          <a:xfrm>
            <a:off x="7219994" y="4271231"/>
            <a:ext cx="1986279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1"/>
              </a:lnSpc>
            </a:pPr>
            <a:endParaRPr lang="Arial" altLang="Arial" sz="100"/>
          </a:p>
          <a:p>
            <a:pPr marL="15240" algn="l" rtl="0" eaLnBrk="0">
              <a:lnSpc>
                <a:spcPct val="96000"/>
              </a:lnSpc>
            </a:pPr>
            <a:r>
              <a:rPr sz="1400" b="1" kern="0" spc="-20">
                <a:solidFill>
                  <a:srgbClr val="CD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推动乡村振兴战略实施</a:t>
            </a:r>
            <a:endParaRPr lang="SimHei" altLang="SimHei" sz="14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12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农业园区建设经营性人才通过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加强城乡经济联系，推动乡村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振兴战略的实施，促进农村繁</a:t>
            </a:r>
            <a:endParaRPr lang="SimHei" altLang="SimHei" sz="1200"/>
          </a:p>
        </p:txBody>
      </p:sp>
      <p:sp>
        <p:nvSpPr>
          <p:cNvPr id="126" name="textbox 126"/>
          <p:cNvSpPr/>
          <p:nvPr/>
        </p:nvSpPr>
        <p:spPr>
          <a:xfrm>
            <a:off x="336546" y="984235"/>
            <a:ext cx="3359150" cy="53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52450" algn="l" rtl="0" eaLnBrk="0">
              <a:lnSpc>
                <a:spcPct val="96000"/>
              </a:lnSpc>
              <a:spcBef>
                <a:spcPts val="5"/>
              </a:spcBef>
              <a:tabLst>
                <a:tab pos="664844"/>
              </a:tabLst>
            </a:pPr>
            <a:r>
              <a:rPr sz="26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加强城乡经济联系</a:t>
            </a:r>
            <a:endParaRPr lang="SimHei" altLang="SimHei" sz="26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49246" y="996935"/>
            <a:ext cx="539803" cy="46987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1187420" y="3124358"/>
            <a:ext cx="8074025" cy="172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29"/>
              </a:lnSpc>
            </a:pPr>
            <a:endParaRPr lang="Arial" altLang="Arial" sz="100"/>
          </a:p>
          <a:p>
            <a:pPr marL="18415" algn="l" rtl="0" eaLnBrk="0">
              <a:lnSpc>
                <a:spcPct val="79000"/>
              </a:lnSpc>
            </a:pPr>
            <a:r>
              <a:rPr sz="3200" b="1" kern="0" spc="-50">
                <a:solidFill>
                  <a:srgbClr val="B8007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32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8000"/>
              </a:lnSpc>
              <a:spcBef>
                <a:spcPts val="5"/>
              </a:spcBef>
            </a:pPr>
            <a:r>
              <a:rPr sz="3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农业园区建设经营性人才的培养与区</a:t>
            </a:r>
            <a:r>
              <a:rPr sz="3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域经济发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展</a:t>
            </a:r>
            <a:endParaRPr lang="SimHei" altLang="SimHei" sz="3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3943" y="2508218"/>
            <a:ext cx="4076644" cy="2927352"/>
          </a:xfrm>
          <a:prstGeom prst="rect">
            <a:avLst/>
          </a:prstGeom>
        </p:spPr>
      </p:pic>
      <p:sp>
        <p:nvSpPr>
          <p:cNvPr id="138" name="textbox 138"/>
          <p:cNvSpPr/>
          <p:nvPr/>
        </p:nvSpPr>
        <p:spPr>
          <a:xfrm>
            <a:off x="5734039" y="4409962"/>
            <a:ext cx="4225290" cy="1050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70">
                <a:solidFill>
                  <a:srgbClr val="5719D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培养人才是实现产业升级和转</a:t>
            </a:r>
            <a:r>
              <a:rPr sz="1300" b="1" kern="0" spc="60">
                <a:solidFill>
                  <a:srgbClr val="5719D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型的重要途径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270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随着农业产业升级和转型，需要大量具备新技能和新思维的人才</a:t>
            </a:r>
            <a:endParaRPr lang="SimHei" altLang="SimHei" sz="1100"/>
          </a:p>
          <a:p>
            <a:pPr marL="12700" algn="l" rtl="0" eaLnBrk="0">
              <a:lnSpc>
                <a:spcPct val="158000"/>
              </a:lnSpc>
              <a:spcBef>
                <a:spcPts val="20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来支持。培养这些人才不仅可以满足农业园区建设的需求，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同时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也是推动区域经济转型和升级的重</a:t>
            </a:r>
            <a:r>
              <a:rPr sz="1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要途径。</a:t>
            </a:r>
            <a:endParaRPr lang="SimHei" altLang="SimHei" sz="1100"/>
          </a:p>
        </p:txBody>
      </p:sp>
      <p:sp>
        <p:nvSpPr>
          <p:cNvPr id="140" name="textbox 140"/>
          <p:cNvSpPr/>
          <p:nvPr/>
        </p:nvSpPr>
        <p:spPr>
          <a:xfrm>
            <a:off x="336546" y="977882"/>
            <a:ext cx="6434454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552450" algn="l" rtl="0" eaLnBrk="0">
              <a:lnSpc>
                <a:spcPct val="95000"/>
              </a:lnSpc>
              <a:spcBef>
                <a:spcPts val="3"/>
              </a:spcBef>
              <a:tabLst>
                <a:tab pos="734694"/>
              </a:tabLst>
            </a:pPr>
            <a:r>
              <a:rPr sz="2500" kern="0" spc="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20">
                <a:solidFill>
                  <a:srgbClr val="CE006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农业园区建设经营性人才培养的重要性</a:t>
            </a:r>
            <a:endParaRPr lang="SimHei" altLang="SimHei" sz="25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9246" y="990582"/>
            <a:ext cx="539803" cy="476232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5734039" y="2085899"/>
            <a:ext cx="4244340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50">
                <a:solidFill>
                  <a:srgbClr val="C9006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人才是农业园区发展的关键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020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农业园区的建设和发展需要具备专业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技能和创新精神的人才，这</a:t>
            </a:r>
            <a:endParaRPr lang="SimHei" altLang="SimHei" sz="1100"/>
          </a:p>
          <a:p>
            <a:pPr marL="12700" algn="l" rtl="0" eaLnBrk="0">
              <a:lnSpc>
                <a:spcPts val="2047"/>
              </a:lnSpc>
            </a:pP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些人才是推动农业现代化和区域经济发展的关键因素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https://d.book118.com/987044006034006033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2024-09-06T11:46:19.604</cp:lastPrinted>
  <dcterms:created xsi:type="dcterms:W3CDTF">2024-09-06T03:46:19Z</dcterms:created>
  <dcterms:modified xsi:type="dcterms:W3CDTF">2024-09-06T03:46:20Z</dcterms:modified>
</cp:coreProperties>
</file>