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AD8754-AA75-481C-A315-19A64D572F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0D9927-D3AA-4171-9F30-B79CD778CD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801AA9-B09B-4BF9-AB4A-A0DAEC4ACB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2E763E-D7AF-451F-AD04-29DE8B727F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E03687-379D-45F5-9775-DF00F54F2C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B7DE4F-CB19-427A-A0E1-73A7997D27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04422E-1519-4640-A3A3-2D36675A3B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69AB30-4085-498F-835E-B0189895A5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B85391-9024-414B-87E1-A53C5D7D99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CAC532-C7EA-470D-8680-7D8B9C8B53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6BF8BF-46C1-4067-AC8C-76EEA1970B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704402114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健康保健行业安全操作与防护策略</a:t>
            </a:r>
            <a:endParaRPr lang="en-US" sz="1100"/>
          </a:p>
        </p:txBody>
      </p:sp>
      <p:sp>
        <p:nvSpPr>
          <p:cNvPr id="5" name="AutoShape 5"/>
          <p:cNvSpPr/>
          <p:nvPr/>
        </p:nvSpPr>
        <p:spPr>
          <a:xfrm>
            <a:off x="764753" y="4274372"/>
            <a:ext cx="2461447" cy="3199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a:solidFill>
                  <a:srgbClr val="FFFFFF">
                    <a:alpha val="100000"/>
                  </a:srgbClr>
                </a:solidFill>
                <a:latin typeface="Microsoft Yahei"/>
                <a:ea typeface="Microsoft Yahei"/>
                <a:cs typeface="Microsoft Yahei"/>
              </a:rPr>
              <a:t>2024-01-09</a:t>
            </a:r>
            <a:endParaRPr lang="en-US" sz="1100"/>
          </a:p>
        </p:txBody>
      </p:sp>
      <p:sp>
        <p:nvSpPr>
          <p:cNvPr id="6" name="AutoShape 6"/>
          <p:cNvSpPr/>
          <p:nvPr/>
        </p:nvSpPr>
        <p:spPr>
          <a:xfrm>
            <a:off x="764753" y="3876675"/>
            <a:ext cx="1851864" cy="4062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575">
                <a:solidFill>
                  <a:srgbClr val="FFFFFF">
                    <a:alpha val="100000"/>
                  </a:srgbClr>
                </a:solidFill>
                <a:latin typeface="Microsoft Yahei"/>
                <a:ea typeface="Microsoft Yahei"/>
                <a:cs typeface="Microsoft Yahei"/>
              </a:rPr>
              <a:t>汇报人：XX</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行业概述</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安全操作规程</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防护策略</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安全管理与监督</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行业案例分析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健康保健行业的定义与特点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健康保健行业是指提供预防、诊断、治疗和康复健康服务的行业，包括医院、诊所、药店、康复中心等机构。</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健康保健行业具有多样性、专业性、高风险性等特点，需要从业人员具备高度的专业知识和技能，同时要重视安全操作和防护措施，保障患者和工作人员的安全。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健康保健行业是保障人民健康的重要支柱，通过提供优质的医疗服务，预防和治疗疾病，提高人民的健康水平和生活质量。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保障人民健康</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健康保健行业的稳定发展对于维护社会稳定和促进经济发展具有重要意义，它可以创造就业机会，推动相关产业的发展，为社会创造更多的价值。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社会稳定与经济发展</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健康保健行业的重要性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随着社会经济的发展和人口老龄化的加剧，健康保健行业的市场需求不断增长，同时也面临着医疗资源分布不均、医疗服务质量参差不齐等问题。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未来，健康保健行业将朝着更加智能化、个性化、预防性的方向发展，利用信息技术和大数据分析提高医疗服务的质量和效率，满足人们多样化的健康需求。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健康保健行业的现状与发展趋势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安全操作规程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消毒与清洁规程</a:t>
              </a:r>
            </a:p>
          </p:txBody>
        </p:sp>
      </p:grpSp>
      <p:grpSp>
        <p:nvGrpSpPr>
          <p:cNvPr id="40" name="Group 40"/>
          <p:cNvGrpSpPr/>
          <p:nvPr/>
        </p:nvGrpSpPr>
        <p:grpSpPr>
          <a:xfrm>
            <a:off x="323860" y="1451184"/>
            <a:ext cx="3286271" cy="1172597"/>
            <a:chOff x="323860" y="1451184"/>
            <a:chExt cx="3286271" cy="1172597"/>
          </a:xfrm>
        </p:grpSpPr>
        <p:sp>
          <p:nvSpPr>
            <p:cNvPr id="41" name="TextBox 41"/>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总结词：消毒和清洁是健康保健行业的重要环节，需要遵循严格的规程来确保环境卫生和患者安全。</a:t>
              </a:r>
            </a:p>
          </p:txBody>
        </p:sp>
      </p:grpSp>
      <p:grpSp>
        <p:nvGrpSpPr>
          <p:cNvPr id="42" name="Group 42"/>
          <p:cNvGrpSpPr/>
          <p:nvPr/>
        </p:nvGrpSpPr>
        <p:grpSpPr>
          <a:xfrm>
            <a:off x="181203" y="3072914"/>
            <a:ext cx="3286271" cy="1172597"/>
            <a:chOff x="181203" y="3072914"/>
            <a:chExt cx="3286271" cy="1172597"/>
          </a:xfrm>
        </p:grpSpPr>
        <p:sp>
          <p:nvSpPr>
            <p:cNvPr id="43" name="TextBox 43"/>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详细描述</a:t>
              </a:r>
            </a:p>
          </p:txBody>
        </p:sp>
      </p:grpSp>
      <p:grpSp>
        <p:nvGrpSpPr>
          <p:cNvPr id="44" name="Group 44"/>
          <p:cNvGrpSpPr/>
          <p:nvPr/>
        </p:nvGrpSpPr>
        <p:grpSpPr>
          <a:xfrm>
            <a:off x="545256" y="4966595"/>
            <a:ext cx="3286271" cy="1172597"/>
            <a:chOff x="545256" y="4966595"/>
            <a:chExt cx="3286271" cy="1172597"/>
          </a:xfrm>
        </p:grpSpPr>
        <p:sp>
          <p:nvSpPr>
            <p:cNvPr id="45" name="TextBox 45"/>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定期对医疗设施进行全面清洁，包括地面、墙面、床位、医疗器械等。</a:t>
              </a:r>
            </a:p>
          </p:txBody>
        </p:sp>
      </p:grpSp>
      <p:grpSp>
        <p:nvGrpSpPr>
          <p:cNvPr id="46" name="Group 46"/>
          <p:cNvGrpSpPr/>
          <p:nvPr/>
        </p:nvGrpSpPr>
        <p:grpSpPr>
          <a:xfrm>
            <a:off x="8724537" y="3072914"/>
            <a:ext cx="3286271" cy="1172597"/>
            <a:chOff x="8724537" y="3072914"/>
            <a:chExt cx="3286271" cy="1172597"/>
          </a:xfrm>
        </p:grpSpPr>
        <p:sp>
          <p:nvSpPr>
            <p:cNvPr id="47" name="TextBox 47"/>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对高频接触的表面进行频繁清洁和消毒，以降低交叉感染的风险。</a:t>
              </a:r>
            </a:p>
          </p:txBody>
        </p:sp>
      </p:grpSp>
      <p:grpSp>
        <p:nvGrpSpPr>
          <p:cNvPr id="48" name="Group 48"/>
          <p:cNvGrpSpPr/>
          <p:nvPr/>
        </p:nvGrpSpPr>
        <p:grpSpPr>
          <a:xfrm>
            <a:off x="8168429" y="4966595"/>
            <a:ext cx="3286271" cy="1172597"/>
            <a:chOff x="8168429" y="4966595"/>
            <a:chExt cx="3286271" cy="1172597"/>
          </a:xfrm>
        </p:grpSpPr>
        <p:sp>
          <p:nvSpPr>
            <p:cNvPr id="49" name="TextBox 49"/>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清洁和消毒工作完成后，应进行效果检测，确保达到卫生标准。</a:t>
              </a:r>
            </a:p>
          </p:txBody>
        </p:sp>
      </p:grpSp>
      <p:grpSp>
        <p:nvGrpSpPr>
          <p:cNvPr id="50" name="Group 50"/>
          <p:cNvGrpSpPr/>
          <p:nvPr/>
        </p:nvGrpSpPr>
        <p:grpSpPr>
          <a:xfrm>
            <a:off x="8581879" y="1451184"/>
            <a:ext cx="3286271" cy="1172597"/>
            <a:chOff x="8581879" y="1451184"/>
            <a:chExt cx="3286271" cy="1172597"/>
          </a:xfrm>
        </p:grpSpPr>
        <p:sp>
          <p:nvSpPr>
            <p:cNvPr id="51" name="TextBox 51"/>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根据需要使用适当的消毒剂，并按照规定的浓度和时间进行消毒。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在此添加您的文本17字</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在此添加您的文本16字</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总结词：医疗废物处理是健康保健行业的另一项重要任务，需要遵循相关法规和规程，确保废物得到妥善处理。</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对医疗废物进行分类收集，按照感染性、损伤性、化学性和其他类别进行标识。</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使用专用容器对医疗废物进行储存，并确保容器密封、标识清晰。</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定期将医疗废物运送到指定地点进行处理，并确保运输过程中不发生泄漏。</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对医疗废物处理过程进行记录，以便追溯和监管。</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医疗废物处理规程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总结词：职业暴露是医护人员面临的风险之一，预防职业暴露对于保障医护人员的健康至关重要。</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详细描述</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提供个人防护装备，如手套、口罩、防护服等，并确保正确使用。</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对可能发生职业暴露的场景进行风险评估，并采取相应的预防措施。</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对医护人员进行职业暴露预防培训，提高他们的安全意识和应对能力。</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建立职业暴露报告和追踪制度，以便及时处理和预防类似事件的发生。</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职业暴露预防规程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患者安全操作规程</a:t>
              </a:r>
            </a:p>
          </p:txBody>
        </p:sp>
      </p:grpSp>
      <p:grpSp>
        <p:nvGrpSpPr>
          <p:cNvPr id="40" name="Group 40"/>
          <p:cNvGrpSpPr/>
          <p:nvPr/>
        </p:nvGrpSpPr>
        <p:grpSpPr>
          <a:xfrm>
            <a:off x="323860" y="1451184"/>
            <a:ext cx="3286271" cy="1172597"/>
            <a:chOff x="323860" y="1451184"/>
            <a:chExt cx="3286271" cy="1172597"/>
          </a:xfrm>
        </p:grpSpPr>
        <p:sp>
          <p:nvSpPr>
            <p:cNvPr id="41" name="TextBox 41"/>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总结词：确保患者安全是健康保健行业的首要任务，需要制定和执行严格的操作规程。</a:t>
              </a:r>
            </a:p>
          </p:txBody>
        </p:sp>
      </p:grpSp>
      <p:grpSp>
        <p:nvGrpSpPr>
          <p:cNvPr id="42" name="Group 42"/>
          <p:cNvGrpSpPr/>
          <p:nvPr/>
        </p:nvGrpSpPr>
        <p:grpSpPr>
          <a:xfrm>
            <a:off x="181203" y="3072914"/>
            <a:ext cx="3286271" cy="1172597"/>
            <a:chOff x="181203" y="3072914"/>
            <a:chExt cx="3286271" cy="1172597"/>
          </a:xfrm>
        </p:grpSpPr>
        <p:sp>
          <p:nvSpPr>
            <p:cNvPr id="43" name="TextBox 43"/>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详细描述</a:t>
              </a:r>
            </a:p>
          </p:txBody>
        </p:sp>
      </p:grpSp>
      <p:grpSp>
        <p:nvGrpSpPr>
          <p:cNvPr id="44" name="Group 44"/>
          <p:cNvGrpSpPr/>
          <p:nvPr/>
        </p:nvGrpSpPr>
        <p:grpSpPr>
          <a:xfrm>
            <a:off x="545256" y="4966595"/>
            <a:ext cx="3286271" cy="1172597"/>
            <a:chOff x="545256" y="4966595"/>
            <a:chExt cx="3286271" cy="1172597"/>
          </a:xfrm>
        </p:grpSpPr>
        <p:sp>
          <p:nvSpPr>
            <p:cNvPr id="45" name="TextBox 45"/>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对患者进行全面评估，了解他们的健康状况和需求。</a:t>
              </a:r>
            </a:p>
          </p:txBody>
        </p:sp>
      </p:grpSp>
      <p:grpSp>
        <p:nvGrpSpPr>
          <p:cNvPr id="46" name="Group 46"/>
          <p:cNvGrpSpPr/>
          <p:nvPr/>
        </p:nvGrpSpPr>
        <p:grpSpPr>
          <a:xfrm>
            <a:off x="8724537" y="3072914"/>
            <a:ext cx="3286271" cy="1172597"/>
            <a:chOff x="8724537" y="3072914"/>
            <a:chExt cx="3286271" cy="1172597"/>
          </a:xfrm>
        </p:grpSpPr>
        <p:sp>
          <p:nvSpPr>
            <p:cNvPr id="47" name="TextBox 47"/>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对特殊患者群体（如儿童、老年人、孕妇等）给予特殊的关注和护理。</a:t>
              </a:r>
            </a:p>
          </p:txBody>
        </p:sp>
      </p:grpSp>
      <p:grpSp>
        <p:nvGrpSpPr>
          <p:cNvPr id="48" name="Group 48"/>
          <p:cNvGrpSpPr/>
          <p:nvPr/>
        </p:nvGrpSpPr>
        <p:grpSpPr>
          <a:xfrm>
            <a:off x="8168429" y="4966595"/>
            <a:ext cx="3286271" cy="1172597"/>
            <a:chOff x="8168429" y="4966595"/>
            <a:chExt cx="3286271" cy="1172597"/>
          </a:xfrm>
        </p:grpSpPr>
        <p:sp>
          <p:nvSpPr>
            <p:cNvPr id="49" name="TextBox 49"/>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加强患者及其家属的安全教育，提高他们的安全意识和自我保护能力。</a:t>
              </a:r>
            </a:p>
          </p:txBody>
        </p:sp>
      </p:grpSp>
      <p:grpSp>
        <p:nvGrpSpPr>
          <p:cNvPr id="50" name="Group 50"/>
          <p:cNvGrpSpPr/>
          <p:nvPr/>
        </p:nvGrpSpPr>
        <p:grpSpPr>
          <a:xfrm>
            <a:off x="8581879" y="1451184"/>
            <a:ext cx="3286271" cy="1172597"/>
            <a:chOff x="8581879" y="1451184"/>
            <a:chExt cx="3286271" cy="1172597"/>
          </a:xfrm>
        </p:grpSpPr>
        <p:sp>
          <p:nvSpPr>
            <p:cNvPr id="51" name="TextBox 51"/>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遵循诊疗规范和操作流程，确保患者的诊疗过程安全可靠。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防护策略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56340" y="1637062"/>
            <a:ext cx="6042012" cy="1280677"/>
          </a:xfrm>
          <a:prstGeom prst="roundRect">
            <a:avLst>
              <a:gd name="adj" fmla="val 11505"/>
            </a:avLst>
          </a:prstGeom>
          <a:solidFill>
            <a:schemeClr val="accent1">
              <a:alpha val="3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156340" y="1637062"/>
            <a:ext cx="1629199" cy="1298575"/>
          </a:xfrm>
          <a:prstGeom prst="roundRect">
            <a:avLst>
              <a:gd name="adj" fmla="val 1192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56340" y="3132487"/>
            <a:ext cx="6042012" cy="1289587"/>
          </a:xfrm>
          <a:prstGeom prst="roundRect">
            <a:avLst>
              <a:gd name="adj" fmla="val 11505"/>
            </a:avLst>
          </a:prstGeom>
          <a:solidFill>
            <a:schemeClr val="accent1">
              <a:alpha val="3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69043" y="3122962"/>
            <a:ext cx="1629199" cy="1298575"/>
          </a:xfrm>
          <a:prstGeom prst="roundRect">
            <a:avLst>
              <a:gd name="adj" fmla="val 1192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156340" y="4654899"/>
            <a:ext cx="6045187" cy="1286259"/>
          </a:xfrm>
          <a:prstGeom prst="roundRect">
            <a:avLst>
              <a:gd name="adj" fmla="val 11505"/>
            </a:avLst>
          </a:prstGeom>
          <a:solidFill>
            <a:schemeClr val="accent1">
              <a:alpha val="3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149988" y="4645374"/>
            <a:ext cx="1629199" cy="1298575"/>
          </a:xfrm>
          <a:prstGeom prst="roundRect">
            <a:avLst>
              <a:gd name="adj" fmla="val 11921"/>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2445706" y="3745261"/>
            <a:ext cx="1609771" cy="1876425"/>
          </a:xfrm>
          <a:custGeom>
            <a:rect l="l" t="t" r="r" b="b"/>
            <a:pathLst>
              <a:path w="933" h="1182">
                <a:moveTo>
                  <a:pt x="118" y="1044"/>
                </a:moveTo>
                <a:lnTo>
                  <a:pt x="128" y="340"/>
                </a:lnTo>
                <a:cubicBezTo>
                  <a:pt x="134" y="214"/>
                  <a:pt x="182" y="212"/>
                  <a:pt x="264" y="210"/>
                </a:cubicBezTo>
                <a:lnTo>
                  <a:pt x="720" y="202"/>
                </a:lnTo>
                <a:lnTo>
                  <a:pt x="720" y="320"/>
                </a:lnTo>
                <a:lnTo>
                  <a:pt x="933" y="153"/>
                </a:lnTo>
                <a:lnTo>
                  <a:pt x="712" y="0"/>
                </a:lnTo>
                <a:lnTo>
                  <a:pt x="714" y="92"/>
                </a:lnTo>
                <a:cubicBezTo>
                  <a:pt x="714" y="92"/>
                  <a:pt x="406" y="94"/>
                  <a:pt x="234" y="94"/>
                </a:cubicBezTo>
                <a:cubicBezTo>
                  <a:pt x="60" y="96"/>
                  <a:pt x="2" y="156"/>
                  <a:pt x="0" y="298"/>
                </a:cubicBezTo>
                <a:lnTo>
                  <a:pt x="0" y="1058"/>
                </a:lnTo>
                <a:cubicBezTo>
                  <a:pt x="20" y="1182"/>
                  <a:pt x="93" y="1170"/>
                  <a:pt x="118" y="1044"/>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6200000">
            <a:off x="2870191" y="2813147"/>
            <a:ext cx="477838" cy="1913436"/>
          </a:xfrm>
          <a:custGeom>
            <a:rect l="l" t="t" r="r" b="b"/>
            <a:pathLst>
              <a:path w="142" h="604">
                <a:moveTo>
                  <a:pt x="37" y="1"/>
                </a:moveTo>
                <a:lnTo>
                  <a:pt x="45" y="472"/>
                </a:lnTo>
                <a:lnTo>
                  <a:pt x="0" y="474"/>
                </a:lnTo>
                <a:lnTo>
                  <a:pt x="72" y="604"/>
                </a:lnTo>
                <a:lnTo>
                  <a:pt x="142" y="474"/>
                </a:lnTo>
                <a:lnTo>
                  <a:pt x="100" y="474"/>
                </a:lnTo>
                <a:lnTo>
                  <a:pt x="99" y="0"/>
                </a:lnTo>
                <a:lnTo>
                  <a:pt x="37" y="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435353" y="2016473"/>
            <a:ext cx="1609771" cy="1876425"/>
          </a:xfrm>
          <a:custGeom>
            <a:rect l="l" t="t" r="r" b="b"/>
            <a:pathLst>
              <a:path w="933" h="1182">
                <a:moveTo>
                  <a:pt x="118" y="1044"/>
                </a:moveTo>
                <a:lnTo>
                  <a:pt x="128" y="340"/>
                </a:lnTo>
                <a:cubicBezTo>
                  <a:pt x="134" y="214"/>
                  <a:pt x="182" y="212"/>
                  <a:pt x="264" y="210"/>
                </a:cubicBezTo>
                <a:lnTo>
                  <a:pt x="720" y="202"/>
                </a:lnTo>
                <a:lnTo>
                  <a:pt x="720" y="320"/>
                </a:lnTo>
                <a:lnTo>
                  <a:pt x="933" y="153"/>
                </a:lnTo>
                <a:lnTo>
                  <a:pt x="712" y="0"/>
                </a:lnTo>
                <a:lnTo>
                  <a:pt x="714" y="92"/>
                </a:lnTo>
                <a:cubicBezTo>
                  <a:pt x="714" y="92"/>
                  <a:pt x="406" y="94"/>
                  <a:pt x="234" y="94"/>
                </a:cubicBezTo>
                <a:cubicBezTo>
                  <a:pt x="60" y="96"/>
                  <a:pt x="2" y="156"/>
                  <a:pt x="0" y="298"/>
                </a:cubicBezTo>
                <a:lnTo>
                  <a:pt x="0" y="1058"/>
                </a:lnTo>
                <a:cubicBezTo>
                  <a:pt x="20" y="1182"/>
                  <a:pt x="93" y="1170"/>
                  <a:pt x="118" y="104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156340" y="5146437"/>
            <a:ext cx="1629199" cy="437149"/>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防护服</a:t>
            </a:r>
            <a:endParaRPr lang="en-US" sz="1100"/>
          </a:p>
        </p:txBody>
      </p:sp>
      <p:sp>
        <p:nvSpPr>
          <p:cNvPr id="12" name="AutoShape 12"/>
          <p:cNvSpPr/>
          <p:nvPr/>
        </p:nvSpPr>
        <p:spPr>
          <a:xfrm>
            <a:off x="4156340" y="3584949"/>
            <a:ext cx="1629199" cy="437149"/>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手套</a:t>
            </a:r>
            <a:endParaRPr lang="en-US" sz="1100"/>
          </a:p>
        </p:txBody>
      </p:sp>
      <p:sp>
        <p:nvSpPr>
          <p:cNvPr id="13" name="AutoShape 13"/>
          <p:cNvSpPr/>
          <p:nvPr/>
        </p:nvSpPr>
        <p:spPr>
          <a:xfrm>
            <a:off x="4156340" y="2165691"/>
            <a:ext cx="1629199" cy="437149"/>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口罩</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个人防护用品</a:t>
              </a:r>
            </a:p>
          </p:txBody>
        </p:sp>
      </p:grpSp>
      <p:sp>
        <p:nvSpPr>
          <p:cNvPr id="36" name="AutoShape 36"/>
          <p:cNvSpPr/>
          <p:nvPr/>
        </p:nvSpPr>
        <p:spPr>
          <a:xfrm>
            <a:off x="6096000" y="1907546"/>
            <a:ext cx="3625542" cy="739710"/>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选用符合国家标准的医用口罩，正确佩戴并定期更换。</a:t>
            </a:r>
            <a:endParaRPr lang="en-US" sz="1100"/>
          </a:p>
        </p:txBody>
      </p:sp>
      <p:sp>
        <p:nvSpPr>
          <p:cNvPr id="37" name="AutoShape 37"/>
          <p:cNvSpPr/>
          <p:nvPr/>
        </p:nvSpPr>
        <p:spPr>
          <a:xfrm>
            <a:off x="6096000" y="4928174"/>
            <a:ext cx="3625542" cy="739710"/>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穿医用防护服，减少皮肤暴露和污染的风险。</a:t>
            </a:r>
            <a:endParaRPr lang="en-US" sz="1100"/>
          </a:p>
        </p:txBody>
      </p:sp>
      <p:sp>
        <p:nvSpPr>
          <p:cNvPr id="38" name="AutoShape 38"/>
          <p:cNvSpPr/>
          <p:nvPr/>
        </p:nvSpPr>
        <p:spPr>
          <a:xfrm>
            <a:off x="6096000" y="3407426"/>
            <a:ext cx="3625542" cy="739710"/>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使用医用一次性手套或橡胶手套，避免直接接触患者体液和血液。</a:t>
            </a:r>
            <a:endParaRPr lang="en-US" sz="1100"/>
          </a:p>
        </p:txBody>
      </p:sp>
      <p:sp>
        <p:nvSpPr>
          <p:cNvPr id="39" name="AutoShape 39"/>
          <p:cNvSpPr/>
          <p:nvPr/>
        </p:nvSpPr>
        <p:spPr>
          <a:xfrm>
            <a:off x="1621060" y="2829687"/>
            <a:ext cx="1753457" cy="1753362"/>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123412" y="3297713"/>
            <a:ext cx="780338" cy="780338"/>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https://d.book118.com/987044021146006033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2024-09-07T10:14:10.592</cp:lastPrinted>
  <dcterms:created xsi:type="dcterms:W3CDTF">2024-09-07T02:14:10Z</dcterms:created>
  <dcterms:modified xsi:type="dcterms:W3CDTF">2024-09-07T02:14:12Z</dcterms:modified>
</cp:coreProperties>
</file>