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AC3F74-B7FA-438F-9090-F2DCA96DF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ECC5E7-59B4-48EF-A710-65E6469C41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E00D67-1AB9-4CC5-A242-DB4D8E75A9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7B071F-969C-4BBA-90B7-46584F013A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80FC89-3F6B-438E-8A44-A31BE87CAF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EC964F-31B0-4B28-BB29-D93D44ABD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0B9633-F569-40AD-9C0C-463E7F6C51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8DA94D-B8B3-4DC2-ADBE-32B72069BB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6A7BB0-68CE-4935-A397-83D68C433B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98ADD4-C393-4E6A-B50F-A7CD49CCBE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9A32DC-3CAF-46E3-8A94-E80FD6380E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7104046041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骨科植入物项目实施方案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xxxx-12-25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项目背景介绍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项目实施内容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项目实施计划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项目风险评估与应对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项目效益预测与评估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项目实施保障措施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9610" b="1961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3871" b="3387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0792" b="3079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骨科植入物市场现状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市场需求增长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随着人口老龄化和运动损伤的增加，骨科植入物市场需求呈现增长趋势。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技术进步推动市场发展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新材料、新工艺的应用提高了骨科植入物的性能和安全性，进一步推动了市场的发展。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市场竞争激烈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国内骨科植入物市场竞争激烈，企业需要不断创新和提高产品质量来获得市场份额。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通过提供高质量的骨科植入物，改善患者的生活质量，减轻疼痛，提高活动能力。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提高患者生活质量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推动产业发展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促进医学科技进步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项目的实施有助于推动我国骨科植入物产业的升级和发展，提高产业的整体竞争力。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骨科植入物项目实施过程中，将不断探索新技术、新工艺，推动医学科技的进步。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骨科植入物项目实施的意义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提高产品质量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降低成本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扩大市场份额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推动产业升级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骨科植入物项目实施的目标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1035" r="1103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5704" b="1570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通过改进生产工艺和采用新材料，提高骨科植入物的产品质量和安全性。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通过优化生产流程和降低材料成本，降低骨科植入物的生产成本，使其更具市场竞争力。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通过提高产品质量和降低成本，扩大企业在骨科植入物市场的份额。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通过项目的实施，推动我国骨科植入物产业的升级和发展，提高产业的整体竞争力。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项目实施内容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研发流程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进行市场需求调研、材料选择与制备、产品设计、样品试制、动物试验、临床试验等阶段，确保产品安全有效。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技术难点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解决材料生物相容性、产品力学性能、耐久性等关键技术问题，提高产品的可靠性和使用寿命。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研发目标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针对不同类型骨折、骨缺损等骨科疾病，研发具有良好生物相容性、力学性能和耐久性的骨科植入物产品。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500" r="14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骨科植入物产品研发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优化目标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提高生产效率、降低成本、确保产品质量，实现规模化、自动化生产。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优化内容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改进生产工艺、引入先进的生产设备和管理系统，实现生产过程的可视化和可追溯性。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实施步骤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对现有生产流程进行全面分析，找出瓶颈和问题，制定改进方案并逐步实施，持续监测改进效果。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骨科植入物生产流程优化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制定有针对性的营销策略，包括定价策略、渠道策略、促销策略等，以满足不同客户群体的需求。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推广目标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提高品牌知名度和市场占有率，扩大产品销售渠道和客户群体。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推广手段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利用多种渠道进行宣传推广，包括线上和线下宣传、参加行业展会、组织学术交流活动等。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骨科植入物市场推广策略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项目实施计划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前期准备阶段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项目启动会议：确定项目目标、任务分配和时间安排。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需求调研：收集客户需求，明确产品规格和功能要求。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3625" r="13625"/>
          <a:stretch>
            <a:fillRect/>
          </a:stretch>
        </p:blipFill>
        <p:spPr>
          <a:xfrm>
            <a:off x="6603343" y="1773672"/>
            <a:ext cx="4619079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实施时间表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技术研发阶段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设计方案评审：评估设计方案可行性，提出改进意见。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材料采购：根据设计方案，采购所需的原材料和配件。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实施时间表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3112" b="23112"/>
          <a:stretch>
            <a:fillRect/>
          </a:stretch>
        </p:blipFill>
        <p:spPr>
          <a:xfrm>
            <a:off x="0" y="1477241"/>
            <a:ext cx="12193201" cy="437134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868425" y="4586931"/>
            <a:ext cx="4324775" cy="126165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65027" y="4586931"/>
            <a:ext cx="1003399" cy="1261658"/>
          </a:xfrm>
          <a:prstGeom prst="rect">
            <a:avLst/>
          </a:prstGeom>
          <a:solidFill>
            <a:srgbClr val="404040">
              <a:alpha val="100000"/>
            </a:srgbClr>
          </a:solidFill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7992463" y="4527198"/>
            <a:ext cx="4076700" cy="13906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样品试制：按照设计图纸，制作样品，进行初步测试。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实施时间表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7084983" y="4936017"/>
            <a:ext cx="563486" cy="56348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10" y="1500306"/>
            <a:ext cx="4453160" cy="44531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27317" y="1652939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中期阶段</a:t>
            </a:r>
          </a:p>
        </p:txBody>
      </p:sp>
      <p:sp>
        <p:nvSpPr>
          <p:cNvPr id="4" name="AutoShape 4"/>
          <p:cNvSpPr/>
          <p:nvPr/>
        </p:nvSpPr>
        <p:spPr>
          <a:xfrm>
            <a:off x="5303897" y="1500306"/>
            <a:ext cx="1289643" cy="4453160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827317" y="3205107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批量生产：根据样品测试结果，进行批量生产。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27317" y="4795486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质量检测：对生产出的产品进行质量检测，确保符合标准。</a:t>
            </a:r>
          </a:p>
        </p:txBody>
      </p:sp>
      <p:sp>
        <p:nvSpPr>
          <p:cNvPr id="7" name="Freeform 7"/>
          <p:cNvSpPr/>
          <p:nvPr/>
        </p:nvSpPr>
        <p:spPr>
          <a:xfrm>
            <a:off x="5682324" y="1976969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751818" y="3549091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738407" y="5059127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实施时间表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3232606"/>
            <a:ext cx="471422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交付与安装：将产品交付给客户，并协助客户进行安装。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4962429"/>
            <a:ext cx="4714229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培训与指导：为客户提供产品使用培训和技术支持。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927891" y="1290438"/>
            <a:ext cx="4828525" cy="4828525"/>
          </a:xfrm>
          <a:prstGeom prst="ellipse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396305" y="4914086"/>
            <a:ext cx="1091477" cy="1091477"/>
            <a:chOff x="5396305" y="4914086"/>
            <a:chExt cx="1091477" cy="1091477"/>
          </a:xfrm>
        </p:grpSpPr>
        <p:sp>
          <p:nvSpPr>
            <p:cNvPr id="6" name="AutoShape 6"/>
            <p:cNvSpPr/>
            <p:nvPr/>
          </p:nvSpPr>
          <p:spPr>
            <a:xfrm>
              <a:off x="5396305" y="4914086"/>
              <a:ext cx="1091477" cy="109147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539437" y="5154753"/>
              <a:ext cx="610142" cy="610142"/>
            </a:xfrm>
            <a:custGeom>
              <a:rect l="l" t="t" r="r" b="b"/>
              <a:pathLst>
                <a:path w="304800" h="304800">
                  <a:moveTo>
                    <a:pt x="310886" y="167269"/>
                  </a:moveTo>
                  <a:cubicBezTo>
                    <a:pt x="310886" y="167269"/>
                    <a:pt x="267148" y="122672"/>
                    <a:pt x="206873" y="122672"/>
                  </a:cubicBezTo>
                  <a:cubicBezTo>
                    <a:pt x="147980" y="122672"/>
                    <a:pt x="89764" y="167269"/>
                    <a:pt x="89764" y="167269"/>
                  </a:cubicBezTo>
                  <a:lnTo>
                    <a:pt x="57064" y="153619"/>
                  </a:lnTo>
                  <a:lnTo>
                    <a:pt x="57064" y="193662"/>
                  </a:lnTo>
                  <a:cubicBezTo>
                    <a:pt x="62217" y="195415"/>
                    <a:pt x="65989" y="200158"/>
                    <a:pt x="65989" y="205902"/>
                  </a:cubicBezTo>
                  <a:cubicBezTo>
                    <a:pt x="65989" y="211703"/>
                    <a:pt x="62141" y="216456"/>
                    <a:pt x="56912" y="218170"/>
                  </a:cubicBezTo>
                  <a:lnTo>
                    <a:pt x="66580" y="245135"/>
                  </a:lnTo>
                  <a:lnTo>
                    <a:pt x="38043" y="245135"/>
                  </a:lnTo>
                  <a:lnTo>
                    <a:pt x="47796" y="217942"/>
                  </a:lnTo>
                  <a:cubicBezTo>
                    <a:pt x="43110" y="215951"/>
                    <a:pt x="39834" y="211322"/>
                    <a:pt x="39834" y="205902"/>
                  </a:cubicBezTo>
                  <a:cubicBezTo>
                    <a:pt x="39834" y="200597"/>
                    <a:pt x="43015" y="196082"/>
                    <a:pt x="47558" y="194024"/>
                  </a:cubicBezTo>
                  <a:lnTo>
                    <a:pt x="47558" y="149647"/>
                  </a:lnTo>
                  <a:lnTo>
                    <a:pt x="0" y="129816"/>
                  </a:lnTo>
                  <a:lnTo>
                    <a:pt x="209255" y="35890"/>
                  </a:lnTo>
                  <a:lnTo>
                    <a:pt x="401241" y="130997"/>
                  </a:lnTo>
                  <a:lnTo>
                    <a:pt x="310886" y="167269"/>
                  </a:lnTo>
                  <a:close/>
                  <a:moveTo>
                    <a:pt x="204492" y="145266"/>
                  </a:moveTo>
                  <a:cubicBezTo>
                    <a:pt x="265128" y="145266"/>
                    <a:pt x="294846" y="177365"/>
                    <a:pt x="294846" y="177365"/>
                  </a:cubicBezTo>
                  <a:lnTo>
                    <a:pt x="294846" y="243945"/>
                  </a:lnTo>
                  <a:cubicBezTo>
                    <a:pt x="294846" y="243945"/>
                    <a:pt x="263938" y="268910"/>
                    <a:pt x="199739" y="268910"/>
                  </a:cubicBezTo>
                  <a:cubicBezTo>
                    <a:pt x="135541" y="268910"/>
                    <a:pt x="114138" y="243945"/>
                    <a:pt x="114138" y="243945"/>
                  </a:cubicBezTo>
                  <a:lnTo>
                    <a:pt x="114138" y="177365"/>
                  </a:lnTo>
                  <a:cubicBezTo>
                    <a:pt x="114138" y="177365"/>
                    <a:pt x="143856" y="145266"/>
                    <a:pt x="204492" y="145266"/>
                  </a:cubicBezTo>
                  <a:close/>
                  <a:moveTo>
                    <a:pt x="203302" y="254641"/>
                  </a:moveTo>
                  <a:cubicBezTo>
                    <a:pt x="245326" y="254641"/>
                    <a:pt x="279397" y="246116"/>
                    <a:pt x="279397" y="235620"/>
                  </a:cubicBezTo>
                  <a:cubicBezTo>
                    <a:pt x="279397" y="225123"/>
                    <a:pt x="245326" y="216599"/>
                    <a:pt x="203302" y="216599"/>
                  </a:cubicBezTo>
                  <a:cubicBezTo>
                    <a:pt x="161277" y="216599"/>
                    <a:pt x="127216" y="225123"/>
                    <a:pt x="127216" y="235620"/>
                  </a:cubicBezTo>
                  <a:cubicBezTo>
                    <a:pt x="127216" y="246116"/>
                    <a:pt x="161277" y="254641"/>
                    <a:pt x="203302" y="25464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5396305" y="3160304"/>
            <a:ext cx="1091477" cy="109147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396305" y="1478824"/>
            <a:ext cx="1091477" cy="109147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8547" y="3392546"/>
            <a:ext cx="626995" cy="62699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68096" y="1750615"/>
            <a:ext cx="547896" cy="547896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39110" y="1502783"/>
            <a:ext cx="471422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后期阶段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实施时间表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https://d.book118.com/987104046041006026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2024-08-31T06:10:45.437</cp:lastPrinted>
  <dcterms:created xsi:type="dcterms:W3CDTF">2024-08-30T22:10:45Z</dcterms:created>
  <dcterms:modified xsi:type="dcterms:W3CDTF">2024-08-30T22:10:47Z</dcterms:modified>
</cp:coreProperties>
</file>