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4424FD-D303-46CC-BF05-ECF0CBEC75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AAC56C-36F0-43EE-AABF-DAE8760753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DFE645-ADA0-4906-9A83-8F5B66C0EA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8E74BB-6324-4A12-9203-37E9D61201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C78CB77-C7D0-44A8-AD0A-B0D369A173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0086AA5-1B70-4C1F-858C-45EF87A8D3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CBD719-64CD-440C-AB54-2855AB5DB1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59FC3B-6431-40B0-AF9F-2BF5688079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DD9863-E1AD-4F37-B86C-D1989C4836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459E49-EF2B-4175-A96B-5CBB2C62FA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EF4274-8D56-4A47-86B5-E816DA788D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7110023121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中国最早的营销策划大师吴承恩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吴承恩生平简介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吴承恩营销策划理念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吴承恩营销策划案例分析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吴承恩营销策划对后世影响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吴承恩营销策划精神传承与弘扬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吴承恩生平简介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9768" b="29768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出生时间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吴承恩出生于1500年，是明代著名的文学家。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家庭背景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吴承恩出生在一个书香门第，其父吴锐是一位贡生，对文学有着浓厚的兴趣。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童年经历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吴承恩自幼聪慧好学，展现出文学才华。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出生背景及家庭情况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求学经历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吴承恩在故乡淮安接受基础教育，后进入淮安府学读书。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科举之路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吴承恩在科举考试中屡试不第，但他的文学才华得到了当时文坛领袖李春芳的赏识。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文学创作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吴承恩在科举失利后，开始致力于文学创作，并逐渐在文坛崭露头角。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成长经历及教育背景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1247" y="3956467"/>
            <a:ext cx="2521085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作品风格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932164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91790" y="3956467"/>
            <a:ext cx="2551648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主要作品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691790" y="4363738"/>
            <a:ext cx="2348077" cy="1594406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《西游记》是吴承恩的代表作，也是中国古典四大名著之一。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605747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377549" y="3956467"/>
            <a:ext cx="2539471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文学影响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377550" y="4363738"/>
            <a:ext cx="2323724" cy="1594406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吴承恩的作品对后世文学产生了深远的影响，被誉为中国古代文学的瑰宝。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73358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51249" y="4363738"/>
            <a:ext cx="2311548" cy="1594406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吴承恩的作品以浪漫主义风格为主，充满了奇幻色彩。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038940" y="3956467"/>
            <a:ext cx="2555072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世界影响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038941" y="4363738"/>
            <a:ext cx="2323724" cy="1594406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吴承恩的作品被翻译成多种语言，在世界范围内广为流传，成为世界文学宝库中的珍品。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267140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1816793" y="2385294"/>
            <a:ext cx="580457" cy="611204"/>
            <a:chOff x="1816793" y="2385294"/>
            <a:chExt cx="580457" cy="611204"/>
          </a:xfrm>
        </p:grpSpPr>
        <p:sp>
          <p:nvSpPr>
            <p:cNvPr id="15" name="Freeform 15"/>
            <p:cNvSpPr/>
            <p:nvPr/>
          </p:nvSpPr>
          <p:spPr>
            <a:xfrm>
              <a:off x="1816793" y="2385294"/>
              <a:ext cx="580457" cy="611204"/>
            </a:xfrm>
            <a:custGeom>
              <a:rect l="l" t="t" r="r" b="b"/>
              <a:pathLst>
                <a:path w="636" h="746">
                  <a:moveTo>
                    <a:pt x="579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0" y="721"/>
                    <a:pt x="25" y="746"/>
                    <a:pt x="57" y="746"/>
                  </a:cubicBezTo>
                  <a:cubicBezTo>
                    <a:pt x="579" y="746"/>
                    <a:pt x="579" y="746"/>
                    <a:pt x="579" y="746"/>
                  </a:cubicBezTo>
                  <a:cubicBezTo>
                    <a:pt x="611" y="746"/>
                    <a:pt x="636" y="721"/>
                    <a:pt x="636" y="689"/>
                  </a:cubicBezTo>
                  <a:cubicBezTo>
                    <a:pt x="636" y="57"/>
                    <a:pt x="636" y="57"/>
                    <a:pt x="636" y="57"/>
                  </a:cubicBezTo>
                  <a:cubicBezTo>
                    <a:pt x="636" y="25"/>
                    <a:pt x="611" y="0"/>
                    <a:pt x="579" y="0"/>
                  </a:cubicBezTo>
                  <a:close/>
                  <a:moveTo>
                    <a:pt x="43" y="689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49"/>
                    <a:pt x="49" y="43"/>
                    <a:pt x="57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4" y="703"/>
                    <a:pt x="94" y="703"/>
                    <a:pt x="94" y="703"/>
                  </a:cubicBezTo>
                  <a:cubicBezTo>
                    <a:pt x="57" y="703"/>
                    <a:pt x="57" y="703"/>
                    <a:pt x="57" y="703"/>
                  </a:cubicBezTo>
                  <a:cubicBezTo>
                    <a:pt x="49" y="703"/>
                    <a:pt x="43" y="697"/>
                    <a:pt x="43" y="689"/>
                  </a:cubicBezTo>
                  <a:close/>
                  <a:moveTo>
                    <a:pt x="593" y="689"/>
                  </a:moveTo>
                  <a:cubicBezTo>
                    <a:pt x="593" y="697"/>
                    <a:pt x="587" y="703"/>
                    <a:pt x="579" y="703"/>
                  </a:cubicBezTo>
                  <a:cubicBezTo>
                    <a:pt x="138" y="703"/>
                    <a:pt x="138" y="703"/>
                    <a:pt x="138" y="70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87" y="43"/>
                    <a:pt x="593" y="49"/>
                    <a:pt x="593" y="57"/>
                  </a:cubicBezTo>
                  <a:lnTo>
                    <a:pt x="593" y="6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1967516" y="2592214"/>
              <a:ext cx="137324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1967516" y="2510049"/>
              <a:ext cx="182717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172048" y="2529578"/>
              <a:ext cx="139505" cy="408335"/>
            </a:xfrm>
            <a:custGeom>
              <a:rect l="l" t="t" r="r" b="b"/>
              <a:pathLst>
                <a:path w="153" h="498">
                  <a:moveTo>
                    <a:pt x="0" y="76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72"/>
                    <a:pt x="26" y="498"/>
                    <a:pt x="57" y="49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28" y="498"/>
                    <a:pt x="153" y="472"/>
                    <a:pt x="153" y="44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0" y="76"/>
                  </a:lnTo>
                  <a:close/>
                  <a:moveTo>
                    <a:pt x="109" y="441"/>
                  </a:moveTo>
                  <a:cubicBezTo>
                    <a:pt x="109" y="448"/>
                    <a:pt x="104" y="454"/>
                    <a:pt x="96" y="454"/>
                  </a:cubicBezTo>
                  <a:cubicBezTo>
                    <a:pt x="57" y="454"/>
                    <a:pt x="57" y="454"/>
                    <a:pt x="57" y="454"/>
                  </a:cubicBezTo>
                  <a:cubicBezTo>
                    <a:pt x="50" y="454"/>
                    <a:pt x="44" y="448"/>
                    <a:pt x="44" y="441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109" y="94"/>
                    <a:pt x="109" y="94"/>
                    <a:pt x="109" y="94"/>
                  </a:cubicBezTo>
                  <a:lnTo>
                    <a:pt x="109" y="4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4467776" y="2395266"/>
            <a:ext cx="796103" cy="591260"/>
            <a:chOff x="4467776" y="2395266"/>
            <a:chExt cx="796103" cy="591260"/>
          </a:xfrm>
        </p:grpSpPr>
        <p:sp>
          <p:nvSpPr>
            <p:cNvPr id="20" name="Freeform 20"/>
            <p:cNvSpPr/>
            <p:nvPr/>
          </p:nvSpPr>
          <p:spPr>
            <a:xfrm>
              <a:off x="4749694" y="2658487"/>
              <a:ext cx="231331" cy="243277"/>
            </a:xfrm>
            <a:custGeom>
              <a:rect l="l" t="t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467776" y="2395266"/>
              <a:ext cx="796103" cy="591260"/>
            </a:xfrm>
            <a:custGeom>
              <a:rect l="l" t="t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Freeform 22"/>
          <p:cNvSpPr/>
          <p:nvPr/>
        </p:nvSpPr>
        <p:spPr>
          <a:xfrm>
            <a:off x="7193681" y="2398079"/>
            <a:ext cx="691461" cy="585635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0" y="0"/>
            <a:ext cx="0" cy="0"/>
          </a:xfrm>
        </p:grpSpPr>
        <p:sp>
          <p:nvSpPr>
            <p:cNvPr id="24" name="Freeform 24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513" h="214">
                  <a:moveTo>
                    <a:pt x="348" y="0"/>
                  </a:moveTo>
                  <a:lnTo>
                    <a:pt x="210" y="139"/>
                  </a:lnTo>
                  <a:lnTo>
                    <a:pt x="119" y="48"/>
                  </a:lnTo>
                  <a:lnTo>
                    <a:pt x="0" y="166"/>
                  </a:lnTo>
                  <a:lnTo>
                    <a:pt x="38" y="202"/>
                  </a:lnTo>
                  <a:lnTo>
                    <a:pt x="119" y="123"/>
                  </a:lnTo>
                  <a:lnTo>
                    <a:pt x="210" y="214"/>
                  </a:lnTo>
                  <a:lnTo>
                    <a:pt x="348" y="76"/>
                  </a:lnTo>
                  <a:lnTo>
                    <a:pt x="475" y="202"/>
                  </a:lnTo>
                  <a:lnTo>
                    <a:pt x="513" y="165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912" h="771">
                  <a:moveTo>
                    <a:pt x="912" y="54"/>
                  </a:moveTo>
                  <a:lnTo>
                    <a:pt x="912" y="0"/>
                  </a:lnTo>
                  <a:lnTo>
                    <a:pt x="2" y="0"/>
                  </a:lnTo>
                  <a:lnTo>
                    <a:pt x="2" y="54"/>
                  </a:lnTo>
                  <a:lnTo>
                    <a:pt x="30" y="54"/>
                  </a:lnTo>
                  <a:lnTo>
                    <a:pt x="30" y="541"/>
                  </a:lnTo>
                  <a:lnTo>
                    <a:pt x="0" y="541"/>
                  </a:lnTo>
                  <a:lnTo>
                    <a:pt x="0" y="594"/>
                  </a:lnTo>
                  <a:lnTo>
                    <a:pt x="30" y="594"/>
                  </a:lnTo>
                  <a:lnTo>
                    <a:pt x="30" y="595"/>
                  </a:lnTo>
                  <a:lnTo>
                    <a:pt x="429" y="595"/>
                  </a:lnTo>
                  <a:lnTo>
                    <a:pt x="429" y="718"/>
                  </a:lnTo>
                  <a:lnTo>
                    <a:pt x="367" y="718"/>
                  </a:lnTo>
                  <a:lnTo>
                    <a:pt x="367" y="771"/>
                  </a:lnTo>
                  <a:lnTo>
                    <a:pt x="545" y="771"/>
                  </a:lnTo>
                  <a:lnTo>
                    <a:pt x="545" y="718"/>
                  </a:lnTo>
                  <a:lnTo>
                    <a:pt x="482" y="718"/>
                  </a:lnTo>
                  <a:lnTo>
                    <a:pt x="482" y="595"/>
                  </a:lnTo>
                  <a:lnTo>
                    <a:pt x="885" y="595"/>
                  </a:lnTo>
                  <a:lnTo>
                    <a:pt x="885" y="594"/>
                  </a:lnTo>
                  <a:lnTo>
                    <a:pt x="911" y="594"/>
                  </a:lnTo>
                  <a:lnTo>
                    <a:pt x="911" y="541"/>
                  </a:lnTo>
                  <a:lnTo>
                    <a:pt x="885" y="541"/>
                  </a:lnTo>
                  <a:lnTo>
                    <a:pt x="885" y="54"/>
                  </a:lnTo>
                  <a:lnTo>
                    <a:pt x="912" y="54"/>
                  </a:lnTo>
                  <a:close/>
                  <a:moveTo>
                    <a:pt x="83" y="541"/>
                  </a:moveTo>
                  <a:lnTo>
                    <a:pt x="83" y="55"/>
                  </a:lnTo>
                  <a:lnTo>
                    <a:pt x="832" y="55"/>
                  </a:lnTo>
                  <a:lnTo>
                    <a:pt x="832" y="541"/>
                  </a:lnTo>
                  <a:lnTo>
                    <a:pt x="83" y="5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文学创作成就及影响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吴承恩营销策划理念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了解客户需求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吴承恩注重深入了解客户的需求，包括他们的兴趣、喜好和需求，从而为客户提供最符合他们期望的营销方案。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关注客户体验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他强调要关注客户的体验，确保客户在接受营销服务的过程中感到愉悦和满意，从而提升客户忠诚度和口碑。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吴承恩认为，要不断优化和改进自己的服务，以满足客户不断变化的需求，保持竞争力。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客户至上原则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创新思维运用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虽然强调创新，但吴承恩也注重策略的执行性和落地性。他强调要将创意与实际情况相结合，确保策略能够顺利实施并达到预期效果。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执行落地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吴承恩擅长运用创新思维来制定营销策略，他主张要善于观察市场趋势，发现机会，并灵活运用各种资源来创新营销方式。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创新策略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他鼓励团队成员发挥创意，提出新的想法和解决方案，使营销策划更具创意和吸引力。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创意无限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吴承恩认为，品牌要有明确的定位，要明确自己的目标受众和价值主张，从而在市场上树立独特的形象。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品牌定位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他强调要通过各种渠道来塑造和提升品牌形象，包括广告、公关、社交媒体等，使品牌在消费者心中留下深刻的印象。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品牌形象塑造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吴承恩认为，要持续关注品牌在市场上的表现，及时调整策略，并积极维护品牌形象，以保持消费者的忠诚度和信任感。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品牌维护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品牌建设与维护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吴承恩营销策划案例分析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https://d.book118.com/987110023121006031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2024-09-03T23:52:48.345</cp:lastPrinted>
  <dcterms:created xsi:type="dcterms:W3CDTF">2024-09-03T15:52:48Z</dcterms:created>
  <dcterms:modified xsi:type="dcterms:W3CDTF">2024-09-03T15:52:50Z</dcterms:modified>
</cp:coreProperties>
</file>