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0"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48B4757-CFCD-46B1-B30B-2065CAD672E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4" name="PlaceHolder 1"/>
          <p:cNvSpPr>
            <a:spLocks noGrp="1"/>
          </p:cNvSpPr>
          <p:nvPr>
            <p:ph type="sldImg"/>
          </p:nvPr>
        </p:nvSpPr>
        <p:spPr>
          <a:xfrm>
            <a:off x="685800" y="1143000"/>
            <a:ext cx="5486040" cy="3085920"/>
          </a:xfrm>
          <a:prstGeom prst="rect">
            <a:avLst/>
          </a:prstGeom>
          <a:ln w="0">
            <a:noFill/>
          </a:ln>
        </p:spPr>
      </p:sp>
      <p:sp>
        <p:nvSpPr>
          <p:cNvPr id="74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7" name="PlaceHolder 1"/>
          <p:cNvSpPr>
            <a:spLocks noGrp="1"/>
          </p:cNvSpPr>
          <p:nvPr>
            <p:ph type="sldImg"/>
          </p:nvPr>
        </p:nvSpPr>
        <p:spPr>
          <a:xfrm>
            <a:off x="685800" y="1143000"/>
            <a:ext cx="5486040" cy="3085920"/>
          </a:xfrm>
          <a:prstGeom prst="rect">
            <a:avLst/>
          </a:prstGeom>
          <a:ln w="0">
            <a:noFill/>
          </a:ln>
        </p:spPr>
      </p:sp>
      <p:sp>
        <p:nvSpPr>
          <p:cNvPr id="74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0" name="PlaceHolder 1"/>
          <p:cNvSpPr>
            <a:spLocks noGrp="1"/>
          </p:cNvSpPr>
          <p:nvPr>
            <p:ph type="sldImg"/>
          </p:nvPr>
        </p:nvSpPr>
        <p:spPr>
          <a:xfrm>
            <a:off x="685800" y="1143000"/>
            <a:ext cx="5486040" cy="3085920"/>
          </a:xfrm>
          <a:prstGeom prst="rect">
            <a:avLst/>
          </a:prstGeom>
          <a:ln w="0">
            <a:noFill/>
          </a:ln>
        </p:spPr>
      </p:sp>
      <p:sp>
        <p:nvSpPr>
          <p:cNvPr id="75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3" name="PlaceHolder 1"/>
          <p:cNvSpPr>
            <a:spLocks noGrp="1"/>
          </p:cNvSpPr>
          <p:nvPr>
            <p:ph type="sldImg"/>
          </p:nvPr>
        </p:nvSpPr>
        <p:spPr>
          <a:xfrm>
            <a:off x="685800" y="1143000"/>
            <a:ext cx="5486040" cy="3085920"/>
          </a:xfrm>
          <a:prstGeom prst="rect">
            <a:avLst/>
          </a:prstGeom>
          <a:ln w="0">
            <a:noFill/>
          </a:ln>
        </p:spPr>
      </p:sp>
      <p:sp>
        <p:nvSpPr>
          <p:cNvPr id="75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6" name="PlaceHolder 1"/>
          <p:cNvSpPr>
            <a:spLocks noGrp="1"/>
          </p:cNvSpPr>
          <p:nvPr>
            <p:ph type="sldImg"/>
          </p:nvPr>
        </p:nvSpPr>
        <p:spPr>
          <a:xfrm>
            <a:off x="685800" y="1143000"/>
            <a:ext cx="5486040" cy="3085920"/>
          </a:xfrm>
          <a:prstGeom prst="rect">
            <a:avLst/>
          </a:prstGeom>
          <a:ln w="0">
            <a:noFill/>
          </a:ln>
        </p:spPr>
      </p:sp>
      <p:sp>
        <p:nvSpPr>
          <p:cNvPr id="75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84DBD4-54DD-4B5E-B56E-56DCB8D3FF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F5E8BB-BF4C-451D-A981-C19D2DB9E7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F264B7-4D06-4990-B521-F19D229CE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ADE65E-BC77-4345-A453-E56CBB5399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7CBD5E-40CB-44D3-A342-E83D801256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6E194A-AA07-417C-A3D6-168874CBCA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F613FD-EBE6-49A0-9563-F0E23C0F53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C0AB57-04D5-4F5A-B31B-6EE87C52C6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CEE260-040D-4674-90EF-10C5B36B06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613D5D-37B5-4720-BFE6-D9C8B6FAF3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486B3A-61E6-4B89-B34E-7535B5175A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33F365E-FB14-4C95-ACC2-B7B614D8C5A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7714DD6-BDD6-47DA-8A1F-0D742EC8162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png" /><Relationship Id="rId5" Type="http://schemas.openxmlformats.org/officeDocument/2006/relationships/image" Target="../media/image12.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png" /><Relationship Id="rId5" Type="http://schemas.openxmlformats.org/officeDocument/2006/relationships/image" Target="../media/image12.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3.pn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pn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111061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中医护理查房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中医护理查房概述</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中医护理查房的重要性</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中医护理查房的实施</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中医护理查房的应用范围</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中医护理查房的发展趋势</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中医护理查房的总结与展望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第一章 中医护理查房概述</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什么是中医护理查房？</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中医护理查房是中医医生通过查看病人的舌苔、脉象等生理指标，了解病人的身体状况和疾病变化的一种诊疗方法。通过观察患者的各项生理指标，可以全面了解患者的身体情况，为后续治疗提供重要依据。</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6"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7"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28"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29"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1"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133"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3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中医护理查房的技巧</a:t>
            </a:r>
            <a:endParaRPr lang="en-US" sz="3600" b="0" strike="noStrike" spc="-1">
              <a:solidFill>
                <a:srgbClr val="000000"/>
              </a:solidFill>
              <a:latin typeface="Arial"/>
            </a:endParaRPr>
          </a:p>
        </p:txBody>
      </p:sp>
      <p:sp>
        <p:nvSpPr>
          <p:cNvPr id="136"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护理查房需要掌握舌诊、脉诊、面色诊等技巧，准确判断患者的身体状况。舌诊可以通过观察舌苔、舌质等判断患者的脾胃状况，脉诊可以了解患者气血状况，面色诊则可以反映患者的气色和气血状况。掌握这些技巧可以帮助医生更全面地了解患者病情，制定更有效的治疗方案。</a:t>
            </a:r>
            <a:endParaRPr lang="en-US" sz="1800" b="0" strike="noStrike" spc="-1">
              <a:solidFill>
                <a:srgbClr val="000000"/>
              </a:solidFill>
              <a:latin typeface="Arial"/>
            </a:endParaRPr>
          </a:p>
        </p:txBody>
      </p:sp>
      <p:sp>
        <p:nvSpPr>
          <p:cNvPr id="13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38" name="Group 15"/>
          <p:cNvGrpSpPr/>
          <p:nvPr/>
        </p:nvGrpSpPr>
        <p:grpSpPr>
          <a:xfrm>
            <a:off x="431640" y="396000"/>
            <a:ext cx="514800" cy="439200"/>
            <a:chOff x="431640" y="396000"/>
            <a:chExt cx="514800" cy="439200"/>
          </a:xfrm>
        </p:grpSpPr>
        <p:sp>
          <p:nvSpPr>
            <p:cNvPr id="139"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0"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1"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2"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3"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4"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5"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46"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47"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48"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49"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0"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1"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2"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3"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4"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5"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6"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7"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8"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59"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60" name="AutoShape 2"/>
          <p:cNvSpPr/>
          <p:nvPr/>
        </p:nvSpPr>
        <p:spPr>
          <a:xfrm>
            <a:off x="59292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1" name="AutoShape 3"/>
          <p:cNvSpPr/>
          <p:nvPr/>
        </p:nvSpPr>
        <p:spPr>
          <a:xfrm>
            <a:off x="436788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2" name="AutoShape 4"/>
          <p:cNvSpPr/>
          <p:nvPr/>
        </p:nvSpPr>
        <p:spPr>
          <a:xfrm>
            <a:off x="8133840" y="2746800"/>
            <a:ext cx="3455640" cy="3055320"/>
          </a:xfrm>
          <a:prstGeom prst="roundRect">
            <a:avLst>
              <a:gd name="adj" fmla="val 12500"/>
            </a:avLst>
          </a:prstGeom>
          <a:solidFill>
            <a:srgbClr val="3045FD">
              <a:alpha val="10000"/>
            </a:srgbClr>
          </a:solidFill>
          <a:ln w="19050">
            <a:solidFill>
              <a:srgbClr val="3045FD"/>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3" name="AutoShape 5"/>
          <p:cNvSpPr/>
          <p:nvPr/>
        </p:nvSpPr>
        <p:spPr>
          <a:xfrm rot="18900000" flipH="1" flipV="1">
            <a:off x="5274720" y="1333440"/>
            <a:ext cx="1641960" cy="1641960"/>
          </a:xfrm>
          <a:prstGeom prst="teardrop">
            <a:avLst>
              <a:gd name="adj" fmla="val 100000"/>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4" name="AutoShape 8"/>
          <p:cNvSpPr/>
          <p:nvPr/>
        </p:nvSpPr>
        <p:spPr>
          <a:xfrm>
            <a:off x="58183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65" name="AutoShape 9"/>
          <p:cNvSpPr/>
          <p:nvPr/>
        </p:nvSpPr>
        <p:spPr>
          <a:xfrm rot="18900000" flipH="1" flipV="1">
            <a:off x="1499760" y="1333440"/>
            <a:ext cx="1641960" cy="1641960"/>
          </a:xfrm>
          <a:prstGeom prst="teardrop">
            <a:avLst>
              <a:gd name="adj" fmla="val 100000"/>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6" name="AutoShape 12"/>
          <p:cNvSpPr/>
          <p:nvPr/>
        </p:nvSpPr>
        <p:spPr>
          <a:xfrm>
            <a:off x="204336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67" name="AutoShape 13"/>
          <p:cNvSpPr/>
          <p:nvPr/>
        </p:nvSpPr>
        <p:spPr>
          <a:xfrm rot="18900000" flipH="1" flipV="1">
            <a:off x="9040320" y="1333440"/>
            <a:ext cx="1641960" cy="1641960"/>
          </a:xfrm>
          <a:prstGeom prst="teardrop">
            <a:avLst>
              <a:gd name="adj" fmla="val 100000"/>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68" name="AutoShape 16"/>
          <p:cNvSpPr/>
          <p:nvPr/>
        </p:nvSpPr>
        <p:spPr>
          <a:xfrm>
            <a:off x="9583920" y="5524920"/>
            <a:ext cx="555120" cy="81360"/>
          </a:xfrm>
          <a:prstGeom prst="roundRect">
            <a:avLst>
              <a:gd name="adj" fmla="val 12500"/>
            </a:avLst>
          </a:prstGeom>
          <a:solidFill>
            <a:srgbClr val="3045FD"/>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169"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70"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71"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72"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目的</a:t>
            </a:r>
            <a:endParaRPr lang="en-US" sz="2000" b="0" strike="noStrike" spc="-1">
              <a:solidFill>
                <a:srgbClr val="000000"/>
              </a:solidFill>
              <a:latin typeface="Arial"/>
            </a:endParaRPr>
          </a:p>
        </p:txBody>
      </p:sp>
      <p:sp>
        <p:nvSpPr>
          <p:cNvPr id="174"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全面了解患者病情</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诊断病情和制定治疗方案</a:t>
            </a:r>
            <a:endParaRPr lang="en-US" sz="1600" b="0" strike="noStrike" spc="-1">
              <a:solidFill>
                <a:srgbClr val="000000"/>
              </a:solidFill>
              <a:latin typeface="Arial"/>
            </a:endParaRPr>
          </a:p>
        </p:txBody>
      </p:sp>
      <p:sp>
        <p:nvSpPr>
          <p:cNvPr id="175"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方法</a:t>
            </a:r>
            <a:endParaRPr lang="en-US" sz="2000" b="0" strike="noStrike" spc="-1">
              <a:solidFill>
                <a:srgbClr val="000000"/>
              </a:solidFill>
              <a:latin typeface="Arial"/>
            </a:endParaRPr>
          </a:p>
        </p:txBody>
      </p:sp>
      <p:sp>
        <p:nvSpPr>
          <p:cNvPr id="177"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舌诊、脉诊、面色诊等中医技术</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体检、化验、影像学等现代医学技术</a:t>
            </a:r>
            <a:endParaRPr lang="en-US" sz="1600" b="0" strike="noStrike" spc="-1">
              <a:solidFill>
                <a:srgbClr val="000000"/>
              </a:solidFill>
              <a:latin typeface="Arial"/>
            </a:endParaRPr>
          </a:p>
        </p:txBody>
      </p:sp>
      <p:sp>
        <p:nvSpPr>
          <p:cNvPr id="178"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中医护理查房与西医查房的对比</a:t>
            </a:r>
            <a:endParaRPr lang="en-US" sz="3000" b="0" strike="noStrike" spc="-1">
              <a:solidFill>
                <a:schemeClr val="dk1"/>
              </a:solidFill>
              <a:latin typeface="Arial"/>
            </a:endParaRPr>
          </a:p>
        </p:txBody>
      </p:sp>
      <p:sp>
        <p:nvSpPr>
          <p:cNvPr id="180"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3045FD"/>
                </a:solidFill>
                <a:latin typeface="微软雅黑"/>
                <a:ea typeface="微软雅黑"/>
              </a:rPr>
              <a:t>项目</a:t>
            </a:r>
            <a:endParaRPr lang="en-US" sz="2000" b="0" strike="noStrike" spc="-1">
              <a:solidFill>
                <a:srgbClr val="000000"/>
              </a:solidFill>
              <a:latin typeface="Arial"/>
            </a:endParaRPr>
          </a:p>
        </p:txBody>
      </p:sp>
      <p:sp>
        <p:nvSpPr>
          <p:cNvPr id="182"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中医护理查房</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西医查房</a:t>
            </a:r>
            <a:endParaRPr lang="en-US" sz="1600" b="0" strike="noStrike" spc="-1">
              <a:solidFill>
                <a:srgbClr val="000000"/>
              </a:solidFill>
              <a:latin typeface="Arial"/>
            </a:endParaRPr>
          </a:p>
        </p:txBody>
      </p:sp>
      <p:grpSp>
        <p:nvGrpSpPr>
          <p:cNvPr id="183" name="Group 15"/>
          <p:cNvGrpSpPr/>
          <p:nvPr/>
        </p:nvGrpSpPr>
        <p:grpSpPr>
          <a:xfrm>
            <a:off x="435960" y="378720"/>
            <a:ext cx="515160" cy="439560"/>
            <a:chOff x="435960" y="378720"/>
            <a:chExt cx="515160" cy="439560"/>
          </a:xfrm>
        </p:grpSpPr>
        <p:sp>
          <p:nvSpPr>
            <p:cNvPr id="184" name="AutoShape 16"/>
            <p:cNvSpPr/>
            <p:nvPr/>
          </p:nvSpPr>
          <p:spPr>
            <a:xfrm>
              <a:off x="435960" y="3787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85" name="AutoShape 17"/>
            <p:cNvSpPr/>
            <p:nvPr/>
          </p:nvSpPr>
          <p:spPr>
            <a:xfrm>
              <a:off x="555840" y="3852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6" name="AutoShape 18"/>
            <p:cNvSpPr/>
            <p:nvPr/>
          </p:nvSpPr>
          <p:spPr>
            <a:xfrm>
              <a:off x="669960" y="3870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7" name="AutoShape 19"/>
            <p:cNvSpPr/>
            <p:nvPr/>
          </p:nvSpPr>
          <p:spPr>
            <a:xfrm>
              <a:off x="780840" y="39600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8" name="AutoShape 20"/>
            <p:cNvSpPr/>
            <p:nvPr/>
          </p:nvSpPr>
          <p:spPr>
            <a:xfrm>
              <a:off x="885960" y="39204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89" name="AutoShape 21"/>
            <p:cNvSpPr/>
            <p:nvPr/>
          </p:nvSpPr>
          <p:spPr>
            <a:xfrm>
              <a:off x="435960" y="4964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0" name="AutoShape 22"/>
            <p:cNvSpPr/>
            <p:nvPr/>
          </p:nvSpPr>
          <p:spPr>
            <a:xfrm>
              <a:off x="555840" y="50328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1" name="AutoShape 23"/>
            <p:cNvSpPr/>
            <p:nvPr/>
          </p:nvSpPr>
          <p:spPr>
            <a:xfrm>
              <a:off x="669960" y="5047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2" name="AutoShape 24"/>
            <p:cNvSpPr/>
            <p:nvPr/>
          </p:nvSpPr>
          <p:spPr>
            <a:xfrm>
              <a:off x="780840" y="5137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3" name="AutoShape 25"/>
            <p:cNvSpPr/>
            <p:nvPr/>
          </p:nvSpPr>
          <p:spPr>
            <a:xfrm>
              <a:off x="885960" y="50976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4" name="AutoShape 26"/>
            <p:cNvSpPr/>
            <p:nvPr/>
          </p:nvSpPr>
          <p:spPr>
            <a:xfrm>
              <a:off x="435960" y="61452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95" name="AutoShape 27"/>
            <p:cNvSpPr/>
            <p:nvPr/>
          </p:nvSpPr>
          <p:spPr>
            <a:xfrm>
              <a:off x="555840" y="62100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96" name="AutoShape 28"/>
            <p:cNvSpPr/>
            <p:nvPr/>
          </p:nvSpPr>
          <p:spPr>
            <a:xfrm>
              <a:off x="669960" y="62280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97" name="AutoShape 29"/>
            <p:cNvSpPr/>
            <p:nvPr/>
          </p:nvSpPr>
          <p:spPr>
            <a:xfrm>
              <a:off x="780840" y="63144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98" name="AutoShape 30"/>
            <p:cNvSpPr/>
            <p:nvPr/>
          </p:nvSpPr>
          <p:spPr>
            <a:xfrm>
              <a:off x="885960" y="62748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99" name="AutoShape 31"/>
            <p:cNvSpPr/>
            <p:nvPr/>
          </p:nvSpPr>
          <p:spPr>
            <a:xfrm>
              <a:off x="435960" y="732240"/>
              <a:ext cx="83880" cy="83880"/>
            </a:xfrm>
            <a:prstGeom prst="ellipse">
              <a:avLst/>
            </a:prstGeom>
            <a:solidFill>
              <a:srgbClr val="3045FD"/>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0" name="AutoShape 32"/>
            <p:cNvSpPr/>
            <p:nvPr/>
          </p:nvSpPr>
          <p:spPr>
            <a:xfrm>
              <a:off x="555840" y="738720"/>
              <a:ext cx="77760" cy="77760"/>
            </a:xfrm>
            <a:prstGeom prst="ellipse">
              <a:avLst/>
            </a:prstGeom>
            <a:solidFill>
              <a:srgbClr val="3045FD"/>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1" name="AutoShape 33"/>
            <p:cNvSpPr/>
            <p:nvPr/>
          </p:nvSpPr>
          <p:spPr>
            <a:xfrm>
              <a:off x="669960" y="740520"/>
              <a:ext cx="74520" cy="74520"/>
            </a:xfrm>
            <a:prstGeom prst="ellipse">
              <a:avLst/>
            </a:prstGeom>
            <a:solidFill>
              <a:srgbClr val="3045FD"/>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02" name="AutoShape 34"/>
            <p:cNvSpPr/>
            <p:nvPr/>
          </p:nvSpPr>
          <p:spPr>
            <a:xfrm>
              <a:off x="780840" y="749520"/>
              <a:ext cx="68760" cy="68760"/>
            </a:xfrm>
            <a:prstGeom prst="ellipse">
              <a:avLst/>
            </a:prstGeom>
            <a:solidFill>
              <a:srgbClr val="3045FD"/>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03" name="AutoShape 35"/>
            <p:cNvSpPr/>
            <p:nvPr/>
          </p:nvSpPr>
          <p:spPr>
            <a:xfrm>
              <a:off x="885960" y="745200"/>
              <a:ext cx="65160" cy="65160"/>
            </a:xfrm>
            <a:prstGeom prst="ellipse">
              <a:avLst/>
            </a:prstGeom>
            <a:solidFill>
              <a:srgbClr val="3045FD"/>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04"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205"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中医护理查房的重要性</a:t>
            </a:r>
            <a:endParaRPr lang="en-US" sz="5200" b="0" strike="noStrike" spc="-1">
              <a:solidFill>
                <a:schemeClr val="dk1"/>
              </a:solidFill>
              <a:latin typeface="Arial"/>
            </a:endParaRPr>
          </a:p>
        </p:txBody>
      </p:sp>
      <p:sp>
        <p:nvSpPr>
          <p:cNvPr id="20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207" name="AutoShape 2"/>
          <p:cNvSpPr/>
          <p:nvPr/>
        </p:nvSpPr>
        <p:spPr>
          <a:xfrm>
            <a:off x="905436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8" name="AutoShape 2"/>
          <p:cNvSpPr/>
          <p:nvPr/>
        </p:nvSpPr>
        <p:spPr>
          <a:xfrm>
            <a:off x="631188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09" name="AutoShape 2"/>
          <p:cNvSpPr/>
          <p:nvPr/>
        </p:nvSpPr>
        <p:spPr>
          <a:xfrm>
            <a:off x="356940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10" name="AutoShape 2"/>
          <p:cNvSpPr/>
          <p:nvPr/>
        </p:nvSpPr>
        <p:spPr>
          <a:xfrm>
            <a:off x="729720" y="2164680"/>
            <a:ext cx="2388600" cy="285156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11"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2"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饮食指导</a:t>
            </a:r>
            <a:endParaRPr lang="en-US" sz="2000" b="0" strike="noStrike" spc="-1">
              <a:solidFill>
                <a:srgbClr val="000000"/>
              </a:solidFill>
              <a:latin typeface="Arial"/>
            </a:endParaRPr>
          </a:p>
        </p:txBody>
      </p:sp>
      <p:sp>
        <p:nvSpPr>
          <p:cNvPr id="213"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制定适合个体的饮食计划</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强调药食同源的调养方式</a:t>
            </a:r>
            <a:endParaRPr lang="en-US" sz="1600" b="0" strike="noStrike" spc="-1">
              <a:solidFill>
                <a:srgbClr val="000000"/>
              </a:solidFill>
              <a:latin typeface="Arial"/>
            </a:endParaRPr>
          </a:p>
        </p:txBody>
      </p:sp>
      <p:sp>
        <p:nvSpPr>
          <p:cNvPr id="214"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5"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运动建议</a:t>
            </a:r>
            <a:endParaRPr lang="en-US" sz="2000" b="0" strike="noStrike" spc="-1">
              <a:solidFill>
                <a:srgbClr val="000000"/>
              </a:solidFill>
              <a:latin typeface="Arial"/>
            </a:endParaRPr>
          </a:p>
        </p:txBody>
      </p:sp>
      <p:sp>
        <p:nvSpPr>
          <p:cNvPr id="216"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推荐适量的运动方式</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促进气血运行，舒缓疼痛</a:t>
            </a:r>
            <a:endParaRPr lang="en-US" sz="1600" b="0" strike="noStrike" spc="-1">
              <a:solidFill>
                <a:srgbClr val="000000"/>
              </a:solidFill>
              <a:latin typeface="Arial"/>
            </a:endParaRPr>
          </a:p>
        </p:txBody>
      </p:sp>
      <p:sp>
        <p:nvSpPr>
          <p:cNvPr id="217"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8"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心理辅导</a:t>
            </a:r>
            <a:endParaRPr lang="en-US" sz="2000" b="0" strike="noStrike" spc="-1">
              <a:solidFill>
                <a:srgbClr val="000000"/>
              </a:solidFill>
              <a:latin typeface="Arial"/>
            </a:endParaRPr>
          </a:p>
        </p:txBody>
      </p:sp>
      <p:sp>
        <p:nvSpPr>
          <p:cNvPr id="219"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倾听患者的心理需求</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提供情绪支持和疏导</a:t>
            </a:r>
            <a:endParaRPr lang="en-US" sz="1600" b="0" strike="noStrike" spc="-1">
              <a:solidFill>
                <a:srgbClr val="000000"/>
              </a:solidFill>
              <a:latin typeface="Arial"/>
            </a:endParaRPr>
          </a:p>
        </p:txBody>
      </p:sp>
      <p:sp>
        <p:nvSpPr>
          <p:cNvPr id="220"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中医护理查房对治疗的指导</a:t>
            </a:r>
            <a:endParaRPr lang="en-US" sz="3000" b="0" strike="noStrike" spc="-1">
              <a:solidFill>
                <a:schemeClr val="dk1"/>
              </a:solidFill>
              <a:latin typeface="Arial"/>
            </a:endParaRPr>
          </a:p>
        </p:txBody>
      </p:sp>
      <p:sp>
        <p:nvSpPr>
          <p:cNvPr id="221"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2"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药物调整</a:t>
            </a:r>
            <a:endParaRPr lang="en-US" sz="2000" b="0" strike="noStrike" spc="-1">
              <a:solidFill>
                <a:srgbClr val="000000"/>
              </a:solidFill>
              <a:latin typeface="Arial"/>
            </a:endParaRPr>
          </a:p>
        </p:txBody>
      </p:sp>
      <p:sp>
        <p:nvSpPr>
          <p:cNvPr id="223"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针对症状调整药物剂量</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根据身体反应调整药物组合</a:t>
            </a:r>
            <a:endParaRPr lang="en-US" sz="1600" b="0" strike="noStrike" spc="-1">
              <a:solidFill>
                <a:srgbClr val="000000"/>
              </a:solidFill>
              <a:latin typeface="Arial"/>
            </a:endParaRPr>
          </a:p>
        </p:txBody>
      </p:sp>
      <p:grpSp>
        <p:nvGrpSpPr>
          <p:cNvPr id="224" name="Group 15"/>
          <p:cNvGrpSpPr/>
          <p:nvPr/>
        </p:nvGrpSpPr>
        <p:grpSpPr>
          <a:xfrm>
            <a:off x="435960" y="378720"/>
            <a:ext cx="515160" cy="439560"/>
            <a:chOff x="435960" y="378720"/>
            <a:chExt cx="515160" cy="439560"/>
          </a:xfrm>
        </p:grpSpPr>
        <p:sp>
          <p:nvSpPr>
            <p:cNvPr id="225"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6"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7"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8"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9"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0"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1"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2"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3"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4"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35"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36"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37"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38"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39"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40"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41"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42"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43"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44"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45" name="Picture 5" descr="C:/Users/Administrator/Desktop/ppt模板/图片素材/插画/巴扎嘿素材 (28).jpg巴扎嘿素材 (28)"/>
          <p:cNvPicPr/>
          <p:nvPr/>
        </p:nvPicPr>
        <p:blipFill>
          <a:blip r:embed="rId2"/>
          <a:srcRect t="24423" b="24423"/>
          <a:stretch>
            <a:fillRect/>
          </a:stretch>
        </p:blipFill>
        <p:spPr>
          <a:xfrm>
            <a:off x="738000" y="4838760"/>
            <a:ext cx="2381040" cy="1217520"/>
          </a:xfrm>
          <a:prstGeom prst="rect">
            <a:avLst/>
          </a:prstGeom>
          <a:ln w="0">
            <a:noFill/>
          </a:ln>
        </p:spPr>
      </p:pic>
      <p:pic>
        <p:nvPicPr>
          <p:cNvPr id="246" name="Picture 5" descr="C:/Users/Administrator/Desktop/ppt模板/图片素材/插画/巴扎嘿素材 (27).jpg巴扎嘿素材 (27)"/>
          <p:cNvPicPr/>
          <p:nvPr/>
        </p:nvPicPr>
        <p:blipFill>
          <a:blip r:embed="rId3"/>
          <a:srcRect t="24423" b="24423"/>
          <a:stretch>
            <a:fillRect/>
          </a:stretch>
        </p:blipFill>
        <p:spPr>
          <a:xfrm>
            <a:off x="3572640" y="4838760"/>
            <a:ext cx="2381040" cy="1217520"/>
          </a:xfrm>
          <a:prstGeom prst="rect">
            <a:avLst/>
          </a:prstGeom>
          <a:ln w="0">
            <a:noFill/>
          </a:ln>
        </p:spPr>
      </p:pic>
      <p:pic>
        <p:nvPicPr>
          <p:cNvPr id="247" name="Picture 5" descr="C:/Users/Administrator/Desktop/ppt模板/图片素材/image2709229.pngimage2709229"/>
          <p:cNvPicPr/>
          <p:nvPr/>
        </p:nvPicPr>
        <p:blipFill>
          <a:blip r:embed="rId4"/>
          <a:srcRect t="19116" b="19116"/>
          <a:stretch>
            <a:fillRect/>
          </a:stretch>
        </p:blipFill>
        <p:spPr>
          <a:xfrm>
            <a:off x="6315840" y="4838760"/>
            <a:ext cx="2381040" cy="1217520"/>
          </a:xfrm>
          <a:prstGeom prst="rect">
            <a:avLst/>
          </a:prstGeom>
          <a:ln w="0">
            <a:noFill/>
          </a:ln>
        </p:spPr>
      </p:pic>
      <p:pic>
        <p:nvPicPr>
          <p:cNvPr id="248" name="Picture 5" descr="C:/Users/Administrator/Desktop/ppt模板/图片素材/插画/巴扎嘿素材 (25).jpg巴扎嘿素材 (25)"/>
          <p:cNvPicPr/>
          <p:nvPr/>
        </p:nvPicPr>
        <p:blipFill>
          <a:blip r:embed="rId5"/>
          <a:srcRect t="24423" b="24423"/>
          <a:stretch>
            <a:fillRect/>
          </a:stretch>
        </p:blipFill>
        <p:spPr>
          <a:xfrm>
            <a:off x="9059040" y="4838760"/>
            <a:ext cx="2381040" cy="1217520"/>
          </a:xfrm>
          <a:prstGeom prst="rect">
            <a:avLst/>
          </a:prstGeom>
          <a:ln w="0">
            <a:noFill/>
          </a:ln>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49"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0"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51"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52"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3"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4"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55"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56"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5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中医护理查房实例</a:t>
            </a:r>
            <a:endParaRPr lang="en-US" sz="3600" b="0" strike="noStrike" spc="-1">
              <a:solidFill>
                <a:srgbClr val="000000"/>
              </a:solidFill>
              <a:latin typeface="Arial"/>
            </a:endParaRPr>
          </a:p>
        </p:txBody>
      </p:sp>
      <p:sp>
        <p:nvSpPr>
          <p:cNvPr id="25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中医护理查房是中医医生在诊疗过程中观察病人病情变化，调整治疗方案，并对患者进行预防保健的重要环节。通过查房，中医医生可以更全面地了解患者的病情与反应，提高治疗效果，促进康复。</a:t>
            </a:r>
            <a:endParaRPr lang="en-US" sz="1800" b="0" strike="noStrike" spc="-1">
              <a:solidFill>
                <a:srgbClr val="000000"/>
              </a:solidFill>
              <a:latin typeface="Arial"/>
            </a:endParaRPr>
          </a:p>
        </p:txBody>
      </p:sp>
      <p:sp>
        <p:nvSpPr>
          <p:cNvPr id="26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61" name="Group 15"/>
          <p:cNvGrpSpPr/>
          <p:nvPr/>
        </p:nvGrpSpPr>
        <p:grpSpPr>
          <a:xfrm>
            <a:off x="431640" y="396000"/>
            <a:ext cx="514800" cy="439200"/>
            <a:chOff x="431640" y="396000"/>
            <a:chExt cx="514800" cy="439200"/>
          </a:xfrm>
        </p:grpSpPr>
        <p:sp>
          <p:nvSpPr>
            <p:cNvPr id="262"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3"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4"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5"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6"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7"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8"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9"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0"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1"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2"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3"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4"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5"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6"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77"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8"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9"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0"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1"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8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6">
            <a:alphaModFix amt="78000"/>
          </a:blip>
          <a:stretch>
            <a:fillRect/>
          </a:stretch>
        </a:blipFill>
      </p:bgPr>
    </p:bg>
    <p:spTree>
      <p:nvGrpSpPr>
        <p:cNvPr id="1" name=""/>
        <p:cNvGrpSpPr/>
        <p:nvPr/>
      </p:nvGrpSpPr>
      <p:grpSpPr>
        <a:xfrm>
          <a:off x="0" y="0"/>
          <a:ext cx="0" cy="0"/>
        </a:xfrm>
      </p:grpSpPr>
      <p:sp>
        <p:nvSpPr>
          <p:cNvPr id="283" name="AutoShape 2"/>
          <p:cNvSpPr/>
          <p:nvPr/>
        </p:nvSpPr>
        <p:spPr>
          <a:xfrm>
            <a:off x="905436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84" name="AutoShape 2"/>
          <p:cNvSpPr/>
          <p:nvPr/>
        </p:nvSpPr>
        <p:spPr>
          <a:xfrm>
            <a:off x="631188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85" name="AutoShape 2"/>
          <p:cNvSpPr/>
          <p:nvPr/>
        </p:nvSpPr>
        <p:spPr>
          <a:xfrm>
            <a:off x="3569400" y="2212200"/>
            <a:ext cx="2388600" cy="280332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86" name="AutoShape 2"/>
          <p:cNvSpPr/>
          <p:nvPr/>
        </p:nvSpPr>
        <p:spPr>
          <a:xfrm>
            <a:off x="729720" y="2164680"/>
            <a:ext cx="2388600" cy="2851560"/>
          </a:xfrm>
          <a:prstGeom prst="rect">
            <a:avLst/>
          </a:prstGeom>
          <a:solidFill>
            <a:srgbClr val="3045FD"/>
          </a:solidFill>
          <a:ln w="0">
            <a:noFill/>
          </a:ln>
        </p:spPr>
        <p:style>
          <a:lnRef idx="0"/>
          <a:fillRef idx="0"/>
          <a:effectRef idx="0"/>
          <a:fontRef idx="minor"/>
        </p:style>
        <p:txBody>
          <a:bodyPr anchor="ctr">
            <a:noAutofit/>
          </a:bodyPr>
          <a:lstStyle/>
          <a:p>
            <a:pPr algn="ctr" defTabSz="914400">
              <a:lnSpc>
                <a:spcPct val="100000"/>
              </a:lnSpc>
            </a:pPr>
            <a:r>
              <a:rPr lang="en-US" sz="2940" b="0" strike="noStrike" spc="-1">
                <a:solidFill>
                  <a:srgbClr val="FFFFFF"/>
                </a:solidFill>
                <a:latin typeface="Calibri"/>
                <a:ea typeface="Calibri"/>
              </a:rPr>
              <a:t>    </a:t>
            </a:r>
            <a:endParaRPr lang="en-US" sz="2940" b="0" strike="noStrike" spc="-1">
              <a:solidFill>
                <a:srgbClr val="FFFFFF"/>
              </a:solidFill>
              <a:latin typeface="Arial"/>
            </a:endParaRPr>
          </a:p>
        </p:txBody>
      </p:sp>
      <p:sp>
        <p:nvSpPr>
          <p:cNvPr id="287"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8" name="content.2.title"/>
          <p:cNvSpPr/>
          <p:nvPr/>
        </p:nvSpPr>
        <p:spPr>
          <a:xfrm>
            <a:off x="3689640" y="155772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长期效果</a:t>
            </a:r>
            <a:endParaRPr lang="en-US" sz="2000" b="0" strike="noStrike" spc="-1">
              <a:solidFill>
                <a:srgbClr val="000000"/>
              </a:solidFill>
              <a:latin typeface="Arial"/>
            </a:endParaRPr>
          </a:p>
        </p:txBody>
      </p:sp>
      <p:sp>
        <p:nvSpPr>
          <p:cNvPr id="289" name="content.2.content"/>
          <p:cNvSpPr/>
          <p:nvPr/>
        </p:nvSpPr>
        <p:spPr>
          <a:xfrm>
            <a:off x="3718080" y="2310120"/>
            <a:ext cx="206712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治疗疾病的根本原因</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促进身体的自愈能力</a:t>
            </a:r>
            <a:endParaRPr lang="en-US" sz="1600" b="0" strike="noStrike" spc="-1">
              <a:solidFill>
                <a:srgbClr val="000000"/>
              </a:solidFill>
              <a:latin typeface="Arial"/>
            </a:endParaRPr>
          </a:p>
        </p:txBody>
      </p:sp>
      <p:sp>
        <p:nvSpPr>
          <p:cNvPr id="290"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1" name="content.3.title"/>
          <p:cNvSpPr/>
          <p:nvPr/>
        </p:nvSpPr>
        <p:spPr>
          <a:xfrm>
            <a:off x="646056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综合治疗</a:t>
            </a:r>
            <a:endParaRPr lang="en-US" sz="2000" b="0" strike="noStrike" spc="-1">
              <a:solidFill>
                <a:srgbClr val="000000"/>
              </a:solidFill>
              <a:latin typeface="Arial"/>
            </a:endParaRPr>
          </a:p>
        </p:txBody>
      </p:sp>
      <p:sp>
        <p:nvSpPr>
          <p:cNvPr id="292" name="content.3.content"/>
          <p:cNvSpPr/>
          <p:nvPr/>
        </p:nvSpPr>
        <p:spPr>
          <a:xfrm>
            <a:off x="6499080" y="2297520"/>
            <a:ext cx="207792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结合中药、针灸、推拿等多种疗法</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从多方面改善患者的身体状况</a:t>
            </a:r>
            <a:endParaRPr lang="en-US" sz="1600" b="0" strike="noStrike" spc="-1">
              <a:solidFill>
                <a:srgbClr val="000000"/>
              </a:solidFill>
              <a:latin typeface="Arial"/>
            </a:endParaRPr>
          </a:p>
        </p:txBody>
      </p:sp>
      <p:sp>
        <p:nvSpPr>
          <p:cNvPr id="293"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4" name="content.4.title"/>
          <p:cNvSpPr/>
          <p:nvPr/>
        </p:nvSpPr>
        <p:spPr>
          <a:xfrm>
            <a:off x="9177480" y="15577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预防策略</a:t>
            </a:r>
            <a:endParaRPr lang="en-US" sz="2000" b="0" strike="noStrike" spc="-1">
              <a:solidFill>
                <a:srgbClr val="000000"/>
              </a:solidFill>
              <a:latin typeface="Arial"/>
            </a:endParaRPr>
          </a:p>
        </p:txBody>
      </p:sp>
      <p:sp>
        <p:nvSpPr>
          <p:cNvPr id="295" name="content.4.content"/>
          <p:cNvSpPr/>
          <p:nvPr/>
        </p:nvSpPr>
        <p:spPr>
          <a:xfrm>
            <a:off x="9252720" y="2279520"/>
            <a:ext cx="1991160" cy="23554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加强体质的调养和预防保健</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提高患者的免疫力和抗病能力</a:t>
            </a:r>
            <a:endParaRPr lang="en-US" sz="1600" b="0" strike="noStrike" spc="-1">
              <a:solidFill>
                <a:srgbClr val="000000"/>
              </a:solidFill>
              <a:latin typeface="Arial"/>
            </a:endParaRPr>
          </a:p>
        </p:txBody>
      </p:sp>
      <p:sp>
        <p:nvSpPr>
          <p:cNvPr id="29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中医护理查房的优势</a:t>
            </a:r>
            <a:endParaRPr lang="en-US" sz="3000" b="0" strike="noStrike" spc="-1">
              <a:solidFill>
                <a:schemeClr val="dk1"/>
              </a:solidFill>
              <a:latin typeface="Arial"/>
            </a:endParaRPr>
          </a:p>
        </p:txBody>
      </p:sp>
      <p:sp>
        <p:nvSpPr>
          <p:cNvPr id="297"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8" name="content.1.title"/>
          <p:cNvSpPr/>
          <p:nvPr/>
        </p:nvSpPr>
        <p:spPr>
          <a:xfrm>
            <a:off x="882000" y="1557720"/>
            <a:ext cx="222840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rgbClr val="3045FD"/>
                </a:solidFill>
                <a:latin typeface="微软雅黑"/>
                <a:ea typeface="微软雅黑"/>
              </a:rPr>
              <a:t>个体化治疗</a:t>
            </a:r>
            <a:endParaRPr lang="en-US" sz="2000" b="0" strike="noStrike" spc="-1">
              <a:solidFill>
                <a:srgbClr val="000000"/>
              </a:solidFill>
              <a:latin typeface="Arial"/>
            </a:endParaRPr>
          </a:p>
        </p:txBody>
      </p:sp>
      <p:sp>
        <p:nvSpPr>
          <p:cNvPr id="299" name="content.1.content"/>
          <p:cNvSpPr/>
          <p:nvPr/>
        </p:nvSpPr>
        <p:spPr>
          <a:xfrm>
            <a:off x="885960" y="2303280"/>
            <a:ext cx="2082960" cy="24292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根据个体情况调整治疗方案</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重视气血阴阳的平衡</a:t>
            </a:r>
            <a:endParaRPr lang="en-US" sz="1600" b="0" strike="noStrike" spc="-1">
              <a:solidFill>
                <a:srgbClr val="000000"/>
              </a:solidFill>
              <a:latin typeface="Arial"/>
            </a:endParaRPr>
          </a:p>
        </p:txBody>
      </p:sp>
      <p:grpSp>
        <p:nvGrpSpPr>
          <p:cNvPr id="300" name="Group 15"/>
          <p:cNvGrpSpPr/>
          <p:nvPr/>
        </p:nvGrpSpPr>
        <p:grpSpPr>
          <a:xfrm>
            <a:off x="435960" y="378720"/>
            <a:ext cx="515160" cy="439560"/>
            <a:chOff x="435960" y="378720"/>
            <a:chExt cx="515160" cy="439560"/>
          </a:xfrm>
        </p:grpSpPr>
        <p:sp>
          <p:nvSpPr>
            <p:cNvPr id="301"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2"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3"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4"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05"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06"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07"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08"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09"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0"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1"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2"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3"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4"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5"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16"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7"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8"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9"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0"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321" name="Picture 5" descr="C:/Users/Administrator/Desktop/ppt模板/图片素材/插画/巴扎嘿素材 (28).jpg巴扎嘿素材 (28)"/>
          <p:cNvPicPr/>
          <p:nvPr/>
        </p:nvPicPr>
        <p:blipFill>
          <a:blip r:embed="rId2"/>
          <a:srcRect t="24423" b="24423"/>
          <a:stretch>
            <a:fillRect/>
          </a:stretch>
        </p:blipFill>
        <p:spPr>
          <a:xfrm>
            <a:off x="738000" y="4838760"/>
            <a:ext cx="2381040" cy="1217520"/>
          </a:xfrm>
          <a:prstGeom prst="rect">
            <a:avLst/>
          </a:prstGeom>
          <a:ln w="0">
            <a:noFill/>
          </a:ln>
        </p:spPr>
      </p:pic>
      <p:pic>
        <p:nvPicPr>
          <p:cNvPr id="322" name="Picture 5" descr="C:/Users/Administrator/Desktop/ppt模板/图片素材/插画/巴扎嘿素材 (27).jpg巴扎嘿素材 (27)"/>
          <p:cNvPicPr/>
          <p:nvPr/>
        </p:nvPicPr>
        <p:blipFill>
          <a:blip r:embed="rId3"/>
          <a:srcRect t="24423" b="24423"/>
          <a:stretch>
            <a:fillRect/>
          </a:stretch>
        </p:blipFill>
        <p:spPr>
          <a:xfrm>
            <a:off x="3572640" y="4838760"/>
            <a:ext cx="2381040" cy="1217520"/>
          </a:xfrm>
          <a:prstGeom prst="rect">
            <a:avLst/>
          </a:prstGeom>
          <a:ln w="0">
            <a:noFill/>
          </a:ln>
        </p:spPr>
      </p:pic>
      <p:pic>
        <p:nvPicPr>
          <p:cNvPr id="323" name="Picture 5" descr="C:/Users/Administrator/Desktop/ppt模板/图片素材/image2709229.pngimage2709229"/>
          <p:cNvPicPr/>
          <p:nvPr/>
        </p:nvPicPr>
        <p:blipFill>
          <a:blip r:embed="rId4"/>
          <a:srcRect t="19116" b="19116"/>
          <a:stretch>
            <a:fillRect/>
          </a:stretch>
        </p:blipFill>
        <p:spPr>
          <a:xfrm>
            <a:off x="6315840" y="4838760"/>
            <a:ext cx="2381040" cy="1217520"/>
          </a:xfrm>
          <a:prstGeom prst="rect">
            <a:avLst/>
          </a:prstGeom>
          <a:ln w="0">
            <a:noFill/>
          </a:ln>
        </p:spPr>
      </p:pic>
      <p:pic>
        <p:nvPicPr>
          <p:cNvPr id="324" name="Picture 5" descr="C:/Users/Administrator/Desktop/ppt模板/图片素材/插画/巴扎嘿素材 (25).jpg巴扎嘿素材 (25)"/>
          <p:cNvPicPr/>
          <p:nvPr/>
        </p:nvPicPr>
        <p:blipFill>
          <a:blip r:embed="rId5"/>
          <a:srcRect t="24423" b="24423"/>
          <a:stretch>
            <a:fillRect/>
          </a:stretch>
        </p:blipFill>
        <p:spPr>
          <a:xfrm>
            <a:off x="9059040" y="4838760"/>
            <a:ext cx="2381040" cy="121752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325" name="AutoShape 3"/>
          <p:cNvSpPr/>
          <p:nvPr/>
        </p:nvSpPr>
        <p:spPr>
          <a:xfrm>
            <a:off x="304920" y="1631880"/>
            <a:ext cx="6595560" cy="488160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26"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中医护理查房的实际应用</a:t>
            </a:r>
            <a:endParaRPr lang="en-US" sz="3000" b="0" strike="noStrike" spc="-1">
              <a:solidFill>
                <a:schemeClr val="dk1"/>
              </a:solidFill>
              <a:latin typeface="Arial"/>
            </a:endParaRPr>
          </a:p>
        </p:txBody>
      </p:sp>
      <p:sp>
        <p:nvSpPr>
          <p:cNvPr id="327"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医护理查房在中医诊疗中起到至关重要的作用，通过查房可以更全面地了解患者情况，及时调整治疗方案，预防疾病的发生。中医护理查房需要医护人员具备扎实的中医理论基础和丰富的实践经验，以确保患者能够获得更好的治疗效果和护理服务。</a:t>
            </a:r>
            <a:endParaRPr lang="en-US" sz="1800" b="0" strike="noStrike" spc="-1">
              <a:solidFill>
                <a:srgbClr val="000000"/>
              </a:solidFill>
              <a:latin typeface="Arial"/>
            </a:endParaRPr>
          </a:p>
        </p:txBody>
      </p:sp>
      <p:grpSp>
        <p:nvGrpSpPr>
          <p:cNvPr id="328" name="Group 15"/>
          <p:cNvGrpSpPr/>
          <p:nvPr/>
        </p:nvGrpSpPr>
        <p:grpSpPr>
          <a:xfrm>
            <a:off x="435960" y="378720"/>
            <a:ext cx="515160" cy="439560"/>
            <a:chOff x="435960" y="378720"/>
            <a:chExt cx="515160" cy="439560"/>
          </a:xfrm>
        </p:grpSpPr>
        <p:sp>
          <p:nvSpPr>
            <p:cNvPr id="329"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0"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1"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2"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3"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4"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5"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6"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7"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8"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9"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0"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1"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2"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3"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44"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45"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46"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47"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48"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349"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50"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351"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中医护理查房的实施</a:t>
            </a:r>
            <a:endParaRPr lang="en-US" sz="5200" b="0" strike="noStrike" spc="-1">
              <a:solidFill>
                <a:schemeClr val="dk1"/>
              </a:solidFill>
              <a:latin typeface="Arial"/>
            </a:endParaRPr>
          </a:p>
        </p:txBody>
      </p:sp>
      <p:sp>
        <p:nvSpPr>
          <p:cNvPr id="35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53"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4"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55"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56"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7"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8"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59"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60"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62"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中医护理查房的具体步骤</a:t>
            </a:r>
            <a:endParaRPr lang="en-US" sz="3600" b="0" strike="noStrike" spc="-1">
              <a:solidFill>
                <a:srgbClr val="000000"/>
              </a:solidFill>
              <a:latin typeface="Arial"/>
            </a:endParaRPr>
          </a:p>
        </p:txBody>
      </p:sp>
      <p:sp>
        <p:nvSpPr>
          <p:cNvPr id="363"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中医护理查房是通过观察病人神志、面色、舌苔、脉象等多个方面，全面了解患者病情和身体状况，为进一步的诊疗提供依据。这个过程需要细致入微，以确保每个细节都被观察到并记录下来。</a:t>
            </a:r>
            <a:endParaRPr lang="en-US" sz="1800" b="0" strike="noStrike" spc="-1">
              <a:solidFill>
                <a:srgbClr val="000000"/>
              </a:solidFill>
              <a:latin typeface="Arial"/>
            </a:endParaRPr>
          </a:p>
        </p:txBody>
      </p:sp>
      <p:sp>
        <p:nvSpPr>
          <p:cNvPr id="3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65" name="Group 15"/>
          <p:cNvGrpSpPr/>
          <p:nvPr/>
        </p:nvGrpSpPr>
        <p:grpSpPr>
          <a:xfrm>
            <a:off x="431640" y="396000"/>
            <a:ext cx="514800" cy="439200"/>
            <a:chOff x="431640" y="396000"/>
            <a:chExt cx="514800" cy="439200"/>
          </a:xfrm>
        </p:grpSpPr>
        <p:sp>
          <p:nvSpPr>
            <p:cNvPr id="366"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67"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68"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69"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0"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71"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2"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3"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4"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75"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76"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77"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78"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79"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80"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81"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82"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83"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84"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85"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86"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87"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88" name="content.2.title"/>
          <p:cNvSpPr/>
          <p:nvPr/>
        </p:nvSpPr>
        <p:spPr>
          <a:xfrm>
            <a:off x="8392320" y="155772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沟通良好</a:t>
            </a:r>
            <a:endParaRPr lang="en-US" sz="2000" b="0" strike="noStrike" spc="-1">
              <a:solidFill>
                <a:srgbClr val="000000"/>
              </a:solidFill>
              <a:latin typeface="Arial"/>
            </a:endParaRPr>
          </a:p>
        </p:txBody>
      </p:sp>
      <p:sp>
        <p:nvSpPr>
          <p:cNvPr id="389" name="content.2.content"/>
          <p:cNvSpPr/>
          <p:nvPr/>
        </p:nvSpPr>
        <p:spPr>
          <a:xfrm>
            <a:off x="8392320" y="1891080"/>
            <a:ext cx="3078000" cy="16081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与患者建立良好沟通，了解患者的需求和感受</a:t>
            </a:r>
            <a:endParaRPr lang="en-US" sz="1600" b="0" strike="noStrike" spc="-1">
              <a:solidFill>
                <a:srgbClr val="000000"/>
              </a:solidFill>
              <a:latin typeface="Arial"/>
            </a:endParaRPr>
          </a:p>
        </p:txBody>
      </p:sp>
      <p:sp>
        <p:nvSpPr>
          <p:cNvPr id="390"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1" name="content.3.title"/>
          <p:cNvSpPr/>
          <p:nvPr/>
        </p:nvSpPr>
        <p:spPr>
          <a:xfrm>
            <a:off x="1094760" y="4120560"/>
            <a:ext cx="30729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确保诊疗效果</a:t>
            </a:r>
            <a:endParaRPr lang="en-US" sz="2000" b="0" strike="noStrike" spc="-1">
              <a:solidFill>
                <a:srgbClr val="000000"/>
              </a:solidFill>
              <a:latin typeface="Arial"/>
            </a:endParaRPr>
          </a:p>
        </p:txBody>
      </p:sp>
      <p:sp>
        <p:nvSpPr>
          <p:cNvPr id="392" name="content.3.content"/>
          <p:cNvSpPr/>
          <p:nvPr/>
        </p:nvSpPr>
        <p:spPr>
          <a:xfrm>
            <a:off x="1094760" y="4453920"/>
            <a:ext cx="3130200" cy="15663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通过护理查房，帮助医生更好地了解患者病情，从而确保诊疗效果</a:t>
            </a:r>
            <a:endParaRPr lang="en-US" sz="1600" b="0" strike="noStrike" spc="-1">
              <a:solidFill>
                <a:srgbClr val="000000"/>
              </a:solidFill>
              <a:latin typeface="Arial"/>
            </a:endParaRPr>
          </a:p>
        </p:txBody>
      </p:sp>
      <p:sp>
        <p:nvSpPr>
          <p:cNvPr id="393"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4" name="content.4.title"/>
          <p:cNvSpPr/>
          <p:nvPr/>
        </p:nvSpPr>
        <p:spPr>
          <a:xfrm>
            <a:off x="8392320" y="4109040"/>
            <a:ext cx="343368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en-US" sz="2000" b="1" strike="noStrike" spc="-1">
                <a:solidFill>
                  <a:srgbClr val="3045FD"/>
                </a:solidFill>
                <a:latin typeface="微软雅黑"/>
                <a:ea typeface="微软雅黑"/>
              </a:rPr>
              <a:t> </a:t>
            </a:r>
            <a:endParaRPr lang="en-US" sz="2000" b="0" strike="noStrike" spc="-1">
              <a:solidFill>
                <a:srgbClr val="000000"/>
              </a:solidFill>
              <a:latin typeface="Arial"/>
            </a:endParaRPr>
          </a:p>
        </p:txBody>
      </p:sp>
      <p:sp>
        <p:nvSpPr>
          <p:cNvPr id="395" name="content.4.content"/>
          <p:cNvSpPr/>
          <p:nvPr/>
        </p:nvSpPr>
        <p:spPr>
          <a:xfrm>
            <a:off x="8392320" y="4453920"/>
            <a:ext cx="3078000" cy="17434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396"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中医护理查房的注意事项</a:t>
            </a:r>
            <a:endParaRPr lang="en-US" sz="3000" b="0" strike="noStrike" spc="-1">
              <a:solidFill>
                <a:schemeClr val="dk1"/>
              </a:solidFill>
              <a:latin typeface="Arial"/>
            </a:endParaRPr>
          </a:p>
        </p:txBody>
      </p:sp>
      <p:sp>
        <p:nvSpPr>
          <p:cNvPr id="397"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98" name="content.1.title"/>
          <p:cNvSpPr/>
          <p:nvPr/>
        </p:nvSpPr>
        <p:spPr>
          <a:xfrm>
            <a:off x="1094760" y="1655280"/>
            <a:ext cx="3301560" cy="291600"/>
          </a:xfrm>
          <a:prstGeom prst="rect">
            <a:avLst/>
          </a:prstGeom>
          <a:noFill/>
          <a:ln w="0">
            <a:noFill/>
          </a:ln>
        </p:spPr>
        <p:style>
          <a:lnRef idx="0"/>
          <a:fillRef idx="0"/>
          <a:effectRef idx="0"/>
          <a:fontRef idx="minor"/>
        </p:style>
        <p:txBody>
          <a:bodyPr lIns="0" tIns="0" rIns="0" bIns="0" anchor="t">
            <a:noAutofit/>
          </a:bodyPr>
          <a:lstStyle/>
          <a:p>
            <a:pPr defTabSz="914400">
              <a:lnSpc>
                <a:spcPct val="100000"/>
              </a:lnSpc>
            </a:pPr>
            <a:r>
              <a:rPr lang="zh-CN" sz="2000" b="1" strike="noStrike" spc="-1">
                <a:solidFill>
                  <a:srgbClr val="3045FD"/>
                </a:solidFill>
                <a:latin typeface="微软雅黑"/>
                <a:ea typeface="微软雅黑"/>
              </a:rPr>
              <a:t>保护患者隐私</a:t>
            </a:r>
            <a:endParaRPr lang="en-US" sz="2000" b="0" strike="noStrike" spc="-1">
              <a:solidFill>
                <a:srgbClr val="000000"/>
              </a:solidFill>
              <a:latin typeface="Arial"/>
            </a:endParaRPr>
          </a:p>
        </p:txBody>
      </p:sp>
      <p:sp>
        <p:nvSpPr>
          <p:cNvPr id="399" name="content.1.content"/>
          <p:cNvSpPr/>
          <p:nvPr/>
        </p:nvSpPr>
        <p:spPr>
          <a:xfrm>
            <a:off x="1094760" y="2059200"/>
            <a:ext cx="2928960" cy="14652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dk1"/>
                </a:solidFill>
                <a:latin typeface="微软雅黑"/>
                <a:ea typeface="微软雅黑"/>
              </a:rPr>
              <a:t>在进行护理查房过程中，保护患者的隐私和尊严是非常重要的</a:t>
            </a:r>
            <a:endParaRPr lang="en-US" sz="1600" b="0" strike="noStrike" spc="-1">
              <a:solidFill>
                <a:srgbClr val="000000"/>
              </a:solidFill>
              <a:latin typeface="Arial"/>
            </a:endParaRPr>
          </a:p>
        </p:txBody>
      </p:sp>
      <p:grpSp>
        <p:nvGrpSpPr>
          <p:cNvPr id="400" name="Group 15"/>
          <p:cNvGrpSpPr/>
          <p:nvPr/>
        </p:nvGrpSpPr>
        <p:grpSpPr>
          <a:xfrm>
            <a:off x="435960" y="378720"/>
            <a:ext cx="515160" cy="439560"/>
            <a:chOff x="435960" y="378720"/>
            <a:chExt cx="515160" cy="439560"/>
          </a:xfrm>
        </p:grpSpPr>
        <p:sp>
          <p:nvSpPr>
            <p:cNvPr id="401"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02"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03"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04"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05"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06"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07"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08"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09"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10"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11"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12"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13"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14"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15"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416"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417"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418"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419"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420"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421" name="AutoShape 8"/>
          <p:cNvSpPr/>
          <p:nvPr/>
        </p:nvSpPr>
        <p:spPr>
          <a:xfrm>
            <a:off x="4397760" y="2570040"/>
            <a:ext cx="583920" cy="583920"/>
          </a:xfrm>
          <a:prstGeom prst="diamond">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22" name="AutoShape 9"/>
          <p:cNvSpPr/>
          <p:nvPr/>
        </p:nvSpPr>
        <p:spPr>
          <a:xfrm>
            <a:off x="7198560" y="2570040"/>
            <a:ext cx="583920" cy="588600"/>
          </a:xfrm>
          <a:prstGeom prst="diamond">
            <a:avLst/>
          </a:prstGeom>
          <a:solidFill>
            <a:srgbClr val="3045F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23" name="AutoShape 10"/>
          <p:cNvSpPr/>
          <p:nvPr/>
        </p:nvSpPr>
        <p:spPr>
          <a:xfrm>
            <a:off x="4397760" y="4078080"/>
            <a:ext cx="583920" cy="583920"/>
          </a:xfrm>
          <a:prstGeom prst="diamond">
            <a:avLst/>
          </a:prstGeom>
          <a:solidFill>
            <a:srgbClr val="3045FD"/>
          </a:solidFill>
          <a:ln w="3143">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24" name="AutoShape 11"/>
          <p:cNvSpPr/>
          <p:nvPr/>
        </p:nvSpPr>
        <p:spPr>
          <a:xfrm>
            <a:off x="7198560" y="4078080"/>
            <a:ext cx="583920" cy="583920"/>
          </a:xfrm>
          <a:prstGeom prst="diamond">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25" name="AutoShape 12"/>
          <p:cNvSpPr/>
          <p:nvPr/>
        </p:nvSpPr>
        <p:spPr>
          <a:xfrm>
            <a:off x="4397760" y="271188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01</a:t>
            </a:r>
            <a:endParaRPr lang="en-US" sz="1430" b="0" strike="noStrike" spc="-1">
              <a:solidFill>
                <a:srgbClr val="000000"/>
              </a:solidFill>
              <a:latin typeface="Arial"/>
            </a:endParaRPr>
          </a:p>
        </p:txBody>
      </p:sp>
      <p:sp>
        <p:nvSpPr>
          <p:cNvPr id="426" name="AutoShape 13"/>
          <p:cNvSpPr/>
          <p:nvPr/>
        </p:nvSpPr>
        <p:spPr>
          <a:xfrm>
            <a:off x="43977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03</a:t>
            </a:r>
            <a:endParaRPr lang="en-US" sz="1430" b="0" strike="noStrike" spc="-1">
              <a:solidFill>
                <a:srgbClr val="000000"/>
              </a:solidFill>
              <a:latin typeface="Arial"/>
            </a:endParaRPr>
          </a:p>
        </p:txBody>
      </p:sp>
      <p:sp>
        <p:nvSpPr>
          <p:cNvPr id="427" name="AutoShape 14"/>
          <p:cNvSpPr/>
          <p:nvPr/>
        </p:nvSpPr>
        <p:spPr>
          <a:xfrm>
            <a:off x="7198560" y="270252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3">
                    <a:lumMod val="20000"/>
                    <a:lumOff val="80000"/>
                  </a:schemeClr>
                </a:solidFill>
                <a:latin typeface="微软雅黑"/>
                <a:ea typeface="微软雅黑"/>
              </a:rPr>
              <a:t>02</a:t>
            </a:r>
            <a:endParaRPr lang="en-US" sz="1430" b="0" strike="noStrike" spc="-1">
              <a:solidFill>
                <a:srgbClr val="000000"/>
              </a:solidFill>
              <a:latin typeface="Arial"/>
            </a:endParaRPr>
          </a:p>
        </p:txBody>
      </p:sp>
      <p:sp>
        <p:nvSpPr>
          <p:cNvPr id="428" name="AutoShape 15"/>
          <p:cNvSpPr/>
          <p:nvPr/>
        </p:nvSpPr>
        <p:spPr>
          <a:xfrm>
            <a:off x="7198560" y="4212360"/>
            <a:ext cx="583920" cy="315360"/>
          </a:xfrm>
          <a:prstGeom prst="rect">
            <a:avLst/>
          </a:prstGeom>
          <a:noFill/>
          <a:ln w="0">
            <a:noFill/>
          </a:ln>
        </p:spPr>
        <p:style>
          <a:lnRef idx="0"/>
          <a:fillRef idx="0"/>
          <a:effectRef idx="0"/>
          <a:fontRef idx="minor"/>
        </p:style>
        <p:txBody>
          <a:bodyPr lIns="85680" tIns="38160" rIns="85680" bIns="38160" anchor="t">
            <a:noAutofit/>
          </a:bodyPr>
          <a:lstStyle/>
          <a:p>
            <a:pPr algn="ctr" defTabSz="914400">
              <a:lnSpc>
                <a:spcPct val="100000"/>
              </a:lnSpc>
              <a:spcBef>
                <a:spcPts val="374"/>
              </a:spcBef>
            </a:pPr>
            <a:r>
              <a:rPr lang="en-US" sz="1430" b="0" strike="noStrike" spc="-1">
                <a:solidFill>
                  <a:schemeClr val="accent2">
                    <a:lumMod val="20000"/>
                    <a:lumOff val="80000"/>
                  </a:schemeClr>
                </a:solidFill>
                <a:latin typeface="微软雅黑"/>
                <a:ea typeface="微软雅黑"/>
              </a:rPr>
              <a:t>04</a:t>
            </a:r>
            <a:endParaRPr lang="en-US" sz="1430" b="0" strike="noStrike" spc="-1">
              <a:solidFill>
                <a:srgbClr val="000000"/>
              </a:solidFill>
              <a:latin typeface="Arial"/>
            </a:endParaRPr>
          </a:p>
        </p:txBody>
      </p:sp>
      <p:sp>
        <p:nvSpPr>
          <p:cNvPr id="429" name="AutoShape 2"/>
          <p:cNvSpPr/>
          <p:nvPr/>
        </p:nvSpPr>
        <p:spPr>
          <a:xfrm>
            <a:off x="4876920" y="2507040"/>
            <a:ext cx="2424240" cy="236448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430" name="Picture 8"/>
          <p:cNvSpPr/>
          <p:nvPr/>
        </p:nvSpPr>
        <p:spPr>
          <a:xfrm>
            <a:off x="4964400" y="2569680"/>
            <a:ext cx="2282400" cy="2217600"/>
          </a:xfrm>
          <a:prstGeom prst="ellipse">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https://d.book118.com/987111061033006054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微软雅黑</vt:lpstr>
      <vt:lpstr>Times New Roman</vt:lpstr>
      <vt:lpstr>Wingdings</vt:lpstr>
      <vt:lpstr>Symbol</vt:lpstr>
      <vt:lpstr>DejaVu Sans</vt:lpstr>
      <vt:lpstr>Office Theme</vt:lpstr>
      <vt:lpstr>中医护理查房</vt:lpstr>
      <vt:lpstr>目录</vt:lpstr>
      <vt:lpstr>第一章 中医护理查房概述</vt:lpstr>
      <vt:lpstr> </vt:lpstr>
      <vt:lpstr> </vt:lpstr>
      <vt:lpstr>中医护理查房与西医查房的对比</vt:lpstr>
      <vt:lpstr>第2章 中医护理查房的重要性</vt:lpstr>
      <vt:lpstr>中医护理查房对治疗的指导</vt:lpstr>
      <vt:lpstr> </vt:lpstr>
      <vt:lpstr>中医护理查房的优势</vt:lpstr>
      <vt:lpstr>中医护理查房的实际应用</vt:lpstr>
      <vt:lpstr>第3章 中医护理查房的实施</vt:lpstr>
      <vt:lpstr> </vt:lpstr>
      <vt:lpstr>中医护理查房的注意事项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2024-09-28T10:00:51.997</cp:lastPrinted>
  <dcterms:created xsi:type="dcterms:W3CDTF">2024-09-28T02:00:52Z</dcterms:created>
  <dcterms:modified xsi:type="dcterms:W3CDTF">2024-09-28T02:00:54Z</dcterms:modified>
</cp:coreProperties>
</file>