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525000" cy="53467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20437-E93B-492E-BB9D-1D9DF7C0F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A977E-758C-43C9-B3F3-A8003E7B9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C927E-9168-4BD6-9F57-39B8816B4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7DCFB-5A28-4AA3-ADAE-06C7AF67F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C7B125-2F3C-4D2E-94E3-C4FDCB65E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8666D6-0614-4A80-926B-FF5681680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34E9A5-F7B2-45F9-847A-DF207EA3A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51C81-F13D-4310-B429-6146070AB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4BB08-BC40-4140-B538-082A07D51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05FA6-76DB-41E9-B1CC-F84C3B692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0CC33-4637-4D95-85F6-EA2880486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14044004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17867" y="1190099"/>
            <a:ext cx="6489266" cy="16344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《中医证候动物模型研究》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78321" y="3025687"/>
            <a:ext cx="1768358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endParaRPr lang="en-US" sz="157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54299" y="3397929"/>
            <a:ext cx="2816403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sz="157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2023-10-29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39814"/>
            <a:ext cx="1704101" cy="54357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085815" y="1439799"/>
            <a:ext cx="6358696" cy="30250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96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04101" y="2011299"/>
            <a:ext cx="2833586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81406" y="868299"/>
            <a:ext cx="3625313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中医证候动物模型概述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建立中医证候动物模型的常用方法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中医证候动物模型的应用场景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4686778" y="1102222"/>
            <a:ext cx="0" cy="315165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39814"/>
            <a:ext cx="1704101" cy="54357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085815" y="1439799"/>
            <a:ext cx="6358696" cy="30250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96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04101" y="2011299"/>
            <a:ext cx="2833586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81406" y="868299"/>
            <a:ext cx="3625313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中医证候动物模型研究的新技术与新发展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中医证候动物模型研究中存在的问题与展望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4686778" y="1102222"/>
            <a:ext cx="0" cy="315165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中医证候动物模型概述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中医证候动物模型是一种模拟人类疾病或证候的动物模型，通过复制人类疾病或证候的表现和特征，为研究中医理论和临床治疗提供实验基础。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根据建模方法和目的的不同，中医证候动物模型可分为自发性模型、诱发性模型和基因工程模型等。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t="5729" b="5729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建立模型的目的和意义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15683" y="1699833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建立中医证候动物模型的目的在于模拟人类疾病或证候，以便深入研究中医理论和临床治疗，探索疾病的发病机制、病理过程及中药新药的开发和应用等。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15683" y="1078568"/>
            <a:ext cx="7357045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6" name="AutoShape 26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中医证候动物模型是中医研究的重要工具，对于揭示中医证候的本质和规律，提高中医临床诊疗水平，以及推动中药新药的研发具有重要意义。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06158" y="3202643"/>
            <a:ext cx="7562946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92730" y="1111796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2792730" y="1494759"/>
            <a:ext cx="607573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中医证候动物模型具有可重复性强、实验条件可控、研究结果较为可靠等优点，为中医理论和临床研究提供了重要的实验基础。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5355" y="3102521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35355" y="3485484"/>
            <a:ext cx="609871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然而，中医证候动物模型也存在一定的局限性，如模型的表现和特征可能与人类疾病存在差异，建模的成功与否受到多种因素的影响等。因此，需要不断改进和完善中医证候动物模型，以提高其可靠性和准确性。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模型的优缺点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建立中医证候动物模型的常用方法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507" y="1183579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73507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通过过度喂食、限制饮水等手段诱发小鼠或大鼠出现食积证候。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3507" y="3039320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食积证候模型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855471" y="3521225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2788998" y="3212197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81073" y="3138985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49450" y="1136053"/>
            <a:ext cx="728133" cy="72813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937452" y="1088428"/>
            <a:ext cx="1743365" cy="1743365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649450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寒湿证候模型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3731414" y="3473700"/>
            <a:ext cx="2091267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5664941" y="3164671"/>
            <a:ext cx="161925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5757016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41418" y="1136053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69" r="17969"/>
          <a:stretch>
            <a:fillRect/>
          </a:stretch>
        </p:blipFill>
        <p:spPr>
          <a:xfrm>
            <a:off x="6829419" y="1088428"/>
            <a:ext cx="1743365" cy="1743365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6541418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热毒证候模型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6623382" y="3473700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8556909" y="3164671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8648983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374" y="1136053"/>
            <a:ext cx="1743365" cy="1743365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3649450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通过给予冰块、冷水等手段诱发小鼠或大鼠出现寒湿证候。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1418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通过给予热应激、药物等手段诱发小鼠或大鼠出现热毒证候。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89043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355440" y="265159"/>
            <a:ext cx="402793" cy="344077"/>
            <a:chOff x="355440" y="265159"/>
            <a:chExt cx="402793" cy="344077"/>
          </a:xfrm>
        </p:grpSpPr>
        <p:sp>
          <p:nvSpPr>
            <p:cNvPr id="25" name="AutoShape 25"/>
            <p:cNvSpPr/>
            <p:nvPr/>
          </p:nvSpPr>
          <p:spPr>
            <a:xfrm>
              <a:off x="355440" y="26746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26515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26650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27350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27027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35947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35717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35851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36551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36229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45148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44918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45052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45752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45430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355440" y="54349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49257" y="54119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38379" y="54253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24819" y="54954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06988" y="54631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病因诱发模型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668500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5476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32629" y="1368193"/>
            <a:ext cx="4095831" cy="3308171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96540" y="1368193"/>
            <a:ext cx="4095831" cy="3308171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39623" y="1898873"/>
            <a:ext cx="2445753" cy="2445753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88708" y="2047958"/>
            <a:ext cx="2147584" cy="2147584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811921" y="2312125"/>
            <a:ext cx="1760899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48840" y="2230618"/>
            <a:ext cx="2231294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847712" y="2290542"/>
            <a:ext cx="2549233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利用某些自发高血压的动物品种，如SHR大鼠，研究高血压的中医证候特点。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991588" y="1613123"/>
            <a:ext cx="3685699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自发性糖尿病模型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6341922" y="2230618"/>
            <a:ext cx="2231294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6107564" y="2290542"/>
            <a:ext cx="2569723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利用某些自发糖尿病的动物品种，如db/db小鼠，研究糖尿病的中医证候特点。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47712" y="1613123"/>
            <a:ext cx="3242802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自发性高血压模型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自发模型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49576" y="1465982"/>
            <a:ext cx="2425849" cy="2425849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80220" y="1696627"/>
            <a:ext cx="1964559" cy="196455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22913" y="1201327"/>
            <a:ext cx="2708420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免疫性肝损伤模型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2913" y="2203307"/>
            <a:ext cx="2708420" cy="26705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通过给动物注射免疫抑制剂或引发自身免疫性疾病的抗原，诱发肝损伤，模拟中医证候。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00112" y="1201327"/>
            <a:ext cx="2708420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心肌缺血再灌注损伤模型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00112" y="2203307"/>
            <a:ext cx="2708420" cy="26705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通过结扎或阻塞冠状动脉，造成心肌缺血，再恢复血流，诱发心肌再灌注损伤，模拟中医证候。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人工造模方法</a:t>
            </a:r>
          </a:p>
        </p:txBody>
      </p:sp>
      <p:sp>
        <p:nvSpPr>
          <p:cNvPr id="29" name="Freeform 29"/>
          <p:cNvSpPr/>
          <p:nvPr/>
        </p:nvSpPr>
        <p:spPr>
          <a:xfrm>
            <a:off x="4299809" y="2216215"/>
            <a:ext cx="925383" cy="92538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1250" b="-312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6741" y="12720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76832" y="1584810"/>
            <a:ext cx="3433502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根据中医证候诊断标准，对动物模型进行望、闻、问、切四诊，评估其证候类型及严重程度。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6832" y="1179287"/>
            <a:ext cx="3245795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中医证候评估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762500" y="901549"/>
            <a:ext cx="4058190" cy="4058190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76832" y="2842110"/>
            <a:ext cx="3433502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测定动物的体温、心率、呼吸频率、血压等生理指标，评估模型的病理生理状态。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76832" y="2436587"/>
            <a:ext cx="3245795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生理指标测定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76832" y="4120577"/>
            <a:ext cx="3433502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对动物模型的器官组织进行病理学检查，观察其病变程度和类型，验证模型的可靠性。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76832" y="3715053"/>
            <a:ext cx="3245795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病理学检查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11" name="AutoShape 11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模型评估与鉴定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96741" y="25293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96741" y="3807843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https://d.book118.com/987114044004006055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2024-09-29T12:51:19.236</cp:lastPrinted>
  <dcterms:created xsi:type="dcterms:W3CDTF">2024-09-29T04:51:19Z</dcterms:created>
  <dcterms:modified xsi:type="dcterms:W3CDTF">2024-09-29T04:51:21Z</dcterms:modified>
</cp:coreProperties>
</file>