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B0E1571-C676-4235-A5B7-D571E9C923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9F838A3-F145-4CA9-B203-89FE1F7176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A235BFD-466D-404D-A504-7BCE5CA09F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08B151C-EFC1-4128-B9FA-6221B049425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1992F54-3B13-42F9-A4FE-D7068BF45CF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351BC04-ECDD-42B8-A07F-367FCC25955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3E8FDEE-A538-4449-8C23-3FCBA3F8E17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18F0A74-1623-41ED-A7AA-B0F19C250FF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4C665FC-C317-4A88-80C4-185C9DB4105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8260E88-0EE5-4FCD-8C13-10783B0164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E2DC02F-74C0-47BF-A943-15857519EE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87123152015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心理危机评估与干预的专业发展与自我护理</a:t>
            </a:r>
          </a:p>
        </p:txBody>
      </p:sp>
      <p:sp>
        <p:nvSpPr>
          <p:cNvPr id="3" name="TextBox 3"/>
          <p:cNvSpPr txBox="1"/>
          <p:nvPr/>
        </p:nvSpPr>
        <p:spPr>
          <a:xfrm>
            <a:off x="4490085" y="5357665"/>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汇报人：XX</a:t>
            </a:r>
          </a:p>
        </p:txBody>
      </p:sp>
      <p:sp>
        <p:nvSpPr>
          <p:cNvPr id="4" name="TextBox 4"/>
          <p:cNvSpPr txBox="1"/>
          <p:nvPr/>
        </p:nvSpPr>
        <p:spPr>
          <a:xfrm>
            <a:off x="4490085" y="5886341"/>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2024-01-17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心理危机概述</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专业发展</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干预策略与实践</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自我护理在心理危机中的作用</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挑战与展望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01</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心理危机概述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44212" y="1238585"/>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1844212" y="3550787"/>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分类</a:t>
            </a:r>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
        <p:nvSpPr>
          <p:cNvPr id="26" name="TextBox 26"/>
          <p:cNvSpPr txBox="1"/>
          <p:nvPr/>
        </p:nvSpPr>
        <p:spPr>
          <a:xfrm>
            <a:off x="1844212" y="3897132"/>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根据危机的性质和影响程度，心理危机可分为发展性危机、境遇性危机和存在性危机。发展性危机与个体成长阶段有关，如青春期、中年危机等；境遇性危机由外部事件引发，如失业、亲人亡故等；存在性危机则涉及个体对生命意义和价值的质疑。</a:t>
            </a:r>
          </a:p>
        </p:txBody>
      </p:sp>
      <p:sp>
        <p:nvSpPr>
          <p:cNvPr id="27" name="TextBox 27"/>
          <p:cNvSpPr txBox="1"/>
          <p:nvPr/>
        </p:nvSpPr>
        <p:spPr>
          <a:xfrm>
            <a:off x="1844212" y="1585278"/>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心理危机是指个体在面临重大生活事件或突然变化时，由于无法有效应对而产生的心理失衡状态，可能伴随强烈的负面情绪和行为反应。</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影响因素</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心理危机的发生受多种因素影响，包括个体心理素质、应对方式、社会支持系统等。此外，文化背景、价值观念等也会对心理危机的产生和发展产生影响。</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危害</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心理危机可能导致个体出现焦虑、抑郁、恐惧等负面情绪，甚至引发自杀意念和行为。长期的心理危机还可能对个体的身体健康、社会功能和生活质量造成严重影响。</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1440" r="1144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影响因素及危害</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通过观察个体的情绪、行为和言语表现，以及了解其生活事件和背景信息，可以初步判断其是否处于心理危机状态。常见的识别方法包括面谈、心理测验和量表评估等。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识别方法</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心理危机的评估需要综合考虑个体的症状表现、严重程度、持续时间以及社会功能受损程度等因素。常用的评估工具包括症状自评量表、抑郁自评量表、焦虑自评量表等。此外，专业的心理咨询师或精神科医生还可以通过临床访谈和观察等方法进行更深入的评估。</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评估方法</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识别与评估方法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02</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专业发展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理论研究</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国内外学者在心理危机评估与干预的理论研究方面取得了显著成果，包括危机评估模型的构建、危机干预策略的制定等。</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实证研究</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通过大量的实证研究，验证了心理危机评估与干预的有效性和可行性，为实践提供了科学依据。</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发展趋势</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随着科技的进步和社会的变迁，心理危机评估与干预的研究将更加注重跨学科融合、智能化技术应用等方向的发展。</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TextBox 2"/>
          <p:cNvSpPr txBox="1"/>
          <p:nvPr/>
        </p:nvSpPr>
        <p:spPr>
          <a:xfrm>
            <a:off x="624819"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专业团队建设</a:t>
            </a:r>
          </a:p>
        </p:txBody>
      </p:sp>
      <p:sp>
        <p:nvSpPr>
          <p:cNvPr id="3" name="TextBox 3"/>
          <p:cNvSpPr txBox="1"/>
          <p:nvPr/>
        </p:nvSpPr>
        <p:spPr>
          <a:xfrm>
            <a:off x="434816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培训内容与方式</a:t>
            </a:r>
          </a:p>
        </p:txBody>
      </p:sp>
      <p:sp>
        <p:nvSpPr>
          <p:cNvPr id="4" name="TextBox 4"/>
          <p:cNvSpPr txBox="1"/>
          <p:nvPr/>
        </p:nvSpPr>
        <p:spPr>
          <a:xfrm>
            <a:off x="810777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培训效果评估</a:t>
            </a:r>
          </a:p>
        </p:txBody>
      </p:sp>
      <p:pic>
        <p:nvPicPr>
          <p:cNvPr id="5" name="Picture 5"/>
          <p:cNvPicPr>
            <a:picLocks noChangeAspect="1"/>
          </p:cNvPicPr>
          <p:nvPr/>
        </p:nvPicPr>
        <p:blipFill>
          <a:blip r:embed="rId2"/>
          <a:srcRect t="1665" b="1665"/>
          <a:stretch>
            <a:fillRect/>
          </a:stretch>
        </p:blipFill>
        <p:spPr>
          <a:xfrm>
            <a:off x="624819" y="1389220"/>
            <a:ext cx="3505200" cy="2628900"/>
          </a:xfrm>
          <a:prstGeom prst="rect">
            <a:avLst/>
          </a:prstGeom>
        </p:spPr>
      </p:pic>
      <p:pic>
        <p:nvPicPr>
          <p:cNvPr id="6" name="Picture 6"/>
          <p:cNvPicPr>
            <a:picLocks noChangeAspect="1"/>
          </p:cNvPicPr>
          <p:nvPr/>
        </p:nvPicPr>
        <p:blipFill>
          <a:blip r:embed="rId3"/>
          <a:srcRect t="12406" b="12406"/>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rcRect l="5566" r="5566"/>
          <a:stretch>
            <a:fillRect/>
          </a:stretch>
        </p:blipFill>
        <p:spPr>
          <a:xfrm>
            <a:off x="8079695" y="1390333"/>
            <a:ext cx="3505200" cy="2628900"/>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专业团队建设与培训</a:t>
              </a:r>
            </a:p>
          </p:txBody>
        </p:sp>
      </p:grpSp>
      <p:sp>
        <p:nvSpPr>
          <p:cNvPr id="30" name="TextBox 30"/>
          <p:cNvSpPr txBox="1"/>
          <p:nvPr/>
        </p:nvSpPr>
        <p:spPr>
          <a:xfrm>
            <a:off x="586719"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组建具备心理学、精神医学、护理学等多学科背景的专业团队，提高心理危机评估与干预的专业化水平。</a:t>
            </a:r>
          </a:p>
        </p:txBody>
      </p:sp>
      <p:sp>
        <p:nvSpPr>
          <p:cNvPr id="31" name="TextBox 31"/>
          <p:cNvSpPr txBox="1"/>
          <p:nvPr/>
        </p:nvSpPr>
        <p:spPr>
          <a:xfrm>
            <a:off x="4336552"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开展系统化的培训课程，包括理论知识、实践技能、案例分析等，采用线上与线下相结合的方式，提高培训效果。</a:t>
            </a:r>
          </a:p>
        </p:txBody>
      </p:sp>
      <p:sp>
        <p:nvSpPr>
          <p:cNvPr id="32" name="TextBox 32"/>
          <p:cNvSpPr txBox="1"/>
          <p:nvPr/>
        </p:nvSpPr>
        <p:spPr>
          <a:xfrm>
            <a:off x="8069673"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通过考试、实践操作等方式对培训效果进行评估，确保专业人员具备相应的知识和技能。</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资金投入与保障</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加大对心理危机评估与干预的资金投入，保障专业团队的建设和培训、科研项目的开展等。</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社会宣传与推广</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加强社会宣传，提高公众对心理危机评估与干预的认知度和接受度，营造良好的社会氛围。</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政策制定与完善</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政府应制定和完善相关政策法规，明确心理危机评估与干预的地位和作用，提供政策保障和支持。</a:t>
            </a:r>
          </a:p>
        </p:txBody>
      </p:sp>
      <p:pic>
        <p:nvPicPr>
          <p:cNvPr id="10" name="Picture 10"/>
          <p:cNvPicPr>
            <a:picLocks noChangeAspect="1"/>
          </p:cNvPicPr>
          <p:nvPr/>
        </p:nvPicPr>
        <p:blipFill>
          <a:blip r:embed="rId2"/>
          <a:srcRect t="20875" b="20875"/>
          <a:stretch>
            <a:fillRect/>
          </a:stretch>
        </p:blipFill>
        <p:spPr>
          <a:xfrm>
            <a:off x="869006" y="1293634"/>
            <a:ext cx="4563025" cy="4563024"/>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政策法规支持与推动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03</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干预策略与实践</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https://d.book118.com/987123152015006035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53</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2024-09-09T08:21:34.242</cp:lastPrinted>
  <dcterms:created xsi:type="dcterms:W3CDTF">2024-09-09T00:21:34Z</dcterms:created>
  <dcterms:modified xsi:type="dcterms:W3CDTF">2024-09-09T00:21:36Z</dcterms:modified>
</cp:coreProperties>
</file>