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diagrams/colors1.xml" ContentType="application/vnd.openxmlformats-officedocument.drawingml.diagramColors+xml"/>
  <Override PartName="/ppt/diagrams/data1.xml" ContentType="application/vnd.openxmlformats-officedocument.drawingml.diagramData+xml"/>
  <Override PartName="/ppt/diagrams/drawing1.xml" ContentType="application/vnd.ms-office.drawingml.diagramDrawing+xml"/>
  <Override PartName="/ppt/diagrams/layout1.xml" ContentType="application/vnd.openxmlformats-officedocument.drawingml.diagramLayout+xml"/>
  <Override PartName="/ppt/diagrams/quickStyle1.xml" ContentType="application/vnd.openxmlformats-officedocument.drawingml.diagramStyl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1" r:id="rId24"/>
  </p:sldIdLst>
  <p:sldSz cx="9144000" cy="51435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diagrams/colors1.xml><?xml version="1.0" encoding="utf-8"?>
<dgm:colorsDef xmlns:a="http://schemas.openxmlformats.org/drawingml/2006/main" xmlns:dgm="http://schemas.openxmlformats.org/drawingml/2006/diagram" uniqueId="urn:microsoft.com/office/officeart/2005/8/colors/accent1_2">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data1.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0F04D348-1E9B-4030-A4C4-EEE1023984DF}" type="doc">
      <dgm:prSet loTypeId="urn:microsoft.com/office/officeart/2005/8/layout/cycle2" loCatId="cycle" qsTypeId="urn:microsoft.com/office/officeart/2005/8/quickstyle/simple2" qsCatId="simple" csTypeId="urn:microsoft.com/office/officeart/2005/8/colors/accent1_2" csCatId="accent1" phldr="1"/>
      <dgm:spPr/>
      <dgm:t>
        <a:bodyPr/>
        <a:lstStyle/>
        <a:p>
          <a:endParaRPr lang="zh-CN" altLang="en-US"/>
        </a:p>
      </dgm:t>
    </dgm:pt>
    <dgm:pt modelId="{3FB46744-8282-428C-A1A1-8D0B361B206C}" type="parTrans" cxnId="{5F6E71A4-69AB-46C9-9F29-09C1DC611416}">
      <dgm:prSet custT="1"/>
      <dgm:spPr/>
      <dgm:t>
        <a:bodyPr/>
        <a:lstStyle/>
        <a:p>
          <a:endParaRPr lang="zh-CN" altLang="en-US" sz="2400" b="1"/>
        </a:p>
      </dgm:t>
    </dgm:pt>
    <dgm:pt modelId="{BE5E9A91-74C4-4B6C-A3D5-3BBC79ADFBE4}">
      <dgm:prSet custT="1"/>
      <dgm:spPr>
        <a:solidFill>
          <a:schemeClr val="accent1">
            <a:hueOff val="0"/>
            <a:satOff val="0"/>
            <a:lumOff val="0"/>
            <a:alphaOff val="0"/>
          </a:schemeClr>
        </a:solidFill>
        <a:ln w="38100" cap="flat" cmpd="sng" algn="ctr">
          <a:solidFill>
            <a:schemeClr val="lt1">
              <a:hueOff val="0"/>
              <a:satOff val="0"/>
              <a:lumOff val="0"/>
              <a:alphaOff val="0"/>
            </a:schemeClr>
          </a:solidFill>
          <a:prstDash val="solid"/>
        </a:ln>
      </dgm:spPr>
      <dgm:t>
        <a:bodyPr/>
        <a:lstStyle/>
        <a:p>
          <a:pPr rtl="0"/>
          <a:r>
            <a:rPr lang="zh-CN" altLang="en-US" sz="1800" b="1" smtClean="0"/>
            <a:t>网上订购</a:t>
          </a:r>
          <a:endParaRPr lang="zh-CN" altLang="en-US" sz="1800" b="1"/>
        </a:p>
      </dgm:t>
    </dgm:pt>
    <dgm:pt modelId="{BBD75166-52EA-444E-B004-249BFF3059CB}" type="sibTrans" cxnId="{5F6E71A4-69AB-46C9-9F29-09C1DC611416}">
      <dgm:prSet custT="1"/>
      <dgm:spPr>
        <a:solidFill>
          <a:schemeClr val="accent1">
            <a:tint val="60000"/>
            <a:hueOff val="0"/>
            <a:satOff val="0"/>
            <a:lumOff val="0"/>
            <a:alphaOff val="0"/>
          </a:schemeClr>
        </a:solidFill>
        <a:ln>
          <a:noFill/>
        </a:ln>
      </dgm:spPr>
      <dgm:t>
        <a:bodyPr/>
        <a:lstStyle/>
        <a:p>
          <a:endParaRPr lang="zh-CN" altLang="en-US" sz="1100" b="1"/>
        </a:p>
      </dgm:t>
    </dgm:pt>
    <dgm:pt modelId="{FBF86A9A-8598-46D1-BA10-63F44B91A139}" type="parTrans" cxnId="{4B646330-5BB2-4BDD-BFA2-3F95E247CE7F}">
      <dgm:prSet custT="1"/>
      <dgm:spPr/>
      <dgm:t>
        <a:bodyPr/>
        <a:lstStyle/>
        <a:p>
          <a:endParaRPr lang="zh-CN" altLang="en-US" sz="2400" b="1"/>
        </a:p>
      </dgm:t>
    </dgm:pt>
    <dgm:pt modelId="{B787E5CA-6153-4B13-877B-B75188C17FB3}">
      <dgm:prSet custT="1"/>
      <dgm:spPr>
        <a:solidFill>
          <a:schemeClr val="accent1">
            <a:hueOff val="0"/>
            <a:satOff val="0"/>
            <a:lumOff val="0"/>
            <a:alphaOff val="0"/>
          </a:schemeClr>
        </a:solidFill>
        <a:ln w="38100" cap="flat" cmpd="sng" algn="ctr">
          <a:solidFill>
            <a:schemeClr val="lt1">
              <a:hueOff val="0"/>
              <a:satOff val="0"/>
              <a:lumOff val="0"/>
              <a:alphaOff val="0"/>
            </a:schemeClr>
          </a:solidFill>
          <a:prstDash val="solid"/>
        </a:ln>
      </dgm:spPr>
      <dgm:t>
        <a:bodyPr/>
        <a:lstStyle/>
        <a:p>
          <a:pPr rtl="0"/>
          <a:r>
            <a:rPr lang="zh-CN" altLang="en-US" sz="1800" b="1" smtClean="0"/>
            <a:t>网上支付</a:t>
          </a:r>
          <a:endParaRPr lang="zh-CN" altLang="en-US" sz="1800" b="1"/>
        </a:p>
      </dgm:t>
    </dgm:pt>
    <dgm:pt modelId="{07D9749A-7EA3-417D-871B-10676B478AB2}" type="sibTrans" cxnId="{4B646330-5BB2-4BDD-BFA2-3F95E247CE7F}">
      <dgm:prSet custT="1"/>
      <dgm:spPr>
        <a:solidFill>
          <a:schemeClr val="accent1">
            <a:tint val="60000"/>
            <a:hueOff val="0"/>
            <a:satOff val="0"/>
            <a:lumOff val="0"/>
            <a:alphaOff val="0"/>
          </a:schemeClr>
        </a:solidFill>
        <a:ln>
          <a:noFill/>
        </a:ln>
      </dgm:spPr>
      <dgm:t>
        <a:bodyPr/>
        <a:lstStyle/>
        <a:p>
          <a:endParaRPr lang="zh-CN" altLang="en-US" sz="1100" b="1"/>
        </a:p>
      </dgm:t>
    </dgm:pt>
    <dgm:pt modelId="{1BFE4C15-59D4-4DC2-87D5-B4B0D4979ACB}" type="parTrans" cxnId="{AF79679E-C8D4-48AE-BBCA-AA1EDFF4A158}">
      <dgm:prSet custT="1"/>
      <dgm:spPr/>
      <dgm:t>
        <a:bodyPr/>
        <a:lstStyle/>
        <a:p>
          <a:endParaRPr lang="zh-CN" altLang="en-US" sz="2400" b="1"/>
        </a:p>
      </dgm:t>
    </dgm:pt>
    <dgm:pt modelId="{370A7BD9-9EC8-4416-B596-ED65E4917DE1}">
      <dgm:prSet custT="1"/>
      <dgm:spPr>
        <a:solidFill>
          <a:schemeClr val="accent1">
            <a:hueOff val="0"/>
            <a:satOff val="0"/>
            <a:lumOff val="0"/>
            <a:alphaOff val="0"/>
          </a:schemeClr>
        </a:solidFill>
        <a:ln w="38100" cap="flat" cmpd="sng" algn="ctr">
          <a:solidFill>
            <a:schemeClr val="lt1">
              <a:hueOff val="0"/>
              <a:satOff val="0"/>
              <a:lumOff val="0"/>
              <a:alphaOff val="0"/>
            </a:schemeClr>
          </a:solidFill>
          <a:prstDash val="solid"/>
        </a:ln>
      </dgm:spPr>
      <dgm:t>
        <a:bodyPr/>
        <a:lstStyle/>
        <a:p>
          <a:pPr rtl="0"/>
          <a:r>
            <a:rPr lang="zh-CN" altLang="en-US" sz="1800" b="1" smtClean="0"/>
            <a:t>电子账户</a:t>
          </a:r>
          <a:endParaRPr lang="zh-CN" altLang="en-US" sz="1800" b="1"/>
        </a:p>
      </dgm:t>
    </dgm:pt>
    <dgm:pt modelId="{98A2EF9B-B1CF-4D2C-A2F0-6D337D2F5894}" type="sibTrans" cxnId="{AF79679E-C8D4-48AE-BBCA-AA1EDFF4A158}">
      <dgm:prSet custT="1"/>
      <dgm:spPr>
        <a:solidFill>
          <a:schemeClr val="accent1">
            <a:tint val="60000"/>
            <a:hueOff val="0"/>
            <a:satOff val="0"/>
            <a:lumOff val="0"/>
            <a:alphaOff val="0"/>
          </a:schemeClr>
        </a:solidFill>
        <a:ln>
          <a:noFill/>
        </a:ln>
      </dgm:spPr>
      <dgm:t>
        <a:bodyPr/>
        <a:lstStyle/>
        <a:p>
          <a:endParaRPr lang="zh-CN" altLang="en-US" sz="1100" b="1"/>
        </a:p>
      </dgm:t>
    </dgm:pt>
    <dgm:pt modelId="{5533B084-58C5-40AA-9B95-06D657A3699D}" type="parTrans" cxnId="{6FA890D6-B0D2-4C11-8843-16DEE3A6090B}">
      <dgm:prSet custT="1"/>
      <dgm:spPr/>
      <dgm:t>
        <a:bodyPr/>
        <a:lstStyle/>
        <a:p>
          <a:endParaRPr lang="zh-CN" altLang="en-US" sz="2400" b="1"/>
        </a:p>
      </dgm:t>
    </dgm:pt>
    <dgm:pt modelId="{C5DEFF15-72C8-4FF9-914B-20FA6BCBBA5B}">
      <dgm:prSet custT="1"/>
      <dgm:spPr>
        <a:solidFill>
          <a:schemeClr val="accent1">
            <a:hueOff val="0"/>
            <a:satOff val="0"/>
            <a:lumOff val="0"/>
            <a:alphaOff val="0"/>
          </a:schemeClr>
        </a:solidFill>
        <a:ln w="38100" cap="flat" cmpd="sng" algn="ctr">
          <a:solidFill>
            <a:schemeClr val="lt1">
              <a:hueOff val="0"/>
              <a:satOff val="0"/>
              <a:lumOff val="0"/>
              <a:alphaOff val="0"/>
            </a:schemeClr>
          </a:solidFill>
          <a:prstDash val="solid"/>
        </a:ln>
      </dgm:spPr>
      <dgm:t>
        <a:bodyPr/>
        <a:lstStyle/>
        <a:p>
          <a:pPr rtl="0"/>
          <a:r>
            <a:rPr lang="zh-CN" altLang="en-US" sz="1800" b="1" smtClean="0"/>
            <a:t>广告宣传</a:t>
          </a:r>
          <a:endParaRPr lang="zh-CN" altLang="en-US" sz="1800" b="1"/>
        </a:p>
      </dgm:t>
    </dgm:pt>
    <dgm:pt modelId="{B3037505-A6EA-47A0-8C63-C65A8A5C98D1}" type="sibTrans" cxnId="{6FA890D6-B0D2-4C11-8843-16DEE3A6090B}">
      <dgm:prSet custT="1"/>
      <dgm:spPr>
        <a:solidFill>
          <a:schemeClr val="accent1">
            <a:tint val="60000"/>
            <a:hueOff val="0"/>
            <a:satOff val="0"/>
            <a:lumOff val="0"/>
            <a:alphaOff val="0"/>
          </a:schemeClr>
        </a:solidFill>
        <a:ln>
          <a:noFill/>
        </a:ln>
      </dgm:spPr>
      <dgm:t>
        <a:bodyPr/>
        <a:lstStyle/>
        <a:p>
          <a:endParaRPr lang="zh-CN" altLang="en-US" sz="1100" b="1"/>
        </a:p>
      </dgm:t>
    </dgm:pt>
    <dgm:pt modelId="{BC46450B-FE13-481B-820A-8AA1CF591F5C}" type="parTrans" cxnId="{94E312AF-6E52-4E7E-B908-FF6A655A2F15}">
      <dgm:prSet custT="1"/>
      <dgm:spPr/>
      <dgm:t>
        <a:bodyPr/>
        <a:lstStyle/>
        <a:p>
          <a:endParaRPr lang="zh-CN" altLang="en-US" sz="2400" b="1"/>
        </a:p>
      </dgm:t>
    </dgm:pt>
    <dgm:pt modelId="{1FB7BE6B-609E-48A9-A409-180CB78DB1F9}">
      <dgm:prSet custT="1"/>
      <dgm:spPr>
        <a:solidFill>
          <a:schemeClr val="accent1">
            <a:hueOff val="0"/>
            <a:satOff val="0"/>
            <a:lumOff val="0"/>
            <a:alphaOff val="0"/>
          </a:schemeClr>
        </a:solidFill>
        <a:ln w="38100" cap="flat" cmpd="sng" algn="ctr">
          <a:solidFill>
            <a:schemeClr val="lt1">
              <a:hueOff val="0"/>
              <a:satOff val="0"/>
              <a:lumOff val="0"/>
              <a:alphaOff val="0"/>
            </a:schemeClr>
          </a:solidFill>
          <a:prstDash val="solid"/>
        </a:ln>
      </dgm:spPr>
      <dgm:t>
        <a:bodyPr/>
        <a:lstStyle/>
        <a:p>
          <a:pPr rtl="0"/>
          <a:r>
            <a:rPr lang="zh-CN" altLang="en-US" sz="1800" b="1" smtClean="0"/>
            <a:t>咨询洽谈</a:t>
          </a:r>
          <a:endParaRPr lang="zh-CN" altLang="en-US" sz="1800" b="1"/>
        </a:p>
      </dgm:t>
    </dgm:pt>
    <dgm:pt modelId="{1CAA81A5-7961-4EC7-BF16-AA7C65F1886D}" type="sibTrans" cxnId="{94E312AF-6E52-4E7E-B908-FF6A655A2F15}">
      <dgm:prSet custT="1"/>
      <dgm:spPr>
        <a:solidFill>
          <a:schemeClr val="accent1">
            <a:tint val="60000"/>
            <a:hueOff val="0"/>
            <a:satOff val="0"/>
            <a:lumOff val="0"/>
            <a:alphaOff val="0"/>
          </a:schemeClr>
        </a:solidFill>
        <a:ln>
          <a:noFill/>
        </a:ln>
      </dgm:spPr>
      <dgm:t>
        <a:bodyPr/>
        <a:lstStyle/>
        <a:p>
          <a:endParaRPr lang="zh-CN" altLang="en-US" sz="1100" b="1"/>
        </a:p>
      </dgm:t>
    </dgm:pt>
    <dgm:pt modelId="{1E02E8A9-C4D5-4BF0-A7DE-698C81C057B8}" type="parTrans" cxnId="{2E9E2675-756D-408B-9796-A2EEFA00F6D6}">
      <dgm:prSet custT="1"/>
      <dgm:spPr/>
      <dgm:t>
        <a:bodyPr/>
        <a:lstStyle/>
        <a:p>
          <a:endParaRPr lang="zh-CN" altLang="en-US" sz="2400" b="1"/>
        </a:p>
      </dgm:t>
    </dgm:pt>
    <dgm:pt modelId="{00E14407-26D9-4F15-A814-9CF906508AD2}">
      <dgm:prSet custT="1"/>
      <dgm:spPr>
        <a:solidFill>
          <a:schemeClr val="accent1">
            <a:hueOff val="0"/>
            <a:satOff val="0"/>
            <a:lumOff val="0"/>
            <a:alphaOff val="0"/>
          </a:schemeClr>
        </a:solidFill>
        <a:ln w="38100" cap="flat" cmpd="sng" algn="ctr">
          <a:solidFill>
            <a:schemeClr val="lt1">
              <a:hueOff val="0"/>
              <a:satOff val="0"/>
              <a:lumOff val="0"/>
              <a:alphaOff val="0"/>
            </a:schemeClr>
          </a:solidFill>
          <a:prstDash val="solid"/>
        </a:ln>
      </dgm:spPr>
      <dgm:t>
        <a:bodyPr/>
        <a:lstStyle/>
        <a:p>
          <a:pPr rtl="0"/>
          <a:r>
            <a:rPr lang="zh-CN" altLang="en-US" sz="1800" b="1" smtClean="0"/>
            <a:t>服务传递</a:t>
          </a:r>
          <a:endParaRPr lang="zh-CN" altLang="en-US" sz="1800" b="1"/>
        </a:p>
      </dgm:t>
    </dgm:pt>
    <dgm:pt modelId="{296ABCD7-8D43-4101-B31E-ECD3A48F350B}" type="sibTrans" cxnId="{2E9E2675-756D-408B-9796-A2EEFA00F6D6}">
      <dgm:prSet custT="1"/>
      <dgm:spPr>
        <a:solidFill>
          <a:schemeClr val="accent1">
            <a:tint val="60000"/>
            <a:hueOff val="0"/>
            <a:satOff val="0"/>
            <a:lumOff val="0"/>
            <a:alphaOff val="0"/>
          </a:schemeClr>
        </a:solidFill>
        <a:ln>
          <a:noFill/>
        </a:ln>
      </dgm:spPr>
      <dgm:t>
        <a:bodyPr/>
        <a:lstStyle/>
        <a:p>
          <a:endParaRPr lang="zh-CN" altLang="en-US" sz="1100" b="1"/>
        </a:p>
      </dgm:t>
    </dgm:pt>
    <dgm:pt modelId="{D3AEC6EF-01E0-49AD-9778-8A71F12569B6}" type="parTrans" cxnId="{CE3BF38B-0819-40CB-AE52-BE5EF2F20F28}">
      <dgm:prSet custT="1"/>
      <dgm:spPr/>
      <dgm:t>
        <a:bodyPr/>
        <a:lstStyle/>
        <a:p>
          <a:endParaRPr lang="zh-CN" altLang="en-US" sz="2400" b="1"/>
        </a:p>
      </dgm:t>
    </dgm:pt>
    <dgm:pt modelId="{19A7C14F-B7F9-4DB4-AA9F-FD4C8D2F5952}">
      <dgm:prSet custT="1"/>
      <dgm:spPr>
        <a:solidFill>
          <a:schemeClr val="accent1">
            <a:hueOff val="0"/>
            <a:satOff val="0"/>
            <a:lumOff val="0"/>
            <a:alphaOff val="0"/>
          </a:schemeClr>
        </a:solidFill>
        <a:ln w="38100" cap="flat" cmpd="sng" algn="ctr">
          <a:solidFill>
            <a:schemeClr val="lt1">
              <a:hueOff val="0"/>
              <a:satOff val="0"/>
              <a:lumOff val="0"/>
              <a:alphaOff val="0"/>
            </a:schemeClr>
          </a:solidFill>
          <a:prstDash val="solid"/>
        </a:ln>
      </dgm:spPr>
      <dgm:t>
        <a:bodyPr/>
        <a:lstStyle/>
        <a:p>
          <a:pPr rtl="0"/>
          <a:r>
            <a:rPr lang="zh-CN" altLang="en-US" sz="1800" b="1" smtClean="0"/>
            <a:t>意见征询</a:t>
          </a:r>
          <a:endParaRPr lang="zh-CN" altLang="en-US" sz="1800" b="1"/>
        </a:p>
      </dgm:t>
    </dgm:pt>
    <dgm:pt modelId="{2712B380-BB2B-4DB0-8194-8A0A902F9478}" type="sibTrans" cxnId="{CE3BF38B-0819-40CB-AE52-BE5EF2F20F28}">
      <dgm:prSet custT="1"/>
      <dgm:spPr>
        <a:solidFill>
          <a:schemeClr val="accent1">
            <a:tint val="60000"/>
            <a:hueOff val="0"/>
            <a:satOff val="0"/>
            <a:lumOff val="0"/>
            <a:alphaOff val="0"/>
          </a:schemeClr>
        </a:solidFill>
        <a:ln>
          <a:noFill/>
        </a:ln>
      </dgm:spPr>
      <dgm:t>
        <a:bodyPr/>
        <a:lstStyle/>
        <a:p>
          <a:endParaRPr lang="zh-CN" altLang="en-US" sz="1100" b="1"/>
        </a:p>
      </dgm:t>
    </dgm:pt>
    <dgm:pt modelId="{2F663170-0DD4-4451-A342-738FA825DBE9}" type="parTrans" cxnId="{241CD1A2-A648-41C3-B192-55D678CC4E4C}">
      <dgm:prSet custT="1"/>
      <dgm:spPr/>
      <dgm:t>
        <a:bodyPr/>
        <a:lstStyle/>
        <a:p>
          <a:endParaRPr lang="zh-CN" altLang="en-US" sz="2400" b="1"/>
        </a:p>
      </dgm:t>
    </dgm:pt>
    <dgm:pt modelId="{FED2592C-96F8-4E61-92AE-BC1AF97355C4}">
      <dgm:prSet custT="1"/>
      <dgm:spPr>
        <a:solidFill>
          <a:schemeClr val="accent1">
            <a:hueOff val="0"/>
            <a:satOff val="0"/>
            <a:lumOff val="0"/>
            <a:alphaOff val="0"/>
          </a:schemeClr>
        </a:solidFill>
        <a:ln w="38100" cap="flat" cmpd="sng" algn="ctr">
          <a:solidFill>
            <a:schemeClr val="lt1">
              <a:hueOff val="0"/>
              <a:satOff val="0"/>
              <a:lumOff val="0"/>
              <a:alphaOff val="0"/>
            </a:schemeClr>
          </a:solidFill>
          <a:prstDash val="solid"/>
        </a:ln>
      </dgm:spPr>
      <dgm:t>
        <a:bodyPr/>
        <a:lstStyle/>
        <a:p>
          <a:pPr rtl="0"/>
          <a:r>
            <a:rPr lang="zh-CN" altLang="en-US" sz="1800" b="1" smtClean="0"/>
            <a:t>交易管理</a:t>
          </a:r>
          <a:endParaRPr lang="zh-CN" altLang="en-US" sz="1800" b="1"/>
        </a:p>
      </dgm:t>
    </dgm:pt>
    <dgm:pt modelId="{DB0248E7-6C20-4C1D-9530-7EB4B2E212FB}" type="sibTrans" cxnId="{241CD1A2-A648-41C3-B192-55D678CC4E4C}">
      <dgm:prSet custT="1"/>
      <dgm:spPr>
        <a:solidFill>
          <a:schemeClr val="accent1">
            <a:tint val="60000"/>
            <a:hueOff val="0"/>
            <a:satOff val="0"/>
            <a:lumOff val="0"/>
            <a:alphaOff val="0"/>
          </a:schemeClr>
        </a:solidFill>
        <a:ln>
          <a:noFill/>
        </a:ln>
      </dgm:spPr>
      <dgm:t>
        <a:bodyPr/>
        <a:lstStyle/>
        <a:p>
          <a:endParaRPr lang="zh-CN" altLang="en-US" sz="1100" b="1"/>
        </a:p>
      </dgm:t>
    </dgm:pt>
    <dgm:pt modelId="{998E2F70-13C5-4313-8B4A-8E9C0EFC5C57}" type="pres">
      <dgm:prSet presAssocID="{0F04D348-1E9B-4030-A4C4-EEE1023984DF}" presName="cycle">
        <dgm:presLayoutVars>
          <dgm:dir/>
          <dgm:resizeHandles val="exact"/>
        </dgm:presLayoutVars>
      </dgm:prSet>
      <dgm:spPr/>
      <dgm:t>
        <a:bodyPr/>
        <a:lstStyle/>
        <a:p>
          <a:endParaRPr lang="zh-CN" altLang="en-US"/>
        </a:p>
      </dgm:t>
    </dgm:pt>
    <dgm:pt modelId="{22A77A08-AB3E-450A-A99A-1858461D5BD3}" type="pres">
      <dgm:prSet presAssocID="{BE5E9A91-74C4-4B6C-A3D5-3BBC79ADFBE4}" presName="node" presStyleLbl="node1" presStyleCnt="8">
        <dgm:presLayoutVars>
          <dgm:bulletEnabled val="1"/>
        </dgm:presLayoutVars>
      </dgm:prSet>
      <dgm:spPr/>
      <dgm:t>
        <a:bodyPr/>
        <a:lstStyle/>
        <a:p>
          <a:endParaRPr lang="zh-CN" altLang="en-US"/>
        </a:p>
      </dgm:t>
    </dgm:pt>
    <dgm:pt modelId="{92BD567E-6D2B-48F2-B70E-57E8FDF614E2}" type="pres">
      <dgm:prSet presAssocID="{BBD75166-52EA-444E-B004-249BFF3059CB}" presName="sibTrans" presStyleLbl="sibTrans2D1" presStyleCnt="8"/>
      <dgm:spPr/>
      <dgm:t>
        <a:bodyPr/>
        <a:lstStyle/>
        <a:p>
          <a:endParaRPr lang="zh-CN" altLang="en-US"/>
        </a:p>
      </dgm:t>
    </dgm:pt>
    <dgm:pt modelId="{0A7B5FD2-F5F2-48B8-BB0E-43D76E727015}" type="pres">
      <dgm:prSet presAssocID="{BBD75166-52EA-444E-B004-249BFF3059CB}" presName="connectorText" presStyleLbl="sibTrans2D1" presStyleCnt="8"/>
      <dgm:spPr/>
      <dgm:t>
        <a:bodyPr/>
        <a:lstStyle/>
        <a:p>
          <a:endParaRPr lang="zh-CN" altLang="en-US"/>
        </a:p>
      </dgm:t>
    </dgm:pt>
    <dgm:pt modelId="{0829FB49-02EC-428D-B7E7-BE13BE8673DA}" type="pres">
      <dgm:prSet presAssocID="{B787E5CA-6153-4B13-877B-B75188C17FB3}" presName="node" presStyleLbl="node1" presStyleIdx="1" presStyleCnt="8">
        <dgm:presLayoutVars>
          <dgm:bulletEnabled val="1"/>
        </dgm:presLayoutVars>
      </dgm:prSet>
      <dgm:spPr/>
      <dgm:t>
        <a:bodyPr/>
        <a:lstStyle/>
        <a:p>
          <a:endParaRPr lang="zh-CN" altLang="en-US"/>
        </a:p>
      </dgm:t>
    </dgm:pt>
    <dgm:pt modelId="{60CD6437-B6EF-4A26-AF04-A6DE21CF3CAB}" type="pres">
      <dgm:prSet presAssocID="{07D9749A-7EA3-417D-871B-10676B478AB2}" presName="sibTrans" presStyleLbl="sibTrans2D1" presStyleIdx="1" presStyleCnt="8" custLinFactNeighborX="-146" custLinFactNeighborY="-6825"/>
      <dgm:spPr/>
      <dgm:t>
        <a:bodyPr/>
        <a:lstStyle/>
        <a:p>
          <a:endParaRPr lang="zh-CN" altLang="en-US"/>
        </a:p>
      </dgm:t>
    </dgm:pt>
    <dgm:pt modelId="{629281B9-3872-4BD3-AA87-CE5CD54AD67E}" type="pres">
      <dgm:prSet presAssocID="{07D9749A-7EA3-417D-871B-10676B478AB2}" presName="connectorText" presStyleLbl="sibTrans2D1" presStyleIdx="1" presStyleCnt="8"/>
      <dgm:spPr/>
      <dgm:t>
        <a:bodyPr/>
        <a:lstStyle/>
        <a:p>
          <a:endParaRPr lang="zh-CN" altLang="en-US"/>
        </a:p>
      </dgm:t>
    </dgm:pt>
    <dgm:pt modelId="{6B7828FC-5B86-4E95-BC9E-457890D32E26}" type="pres">
      <dgm:prSet presAssocID="{370A7BD9-9EC8-4416-B596-ED65E4917DE1}" presName="node" presStyleLbl="node1" presStyleIdx="2" presStyleCnt="8">
        <dgm:presLayoutVars>
          <dgm:bulletEnabled val="1"/>
        </dgm:presLayoutVars>
      </dgm:prSet>
      <dgm:spPr/>
      <dgm:t>
        <a:bodyPr/>
        <a:lstStyle/>
        <a:p>
          <a:endParaRPr lang="zh-CN" altLang="en-US"/>
        </a:p>
      </dgm:t>
    </dgm:pt>
    <dgm:pt modelId="{590A7C1D-DD68-4BFC-B1D0-AC8271D51D4C}" type="pres">
      <dgm:prSet presAssocID="{98A2EF9B-B1CF-4D2C-A2F0-6D337D2F5894}" presName="sibTrans" presStyleLbl="sibTrans2D1" presStyleIdx="2" presStyleCnt="8"/>
      <dgm:spPr/>
      <dgm:t>
        <a:bodyPr/>
        <a:lstStyle/>
        <a:p>
          <a:endParaRPr lang="zh-CN" altLang="en-US"/>
        </a:p>
      </dgm:t>
    </dgm:pt>
    <dgm:pt modelId="{11E1FE29-1E71-43F2-B69F-7472EDFD1F74}" type="pres">
      <dgm:prSet presAssocID="{98A2EF9B-B1CF-4D2C-A2F0-6D337D2F5894}" presName="connectorText" presStyleLbl="sibTrans2D1" presStyleIdx="2" presStyleCnt="8"/>
      <dgm:spPr/>
      <dgm:t>
        <a:bodyPr/>
        <a:lstStyle/>
        <a:p>
          <a:endParaRPr lang="zh-CN" altLang="en-US"/>
        </a:p>
      </dgm:t>
    </dgm:pt>
    <dgm:pt modelId="{D42BE377-A49D-4099-B825-E8676CE13E35}" type="pres">
      <dgm:prSet presAssocID="{C5DEFF15-72C8-4FF9-914B-20FA6BCBBA5B}" presName="node" presStyleLbl="node1" presStyleIdx="3" presStyleCnt="8">
        <dgm:presLayoutVars>
          <dgm:bulletEnabled val="1"/>
        </dgm:presLayoutVars>
      </dgm:prSet>
      <dgm:spPr/>
      <dgm:t>
        <a:bodyPr/>
        <a:lstStyle/>
        <a:p>
          <a:endParaRPr lang="zh-CN" altLang="en-US"/>
        </a:p>
      </dgm:t>
    </dgm:pt>
    <dgm:pt modelId="{94AB908E-7597-4DA9-9B23-CBE32ECF7EED}" type="pres">
      <dgm:prSet presAssocID="{B3037505-A6EA-47A0-8C63-C65A8A5C98D1}" presName="sibTrans" presStyleLbl="sibTrans2D1" presStyleIdx="3" presStyleCnt="8"/>
      <dgm:spPr/>
      <dgm:t>
        <a:bodyPr/>
        <a:lstStyle/>
        <a:p>
          <a:endParaRPr lang="zh-CN" altLang="en-US"/>
        </a:p>
      </dgm:t>
    </dgm:pt>
    <dgm:pt modelId="{18997B55-65E3-4DE3-A188-139DA17B9547}" type="pres">
      <dgm:prSet presAssocID="{B3037505-A6EA-47A0-8C63-C65A8A5C98D1}" presName="connectorText" presStyleLbl="sibTrans2D1" presStyleIdx="3" presStyleCnt="8"/>
      <dgm:spPr/>
      <dgm:t>
        <a:bodyPr/>
        <a:lstStyle/>
        <a:p>
          <a:endParaRPr lang="zh-CN" altLang="en-US"/>
        </a:p>
      </dgm:t>
    </dgm:pt>
    <dgm:pt modelId="{61DDAF83-3175-4256-AC4B-B38873646F7E}" type="pres">
      <dgm:prSet presAssocID="{1FB7BE6B-609E-48A9-A409-180CB78DB1F9}" presName="node" presStyleLbl="node1" presStyleIdx="4" presStyleCnt="8">
        <dgm:presLayoutVars>
          <dgm:bulletEnabled val="1"/>
        </dgm:presLayoutVars>
      </dgm:prSet>
      <dgm:spPr/>
      <dgm:t>
        <a:bodyPr/>
        <a:lstStyle/>
        <a:p>
          <a:endParaRPr lang="zh-CN" altLang="en-US"/>
        </a:p>
      </dgm:t>
    </dgm:pt>
    <dgm:pt modelId="{8671FCF6-D1CF-4DF4-8584-4987D47E6E7F}" type="pres">
      <dgm:prSet presAssocID="{1CAA81A5-7961-4EC7-BF16-AA7C65F1886D}" presName="sibTrans" presStyleLbl="sibTrans2D1" presStyleIdx="4" presStyleCnt="8"/>
      <dgm:spPr/>
      <dgm:t>
        <a:bodyPr/>
        <a:lstStyle/>
        <a:p>
          <a:endParaRPr lang="zh-CN" altLang="en-US"/>
        </a:p>
      </dgm:t>
    </dgm:pt>
    <dgm:pt modelId="{2C0C80B4-1E82-484E-A149-12598632E26B}" type="pres">
      <dgm:prSet presAssocID="{1CAA81A5-7961-4EC7-BF16-AA7C65F1886D}" presName="connectorText" presStyleLbl="sibTrans2D1" presStyleIdx="4" presStyleCnt="8"/>
      <dgm:spPr/>
      <dgm:t>
        <a:bodyPr/>
        <a:lstStyle/>
        <a:p>
          <a:endParaRPr lang="zh-CN" altLang="en-US"/>
        </a:p>
      </dgm:t>
    </dgm:pt>
    <dgm:pt modelId="{223856E1-54F9-41BA-9188-D37C95BD08BF}" type="pres">
      <dgm:prSet presAssocID="{00E14407-26D9-4F15-A814-9CF906508AD2}" presName="node" presStyleLbl="node1" presStyleIdx="5" presStyleCnt="8">
        <dgm:presLayoutVars>
          <dgm:bulletEnabled val="1"/>
        </dgm:presLayoutVars>
      </dgm:prSet>
      <dgm:spPr/>
      <dgm:t>
        <a:bodyPr/>
        <a:lstStyle/>
        <a:p>
          <a:endParaRPr lang="zh-CN" altLang="en-US"/>
        </a:p>
      </dgm:t>
    </dgm:pt>
    <dgm:pt modelId="{957A026E-1F59-4C7B-A554-A6E6430B6A6E}" type="pres">
      <dgm:prSet presAssocID="{296ABCD7-8D43-4101-B31E-ECD3A48F350B}" presName="sibTrans" presStyleLbl="sibTrans2D1" presStyleIdx="5" presStyleCnt="8"/>
      <dgm:spPr/>
      <dgm:t>
        <a:bodyPr/>
        <a:lstStyle/>
        <a:p>
          <a:endParaRPr lang="zh-CN" altLang="en-US"/>
        </a:p>
      </dgm:t>
    </dgm:pt>
    <dgm:pt modelId="{A6E96270-B40D-4855-B9B4-AF85AC157C67}" type="pres">
      <dgm:prSet presAssocID="{296ABCD7-8D43-4101-B31E-ECD3A48F350B}" presName="connectorText" presStyleLbl="sibTrans2D1" presStyleIdx="5" presStyleCnt="8"/>
      <dgm:spPr/>
      <dgm:t>
        <a:bodyPr/>
        <a:lstStyle/>
        <a:p>
          <a:endParaRPr lang="zh-CN" altLang="en-US"/>
        </a:p>
      </dgm:t>
    </dgm:pt>
    <dgm:pt modelId="{301067D0-1B48-4B45-A93B-06F3D5D21DDF}" type="pres">
      <dgm:prSet presAssocID="{19A7C14F-B7F9-4DB4-AA9F-FD4C8D2F5952}" presName="node" presStyleLbl="node1" presStyleIdx="6" presStyleCnt="8">
        <dgm:presLayoutVars>
          <dgm:bulletEnabled val="1"/>
        </dgm:presLayoutVars>
      </dgm:prSet>
      <dgm:spPr/>
      <dgm:t>
        <a:bodyPr/>
        <a:lstStyle/>
        <a:p>
          <a:endParaRPr lang="zh-CN" altLang="en-US"/>
        </a:p>
      </dgm:t>
    </dgm:pt>
    <dgm:pt modelId="{5E8E4C85-5F17-48A8-B3AE-036252DE83B2}" type="pres">
      <dgm:prSet presAssocID="{2712B380-BB2B-4DB0-8194-8A0A902F9478}" presName="sibTrans" presStyleLbl="sibTrans2D1" presStyleIdx="6" presStyleCnt="8"/>
      <dgm:spPr/>
      <dgm:t>
        <a:bodyPr/>
        <a:lstStyle/>
        <a:p>
          <a:endParaRPr lang="zh-CN" altLang="en-US"/>
        </a:p>
      </dgm:t>
    </dgm:pt>
    <dgm:pt modelId="{2E766A77-AF7C-4279-BE81-1EA77E8B4EC6}" type="pres">
      <dgm:prSet presAssocID="{2712B380-BB2B-4DB0-8194-8A0A902F9478}" presName="connectorText" presStyleLbl="sibTrans2D1" presStyleIdx="6" presStyleCnt="8"/>
      <dgm:spPr/>
      <dgm:t>
        <a:bodyPr/>
        <a:lstStyle/>
        <a:p>
          <a:endParaRPr lang="zh-CN" altLang="en-US"/>
        </a:p>
      </dgm:t>
    </dgm:pt>
    <dgm:pt modelId="{577AD0EE-2E10-4241-B8ED-22419B4396D4}" type="pres">
      <dgm:prSet presAssocID="{FED2592C-96F8-4E61-92AE-BC1AF97355C4}" presName="node" presStyleLbl="node1" presStyleIdx="7" presStyleCnt="8">
        <dgm:presLayoutVars>
          <dgm:bulletEnabled val="1"/>
        </dgm:presLayoutVars>
      </dgm:prSet>
      <dgm:spPr/>
      <dgm:t>
        <a:bodyPr/>
        <a:lstStyle/>
        <a:p>
          <a:endParaRPr lang="zh-CN" altLang="en-US"/>
        </a:p>
      </dgm:t>
    </dgm:pt>
    <dgm:pt modelId="{44E8FEB7-D5BF-4D99-9DF1-35DD6E22DEDA}" type="pres">
      <dgm:prSet presAssocID="{DB0248E7-6C20-4C1D-9530-7EB4B2E212FB}" presName="sibTrans" presStyleLbl="sibTrans2D1" presStyleIdx="7" presStyleCnt="8"/>
      <dgm:spPr/>
      <dgm:t>
        <a:bodyPr/>
        <a:lstStyle/>
        <a:p>
          <a:endParaRPr lang="zh-CN" altLang="en-US"/>
        </a:p>
      </dgm:t>
    </dgm:pt>
    <dgm:pt modelId="{84FC9CA7-C5EB-4443-B85C-020F56E43F03}" type="pres">
      <dgm:prSet presAssocID="{DB0248E7-6C20-4C1D-9530-7EB4B2E212FB}" presName="connectorText" presStyleLbl="sibTrans2D1" presStyleIdx="7" presStyleCnt="8"/>
      <dgm:spPr/>
      <dgm:t>
        <a:bodyPr/>
        <a:lstStyle/>
        <a:p>
          <a:endParaRPr lang="zh-CN" altLang="en-US"/>
        </a:p>
      </dgm:t>
    </dgm:pt>
  </dgm:ptLst>
  <dgm:cxnLst>
    <dgm:cxn modelId="{5F6E71A4-69AB-46C9-9F29-09C1DC611416}" srcId="{0F04D348-1E9B-4030-A4C4-EEE1023984DF}" destId="{BE5E9A91-74C4-4B6C-A3D5-3BBC79ADFBE4}" srcOrd="0" destOrd="0" parTransId="{3FB46744-8282-428C-A1A1-8D0B361B206C}" sibTransId="{BBD75166-52EA-444E-B004-249BFF3059CB}"/>
    <dgm:cxn modelId="{4B646330-5BB2-4BDD-BFA2-3F95E247CE7F}" srcId="{0F04D348-1E9B-4030-A4C4-EEE1023984DF}" destId="{B787E5CA-6153-4B13-877B-B75188C17FB3}" srcOrd="1" destOrd="0" parTransId="{FBF86A9A-8598-46D1-BA10-63F44B91A139}" sibTransId="{07D9749A-7EA3-417D-871B-10676B478AB2}"/>
    <dgm:cxn modelId="{AF79679E-C8D4-48AE-BBCA-AA1EDFF4A158}" srcId="{0F04D348-1E9B-4030-A4C4-EEE1023984DF}" destId="{370A7BD9-9EC8-4416-B596-ED65E4917DE1}" srcOrd="2" destOrd="0" parTransId="{1BFE4C15-59D4-4DC2-87D5-B4B0D4979ACB}" sibTransId="{98A2EF9B-B1CF-4D2C-A2F0-6D337D2F5894}"/>
    <dgm:cxn modelId="{6FA890D6-B0D2-4C11-8843-16DEE3A6090B}" srcId="{0F04D348-1E9B-4030-A4C4-EEE1023984DF}" destId="{C5DEFF15-72C8-4FF9-914B-20FA6BCBBA5B}" srcOrd="3" destOrd="0" parTransId="{5533B084-58C5-40AA-9B95-06D657A3699D}" sibTransId="{B3037505-A6EA-47A0-8C63-C65A8A5C98D1}"/>
    <dgm:cxn modelId="{94E312AF-6E52-4E7E-B908-FF6A655A2F15}" srcId="{0F04D348-1E9B-4030-A4C4-EEE1023984DF}" destId="{1FB7BE6B-609E-48A9-A409-180CB78DB1F9}" srcOrd="4" destOrd="0" parTransId="{BC46450B-FE13-481B-820A-8AA1CF591F5C}" sibTransId="{1CAA81A5-7961-4EC7-BF16-AA7C65F1886D}"/>
    <dgm:cxn modelId="{2E9E2675-756D-408B-9796-A2EEFA00F6D6}" srcId="{0F04D348-1E9B-4030-A4C4-EEE1023984DF}" destId="{00E14407-26D9-4F15-A814-9CF906508AD2}" srcOrd="5" destOrd="0" parTransId="{1E02E8A9-C4D5-4BF0-A7DE-698C81C057B8}" sibTransId="{296ABCD7-8D43-4101-B31E-ECD3A48F350B}"/>
    <dgm:cxn modelId="{CE3BF38B-0819-40CB-AE52-BE5EF2F20F28}" srcId="{0F04D348-1E9B-4030-A4C4-EEE1023984DF}" destId="{19A7C14F-B7F9-4DB4-AA9F-FD4C8D2F5952}" srcOrd="6" destOrd="0" parTransId="{D3AEC6EF-01E0-49AD-9778-8A71F12569B6}" sibTransId="{2712B380-BB2B-4DB0-8194-8A0A902F9478}"/>
    <dgm:cxn modelId="{241CD1A2-A648-41C3-B192-55D678CC4E4C}" srcId="{0F04D348-1E9B-4030-A4C4-EEE1023984DF}" destId="{FED2592C-96F8-4E61-92AE-BC1AF97355C4}" srcOrd="7" destOrd="0" parTransId="{2F663170-0DD4-4451-A342-738FA825DBE9}" sibTransId="{DB0248E7-6C20-4C1D-9530-7EB4B2E212FB}"/>
    <dgm:cxn modelId="{5ADD512D-5DCB-4C70-BF43-84CB9526D1C3}" type="presOf" srcId="{0F04D348-1E9B-4030-A4C4-EEE1023984DF}" destId="{998E2F70-13C5-4313-8B4A-8E9C0EFC5C57}" srcOrd="0" destOrd="0" presId="urn:microsoft.com/office/officeart/2005/8/layout/cycle2"/>
    <dgm:cxn modelId="{5A035B01-390A-41FB-91EE-DFE96783DC78}" type="presParOf" srcId="{998E2F70-13C5-4313-8B4A-8E9C0EFC5C57}" destId="{22A77A08-AB3E-450A-A99A-1858461D5BD3}" srcOrd="0" destOrd="0" presId="urn:microsoft.com/office/officeart/2005/8/layout/cycle2"/>
    <dgm:cxn modelId="{456868C1-18B8-49A6-911B-D48D2841E887}" type="presOf" srcId="{BE5E9A91-74C4-4B6C-A3D5-3BBC79ADFBE4}" destId="{22A77A08-AB3E-450A-A99A-1858461D5BD3}" srcOrd="0" destOrd="0" presId="urn:microsoft.com/office/officeart/2005/8/layout/cycle2"/>
    <dgm:cxn modelId="{E653B41B-C8B0-4AC9-A158-52FD8CB0B7B5}" type="presParOf" srcId="{998E2F70-13C5-4313-8B4A-8E9C0EFC5C57}" destId="{92BD567E-6D2B-48F2-B70E-57E8FDF614E2}" srcOrd="1" destOrd="0" presId="urn:microsoft.com/office/officeart/2005/8/layout/cycle2"/>
    <dgm:cxn modelId="{21F8D7C8-8671-4D4A-87AB-29DB5CAF6FEB}" type="presOf" srcId="{BBD75166-52EA-444E-B004-249BFF3059CB}" destId="{92BD567E-6D2B-48F2-B70E-57E8FDF614E2}" srcOrd="0" destOrd="0" presId="urn:microsoft.com/office/officeart/2005/8/layout/cycle2"/>
    <dgm:cxn modelId="{E949A672-5294-4A33-8562-DDDDC07B34F5}" type="presParOf" srcId="{92BD567E-6D2B-48F2-B70E-57E8FDF614E2}" destId="{0A7B5FD2-F5F2-48B8-BB0E-43D76E727015}" srcOrd="0" destOrd="0" presId="urn:microsoft.com/office/officeart/2005/8/layout/cycle2"/>
    <dgm:cxn modelId="{C4491470-7D47-4B9F-89B5-747D95E9B39C}" type="presOf" srcId="{BBD75166-52EA-444E-B004-249BFF3059CB}" destId="{0A7B5FD2-F5F2-48B8-BB0E-43D76E727015}" srcOrd="1" destOrd="0" presId="urn:microsoft.com/office/officeart/2005/8/layout/cycle2"/>
    <dgm:cxn modelId="{6DEC59E3-12FE-456B-806D-E2387C725FA8}" type="presParOf" srcId="{998E2F70-13C5-4313-8B4A-8E9C0EFC5C57}" destId="{0829FB49-02EC-428D-B7E7-BE13BE8673DA}" srcOrd="2" destOrd="0" presId="urn:microsoft.com/office/officeart/2005/8/layout/cycle2"/>
    <dgm:cxn modelId="{B39B5EE4-5BA9-441C-9803-DEFDEDF50142}" type="presOf" srcId="{B787E5CA-6153-4B13-877B-B75188C17FB3}" destId="{0829FB49-02EC-428D-B7E7-BE13BE8673DA}" srcOrd="0" destOrd="0" presId="urn:microsoft.com/office/officeart/2005/8/layout/cycle2"/>
    <dgm:cxn modelId="{EB2899ED-A9F8-42E1-AF45-35452422FD37}" type="presParOf" srcId="{998E2F70-13C5-4313-8B4A-8E9C0EFC5C57}" destId="{60CD6437-B6EF-4A26-AF04-A6DE21CF3CAB}" srcOrd="3" destOrd="0" presId="urn:microsoft.com/office/officeart/2005/8/layout/cycle2"/>
    <dgm:cxn modelId="{F5A7A651-D893-4013-9CF9-AE3EE8B8BDC3}" type="presOf" srcId="{07D9749A-7EA3-417D-871B-10676B478AB2}" destId="{60CD6437-B6EF-4A26-AF04-A6DE21CF3CAB}" srcOrd="0" destOrd="0" presId="urn:microsoft.com/office/officeart/2005/8/layout/cycle2"/>
    <dgm:cxn modelId="{26FF8D3E-1055-4E10-8869-964B57E12EFE}" type="presParOf" srcId="{60CD6437-B6EF-4A26-AF04-A6DE21CF3CAB}" destId="{629281B9-3872-4BD3-AA87-CE5CD54AD67E}" srcOrd="0" destOrd="0" presId="urn:microsoft.com/office/officeart/2005/8/layout/cycle2"/>
    <dgm:cxn modelId="{CD901ACB-A956-46F5-9E47-63859FD59AD0}" type="presOf" srcId="{07D9749A-7EA3-417D-871B-10676B478AB2}" destId="{629281B9-3872-4BD3-AA87-CE5CD54AD67E}" srcOrd="1" destOrd="0" presId="urn:microsoft.com/office/officeart/2005/8/layout/cycle2"/>
    <dgm:cxn modelId="{62CF050F-D892-46EC-9DD8-AD2EE6818FF5}" type="presParOf" srcId="{998E2F70-13C5-4313-8B4A-8E9C0EFC5C57}" destId="{6B7828FC-5B86-4E95-BC9E-457890D32E26}" srcOrd="4" destOrd="0" presId="urn:microsoft.com/office/officeart/2005/8/layout/cycle2"/>
    <dgm:cxn modelId="{AEA32ADE-D5AD-478E-BA96-EBD3241BD6F9}" type="presOf" srcId="{370A7BD9-9EC8-4416-B596-ED65E4917DE1}" destId="{6B7828FC-5B86-4E95-BC9E-457890D32E26}" srcOrd="0" destOrd="0" presId="urn:microsoft.com/office/officeart/2005/8/layout/cycle2"/>
    <dgm:cxn modelId="{25A52E50-1F3A-40D8-BC8E-4D9AE9DF9F9A}" type="presParOf" srcId="{998E2F70-13C5-4313-8B4A-8E9C0EFC5C57}" destId="{590A7C1D-DD68-4BFC-B1D0-AC8271D51D4C}" srcOrd="5" destOrd="0" presId="urn:microsoft.com/office/officeart/2005/8/layout/cycle2"/>
    <dgm:cxn modelId="{87491D03-8942-4DE4-96ED-9363BA498666}" type="presOf" srcId="{98A2EF9B-B1CF-4D2C-A2F0-6D337D2F5894}" destId="{590A7C1D-DD68-4BFC-B1D0-AC8271D51D4C}" srcOrd="0" destOrd="0" presId="urn:microsoft.com/office/officeart/2005/8/layout/cycle2"/>
    <dgm:cxn modelId="{EB96FADD-D76F-40A2-9E29-4FB6B045A615}" type="presParOf" srcId="{590A7C1D-DD68-4BFC-B1D0-AC8271D51D4C}" destId="{11E1FE29-1E71-43F2-B69F-7472EDFD1F74}" srcOrd="0" destOrd="0" presId="urn:microsoft.com/office/officeart/2005/8/layout/cycle2"/>
    <dgm:cxn modelId="{332C9A0C-7BC9-4C3F-B871-CA1F8F7DFD3A}" type="presOf" srcId="{98A2EF9B-B1CF-4D2C-A2F0-6D337D2F5894}" destId="{11E1FE29-1E71-43F2-B69F-7472EDFD1F74}" srcOrd="1" destOrd="0" presId="urn:microsoft.com/office/officeart/2005/8/layout/cycle2"/>
    <dgm:cxn modelId="{3524691C-BCBA-497F-BF7D-496C3E904247}" type="presParOf" srcId="{998E2F70-13C5-4313-8B4A-8E9C0EFC5C57}" destId="{D42BE377-A49D-4099-B825-E8676CE13E35}" srcOrd="6" destOrd="0" presId="urn:microsoft.com/office/officeart/2005/8/layout/cycle2"/>
    <dgm:cxn modelId="{53C61052-9690-49AB-9BB7-864B6D3A6F86}" type="presOf" srcId="{C5DEFF15-72C8-4FF9-914B-20FA6BCBBA5B}" destId="{D42BE377-A49D-4099-B825-E8676CE13E35}" srcOrd="0" destOrd="0" presId="urn:microsoft.com/office/officeart/2005/8/layout/cycle2"/>
    <dgm:cxn modelId="{A010680C-4C68-4561-BCAD-F7FFF76009EA}" type="presParOf" srcId="{998E2F70-13C5-4313-8B4A-8E9C0EFC5C57}" destId="{94AB908E-7597-4DA9-9B23-CBE32ECF7EED}" srcOrd="7" destOrd="0" presId="urn:microsoft.com/office/officeart/2005/8/layout/cycle2"/>
    <dgm:cxn modelId="{15AB2173-5F7D-4276-92EE-2783C641C659}" type="presOf" srcId="{B3037505-A6EA-47A0-8C63-C65A8A5C98D1}" destId="{94AB908E-7597-4DA9-9B23-CBE32ECF7EED}" srcOrd="0" destOrd="0" presId="urn:microsoft.com/office/officeart/2005/8/layout/cycle2"/>
    <dgm:cxn modelId="{FED45BE1-B29D-493F-97EC-DB071CF86D33}" type="presParOf" srcId="{94AB908E-7597-4DA9-9B23-CBE32ECF7EED}" destId="{18997B55-65E3-4DE3-A188-139DA17B9547}" srcOrd="0" destOrd="0" presId="urn:microsoft.com/office/officeart/2005/8/layout/cycle2"/>
    <dgm:cxn modelId="{1C96DFBC-E50A-4BD0-98F2-85A76FF2B2A4}" type="presOf" srcId="{B3037505-A6EA-47A0-8C63-C65A8A5C98D1}" destId="{18997B55-65E3-4DE3-A188-139DA17B9547}" srcOrd="1" destOrd="0" presId="urn:microsoft.com/office/officeart/2005/8/layout/cycle2"/>
    <dgm:cxn modelId="{D3CC2F4D-78A1-4FFF-8AE5-5608266B4810}" type="presParOf" srcId="{998E2F70-13C5-4313-8B4A-8E9C0EFC5C57}" destId="{61DDAF83-3175-4256-AC4B-B38873646F7E}" srcOrd="8" destOrd="0" presId="urn:microsoft.com/office/officeart/2005/8/layout/cycle2"/>
    <dgm:cxn modelId="{C50F3723-747E-4A3F-B6F1-FB59B88DF5F1}" type="presOf" srcId="{1FB7BE6B-609E-48A9-A409-180CB78DB1F9}" destId="{61DDAF83-3175-4256-AC4B-B38873646F7E}" srcOrd="0" destOrd="0" presId="urn:microsoft.com/office/officeart/2005/8/layout/cycle2"/>
    <dgm:cxn modelId="{E3EF1D9D-7660-4AC5-8E0A-090B082E83B6}" type="presParOf" srcId="{998E2F70-13C5-4313-8B4A-8E9C0EFC5C57}" destId="{8671FCF6-D1CF-4DF4-8584-4987D47E6E7F}" srcOrd="9" destOrd="0" presId="urn:microsoft.com/office/officeart/2005/8/layout/cycle2"/>
    <dgm:cxn modelId="{EE0BEC46-2911-4732-AFF2-CC0225F8FB61}" type="presOf" srcId="{1CAA81A5-7961-4EC7-BF16-AA7C65F1886D}" destId="{8671FCF6-D1CF-4DF4-8584-4987D47E6E7F}" srcOrd="0" destOrd="0" presId="urn:microsoft.com/office/officeart/2005/8/layout/cycle2"/>
    <dgm:cxn modelId="{EBB50EDA-37FC-4A7A-AF15-E23C045EA644}" type="presParOf" srcId="{8671FCF6-D1CF-4DF4-8584-4987D47E6E7F}" destId="{2C0C80B4-1E82-484E-A149-12598632E26B}" srcOrd="0" destOrd="0" presId="urn:microsoft.com/office/officeart/2005/8/layout/cycle2"/>
    <dgm:cxn modelId="{3B0D0098-2928-45BB-8ED6-8C00AB272FAB}" type="presOf" srcId="{1CAA81A5-7961-4EC7-BF16-AA7C65F1886D}" destId="{2C0C80B4-1E82-484E-A149-12598632E26B}" srcOrd="1" destOrd="0" presId="urn:microsoft.com/office/officeart/2005/8/layout/cycle2"/>
    <dgm:cxn modelId="{398A75EA-5688-4261-9A2C-2D0EE3708591}" type="presParOf" srcId="{998E2F70-13C5-4313-8B4A-8E9C0EFC5C57}" destId="{223856E1-54F9-41BA-9188-D37C95BD08BF}" srcOrd="10" destOrd="0" presId="urn:microsoft.com/office/officeart/2005/8/layout/cycle2"/>
    <dgm:cxn modelId="{03854EAA-390D-4CC1-9B1A-D5CBFBF9FFEE}" type="presOf" srcId="{00E14407-26D9-4F15-A814-9CF906508AD2}" destId="{223856E1-54F9-41BA-9188-D37C95BD08BF}" srcOrd="0" destOrd="0" presId="urn:microsoft.com/office/officeart/2005/8/layout/cycle2"/>
    <dgm:cxn modelId="{924EF72B-36DA-4C30-9BF8-357F217DD852}" type="presParOf" srcId="{998E2F70-13C5-4313-8B4A-8E9C0EFC5C57}" destId="{957A026E-1F59-4C7B-A554-A6E6430B6A6E}" srcOrd="11" destOrd="0" presId="urn:microsoft.com/office/officeart/2005/8/layout/cycle2"/>
    <dgm:cxn modelId="{031222DA-D4D7-4298-B27D-9E8EBC10069B}" type="presOf" srcId="{296ABCD7-8D43-4101-B31E-ECD3A48F350B}" destId="{957A026E-1F59-4C7B-A554-A6E6430B6A6E}" srcOrd="0" destOrd="0" presId="urn:microsoft.com/office/officeart/2005/8/layout/cycle2"/>
    <dgm:cxn modelId="{BE28F6F9-CD91-4499-8839-33BB30F527EF}" type="presParOf" srcId="{957A026E-1F59-4C7B-A554-A6E6430B6A6E}" destId="{A6E96270-B40D-4855-B9B4-AF85AC157C67}" srcOrd="0" destOrd="0" presId="urn:microsoft.com/office/officeart/2005/8/layout/cycle2"/>
    <dgm:cxn modelId="{E8E78891-4CFB-4153-A7E5-C5643A437CF2}" type="presOf" srcId="{296ABCD7-8D43-4101-B31E-ECD3A48F350B}" destId="{A6E96270-B40D-4855-B9B4-AF85AC157C67}" srcOrd="1" destOrd="0" presId="urn:microsoft.com/office/officeart/2005/8/layout/cycle2"/>
    <dgm:cxn modelId="{19506C62-8927-4C34-A4C2-6819C60B97E7}" type="presParOf" srcId="{998E2F70-13C5-4313-8B4A-8E9C0EFC5C57}" destId="{301067D0-1B48-4B45-A93B-06F3D5D21DDF}" srcOrd="12" destOrd="0" presId="urn:microsoft.com/office/officeart/2005/8/layout/cycle2"/>
    <dgm:cxn modelId="{8DFDBA19-C09E-4045-BB63-852E044C5C90}" type="presOf" srcId="{19A7C14F-B7F9-4DB4-AA9F-FD4C8D2F5952}" destId="{301067D0-1B48-4B45-A93B-06F3D5D21DDF}" srcOrd="0" destOrd="0" presId="urn:microsoft.com/office/officeart/2005/8/layout/cycle2"/>
    <dgm:cxn modelId="{3F762F97-FD7D-4CF4-89A6-DB8F534697BE}" type="presParOf" srcId="{998E2F70-13C5-4313-8B4A-8E9C0EFC5C57}" destId="{5E8E4C85-5F17-48A8-B3AE-036252DE83B2}" srcOrd="13" destOrd="0" presId="urn:microsoft.com/office/officeart/2005/8/layout/cycle2"/>
    <dgm:cxn modelId="{417246DA-60F1-4EE1-B169-2D3BE1EF05FB}" type="presOf" srcId="{2712B380-BB2B-4DB0-8194-8A0A902F9478}" destId="{5E8E4C85-5F17-48A8-B3AE-036252DE83B2}" srcOrd="0" destOrd="0" presId="urn:microsoft.com/office/officeart/2005/8/layout/cycle2"/>
    <dgm:cxn modelId="{0F62B654-BE83-4D50-B8C6-558539F2C41C}" type="presParOf" srcId="{5E8E4C85-5F17-48A8-B3AE-036252DE83B2}" destId="{2E766A77-AF7C-4279-BE81-1EA77E8B4EC6}" srcOrd="0" destOrd="0" presId="urn:microsoft.com/office/officeart/2005/8/layout/cycle2"/>
    <dgm:cxn modelId="{AC078DF4-1253-4FC2-91FB-9839464524F0}" type="presOf" srcId="{2712B380-BB2B-4DB0-8194-8A0A902F9478}" destId="{2E766A77-AF7C-4279-BE81-1EA77E8B4EC6}" srcOrd="1" destOrd="0" presId="urn:microsoft.com/office/officeart/2005/8/layout/cycle2"/>
    <dgm:cxn modelId="{0E666EEF-95C6-4459-82E4-92B2C1022505}" type="presParOf" srcId="{998E2F70-13C5-4313-8B4A-8E9C0EFC5C57}" destId="{577AD0EE-2E10-4241-B8ED-22419B4396D4}" srcOrd="14" destOrd="0" presId="urn:microsoft.com/office/officeart/2005/8/layout/cycle2"/>
    <dgm:cxn modelId="{90746FF6-9C9F-40A0-AF47-D033452F4B7A}" type="presOf" srcId="{FED2592C-96F8-4E61-92AE-BC1AF97355C4}" destId="{577AD0EE-2E10-4241-B8ED-22419B4396D4}" srcOrd="0" destOrd="0" presId="urn:microsoft.com/office/officeart/2005/8/layout/cycle2"/>
    <dgm:cxn modelId="{D9B0EEB1-A955-4169-A9CE-8E9159C41443}" type="presParOf" srcId="{998E2F70-13C5-4313-8B4A-8E9C0EFC5C57}" destId="{44E8FEB7-D5BF-4D99-9DF1-35DD6E22DEDA}" srcOrd="15" destOrd="0" presId="urn:microsoft.com/office/officeart/2005/8/layout/cycle2"/>
    <dgm:cxn modelId="{F259A9C1-24C3-4CD3-9678-E709A10838AD}" type="presOf" srcId="{DB0248E7-6C20-4C1D-9530-7EB4B2E212FB}" destId="{44E8FEB7-D5BF-4D99-9DF1-35DD6E22DEDA}" srcOrd="0" destOrd="0" presId="urn:microsoft.com/office/officeart/2005/8/layout/cycle2"/>
    <dgm:cxn modelId="{8067BF7D-B46C-49CB-A285-E01479B66724}" type="presParOf" srcId="{44E8FEB7-D5BF-4D99-9DF1-35DD6E22DEDA}" destId="{84FC9CA7-C5EB-4443-B85C-020F56E43F03}" srcOrd="0" destOrd="0" presId="urn:microsoft.com/office/officeart/2005/8/layout/cycle2"/>
    <dgm:cxn modelId="{11420D09-08EF-4468-B762-DB704BD540C8}" type="presOf" srcId="{DB0248E7-6C20-4C1D-9530-7EB4B2E212FB}" destId="{84FC9CA7-C5EB-4443-B85C-020F56E43F03}" srcOrd="1" destOrd="0" presId="urn:microsoft.com/office/officeart/2005/8/layout/cycle2"/>
  </dgm:cxnLst>
  <dgm:bg/>
  <dgm:whole/>
  <dgm:extLst>
    <a:ext uri="http://schemas.microsoft.com/office/drawing/2008/diagram">
      <dsp:dataModelExt xmlns:dsp="http://schemas.microsoft.com/office/drawing/2008/diagram" relId="rId2" minVer="http://schemas.openxmlformats.org/drawingml/2006/main"/>
    </a:ext>
  </dgm:extLst>
</dgm:dataModel>
</file>

<file path=ppt/diagrams/drawing1.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8" name=""/>
      <dsp:cNvGrpSpPr/>
    </dsp:nvGrpSpPr>
    <dsp:grpSpPr/>
    <dsp:sp modelId="{22A77A08-AB3E-450A-A99A-1858461D5BD3}">
      <dsp:nvSpPr>
        <dsp:cNvPr id="9" name=""/>
        <dsp:cNvSpPr/>
      </dsp:nvSpPr>
      <dsp:spPr>
        <a:xfrm>
          <a:off x="1946466" y="1121"/>
          <a:ext cx="715579" cy="715579"/>
        </a:xfrm>
        <a:prstGeom prst="ellipse">
          <a:avLst/>
        </a:prstGeom>
        <a:solidFill>
          <a:schemeClr val="accent1">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22860" tIns="22860" rIns="22860" bIns="22860" numCol="1" spcCol="1270" anchor="ctr" anchorCtr="0">
          <a:noAutofit/>
        </a:bodyPr>
        <a:lstStyle/>
        <a:p>
          <a:pPr lvl="0" algn="ctr" defTabSz="800100" rtl="0">
            <a:lnSpc>
              <a:spcPct val="90000"/>
            </a:lnSpc>
            <a:spcBef>
              <a:spcPct val="0"/>
            </a:spcBef>
            <a:spcAft>
              <a:spcPct val="35000"/>
            </a:spcAft>
          </a:pPr>
          <a:r>
            <a:rPr lang="zh-CN" altLang="en-US" sz="1800" b="1" kern="1200" smtClean="0"/>
            <a:t>网上订购</a:t>
          </a:r>
          <a:endParaRPr lang="zh-CN" altLang="en-US" sz="1800" b="1" kern="1200"/>
        </a:p>
      </dsp:txBody>
      <dsp:txXfrm>
        <a:off x="2051260" y="105915"/>
        <a:ext cx="505991" cy="505991"/>
      </dsp:txXfrm>
    </dsp:sp>
    <dsp:sp modelId="{92BD567E-6D2B-48F2-B70E-57E8FDF614E2}">
      <dsp:nvSpPr>
        <dsp:cNvPr id="10" name=""/>
        <dsp:cNvSpPr/>
      </dsp:nvSpPr>
      <dsp:spPr>
        <a:xfrm rot="1350000">
          <a:off x="2700716" y="441889"/>
          <a:ext cx="190788" cy="241508"/>
        </a:xfrm>
        <a:prstGeom prst="rightArrow">
          <a:avLst>
            <a:gd name="adj1" fmla="val 60000"/>
            <a:gd name="adj2" fmla="val 50000"/>
          </a:avLst>
        </a:prstGeom>
        <a:solidFill>
          <a:schemeClr val="accent1">
            <a:tint val="60000"/>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lvl="0" algn="ctr" defTabSz="488950">
            <a:lnSpc>
              <a:spcPct val="90000"/>
            </a:lnSpc>
            <a:spcBef>
              <a:spcPct val="0"/>
            </a:spcBef>
            <a:spcAft>
              <a:spcPct val="35000"/>
            </a:spcAft>
          </a:pPr>
          <a:endParaRPr lang="zh-CN" altLang="en-US" sz="1100" b="1" kern="1200"/>
        </a:p>
      </dsp:txBody>
      <dsp:txXfrm>
        <a:off x="2702894" y="479239"/>
        <a:ext cx="133552" cy="144904"/>
      </dsp:txXfrm>
    </dsp:sp>
    <dsp:sp modelId="{0829FB49-02EC-428D-B7E7-BE13BE8673DA}">
      <dsp:nvSpPr>
        <dsp:cNvPr id="11" name=""/>
        <dsp:cNvSpPr/>
      </dsp:nvSpPr>
      <dsp:spPr>
        <a:xfrm>
          <a:off x="2940152" y="412719"/>
          <a:ext cx="715579" cy="715579"/>
        </a:xfrm>
        <a:prstGeom prst="ellipse">
          <a:avLst/>
        </a:prstGeom>
        <a:solidFill>
          <a:schemeClr val="accent1">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22860" tIns="22860" rIns="22860" bIns="22860" numCol="1" spcCol="1270" anchor="ctr" anchorCtr="0">
          <a:noAutofit/>
        </a:bodyPr>
        <a:lstStyle/>
        <a:p>
          <a:pPr lvl="0" algn="ctr" defTabSz="800100" rtl="0">
            <a:lnSpc>
              <a:spcPct val="90000"/>
            </a:lnSpc>
            <a:spcBef>
              <a:spcPct val="0"/>
            </a:spcBef>
            <a:spcAft>
              <a:spcPct val="35000"/>
            </a:spcAft>
          </a:pPr>
          <a:r>
            <a:rPr lang="zh-CN" altLang="en-US" sz="1800" b="1" kern="1200" smtClean="0"/>
            <a:t>网上支付</a:t>
          </a:r>
          <a:endParaRPr lang="zh-CN" altLang="en-US" sz="1800" b="1" kern="1200"/>
        </a:p>
      </dsp:txBody>
      <dsp:txXfrm>
        <a:off x="3044946" y="517513"/>
        <a:ext cx="505991" cy="505991"/>
      </dsp:txXfrm>
    </dsp:sp>
    <dsp:sp modelId="{60CD6437-B6EF-4A26-AF04-A6DE21CF3CAB}">
      <dsp:nvSpPr>
        <dsp:cNvPr id="12" name=""/>
        <dsp:cNvSpPr/>
      </dsp:nvSpPr>
      <dsp:spPr>
        <a:xfrm rot="4050000">
          <a:off x="3406002" y="1125127"/>
          <a:ext cx="190788" cy="241508"/>
        </a:xfrm>
        <a:prstGeom prst="rightArrow">
          <a:avLst>
            <a:gd name="adj1" fmla="val 60000"/>
            <a:gd name="adj2" fmla="val 50000"/>
          </a:avLst>
        </a:prstGeom>
        <a:solidFill>
          <a:schemeClr val="accent1">
            <a:tint val="60000"/>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lvl="0" algn="ctr" defTabSz="488950">
            <a:lnSpc>
              <a:spcPct val="90000"/>
            </a:lnSpc>
            <a:spcBef>
              <a:spcPct val="0"/>
            </a:spcBef>
            <a:spcAft>
              <a:spcPct val="35000"/>
            </a:spcAft>
          </a:pPr>
          <a:endParaRPr lang="zh-CN" altLang="en-US" sz="1100" b="1" kern="1200"/>
        </a:p>
      </dsp:txBody>
      <dsp:txXfrm>
        <a:off x="3423668" y="1146989"/>
        <a:ext cx="133552" cy="144904"/>
      </dsp:txXfrm>
    </dsp:sp>
    <dsp:sp modelId="{6B7828FC-5B86-4E95-BC9E-457890D32E26}">
      <dsp:nvSpPr>
        <dsp:cNvPr id="13" name=""/>
        <dsp:cNvSpPr/>
      </dsp:nvSpPr>
      <dsp:spPr>
        <a:xfrm>
          <a:off x="3351751" y="1406406"/>
          <a:ext cx="715579" cy="715579"/>
        </a:xfrm>
        <a:prstGeom prst="ellipse">
          <a:avLst/>
        </a:prstGeom>
        <a:solidFill>
          <a:schemeClr val="accent1">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22860" tIns="22860" rIns="22860" bIns="22860" numCol="1" spcCol="1270" anchor="ctr" anchorCtr="0">
          <a:noAutofit/>
        </a:bodyPr>
        <a:lstStyle/>
        <a:p>
          <a:pPr lvl="0" algn="ctr" defTabSz="800100" rtl="0">
            <a:lnSpc>
              <a:spcPct val="90000"/>
            </a:lnSpc>
            <a:spcBef>
              <a:spcPct val="0"/>
            </a:spcBef>
            <a:spcAft>
              <a:spcPct val="35000"/>
            </a:spcAft>
          </a:pPr>
          <a:r>
            <a:rPr lang="zh-CN" altLang="en-US" sz="1800" b="1" kern="1200" smtClean="0"/>
            <a:t>电子账户</a:t>
          </a:r>
          <a:endParaRPr lang="zh-CN" altLang="en-US" sz="1800" b="1" kern="1200"/>
        </a:p>
      </dsp:txBody>
      <dsp:txXfrm>
        <a:off x="3456545" y="1511200"/>
        <a:ext cx="505991" cy="505991"/>
      </dsp:txXfrm>
    </dsp:sp>
    <dsp:sp modelId="{590A7C1D-DD68-4BFC-B1D0-AC8271D51D4C}">
      <dsp:nvSpPr>
        <dsp:cNvPr id="14" name=""/>
        <dsp:cNvSpPr/>
      </dsp:nvSpPr>
      <dsp:spPr>
        <a:xfrm rot="6750000">
          <a:off x="3410413" y="2135296"/>
          <a:ext cx="190788" cy="241508"/>
        </a:xfrm>
        <a:prstGeom prst="rightArrow">
          <a:avLst>
            <a:gd name="adj1" fmla="val 60000"/>
            <a:gd name="adj2" fmla="val 50000"/>
          </a:avLst>
        </a:prstGeom>
        <a:solidFill>
          <a:schemeClr val="accent1">
            <a:tint val="60000"/>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lvl="0" algn="ctr" defTabSz="488950">
            <a:lnSpc>
              <a:spcPct val="90000"/>
            </a:lnSpc>
            <a:spcBef>
              <a:spcPct val="0"/>
            </a:spcBef>
            <a:spcAft>
              <a:spcPct val="35000"/>
            </a:spcAft>
          </a:pPr>
          <a:endParaRPr lang="zh-CN" altLang="en-US" sz="1100" b="1" kern="1200"/>
        </a:p>
      </dsp:txBody>
      <dsp:txXfrm rot="10800000">
        <a:off x="3449983" y="2157158"/>
        <a:ext cx="133552" cy="144904"/>
      </dsp:txXfrm>
    </dsp:sp>
    <dsp:sp modelId="{D42BE377-A49D-4099-B825-E8676CE13E35}">
      <dsp:nvSpPr>
        <dsp:cNvPr id="15" name=""/>
        <dsp:cNvSpPr/>
      </dsp:nvSpPr>
      <dsp:spPr>
        <a:xfrm>
          <a:off x="2940152" y="2400092"/>
          <a:ext cx="715579" cy="715579"/>
        </a:xfrm>
        <a:prstGeom prst="ellipse">
          <a:avLst/>
        </a:prstGeom>
        <a:solidFill>
          <a:schemeClr val="accent1">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22860" tIns="22860" rIns="22860" bIns="22860" numCol="1" spcCol="1270" anchor="ctr" anchorCtr="0">
          <a:noAutofit/>
        </a:bodyPr>
        <a:lstStyle/>
        <a:p>
          <a:pPr lvl="0" algn="ctr" defTabSz="800100" rtl="0">
            <a:lnSpc>
              <a:spcPct val="90000"/>
            </a:lnSpc>
            <a:spcBef>
              <a:spcPct val="0"/>
            </a:spcBef>
            <a:spcAft>
              <a:spcPct val="35000"/>
            </a:spcAft>
          </a:pPr>
          <a:r>
            <a:rPr lang="zh-CN" altLang="en-US" sz="1800" b="1" kern="1200" smtClean="0"/>
            <a:t>广告宣传</a:t>
          </a:r>
          <a:endParaRPr lang="zh-CN" altLang="en-US" sz="1800" b="1" kern="1200"/>
        </a:p>
      </dsp:txBody>
      <dsp:txXfrm>
        <a:off x="3044946" y="2504886"/>
        <a:ext cx="505991" cy="505991"/>
      </dsp:txXfrm>
    </dsp:sp>
    <dsp:sp modelId="{94AB908E-7597-4DA9-9B23-CBE32ECF7EED}">
      <dsp:nvSpPr>
        <dsp:cNvPr id="16" name=""/>
        <dsp:cNvSpPr/>
      </dsp:nvSpPr>
      <dsp:spPr>
        <a:xfrm rot="9450000">
          <a:off x="2710693" y="2840861"/>
          <a:ext cx="190788" cy="241508"/>
        </a:xfrm>
        <a:prstGeom prst="rightArrow">
          <a:avLst>
            <a:gd name="adj1" fmla="val 60000"/>
            <a:gd name="adj2" fmla="val 50000"/>
          </a:avLst>
        </a:prstGeom>
        <a:solidFill>
          <a:schemeClr val="accent1">
            <a:tint val="60000"/>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lvl="0" algn="ctr" defTabSz="488950">
            <a:lnSpc>
              <a:spcPct val="90000"/>
            </a:lnSpc>
            <a:spcBef>
              <a:spcPct val="0"/>
            </a:spcBef>
            <a:spcAft>
              <a:spcPct val="35000"/>
            </a:spcAft>
          </a:pPr>
          <a:endParaRPr lang="zh-CN" altLang="en-US" sz="1100" b="1" kern="1200"/>
        </a:p>
      </dsp:txBody>
      <dsp:txXfrm rot="10800000">
        <a:off x="2765751" y="2878211"/>
        <a:ext cx="133552" cy="144904"/>
      </dsp:txXfrm>
    </dsp:sp>
    <dsp:sp modelId="{61DDAF83-3175-4256-AC4B-B38873646F7E}">
      <dsp:nvSpPr>
        <dsp:cNvPr id="17" name=""/>
        <dsp:cNvSpPr/>
      </dsp:nvSpPr>
      <dsp:spPr>
        <a:xfrm>
          <a:off x="1946466" y="2811691"/>
          <a:ext cx="715579" cy="715579"/>
        </a:xfrm>
        <a:prstGeom prst="ellipse">
          <a:avLst/>
        </a:prstGeom>
        <a:solidFill>
          <a:schemeClr val="accent1">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22860" tIns="22860" rIns="22860" bIns="22860" numCol="1" spcCol="1270" anchor="ctr" anchorCtr="0">
          <a:noAutofit/>
        </a:bodyPr>
        <a:lstStyle/>
        <a:p>
          <a:pPr lvl="0" algn="ctr" defTabSz="800100" rtl="0">
            <a:lnSpc>
              <a:spcPct val="90000"/>
            </a:lnSpc>
            <a:spcBef>
              <a:spcPct val="0"/>
            </a:spcBef>
            <a:spcAft>
              <a:spcPct val="35000"/>
            </a:spcAft>
          </a:pPr>
          <a:r>
            <a:rPr lang="zh-CN" altLang="en-US" sz="1800" b="1" kern="1200" smtClean="0"/>
            <a:t>咨询洽谈</a:t>
          </a:r>
          <a:endParaRPr lang="zh-CN" altLang="en-US" sz="1800" b="1" kern="1200"/>
        </a:p>
      </dsp:txBody>
      <dsp:txXfrm>
        <a:off x="2051260" y="2916485"/>
        <a:ext cx="505991" cy="505991"/>
      </dsp:txXfrm>
    </dsp:sp>
    <dsp:sp modelId="{8671FCF6-D1CF-4DF4-8584-4987D47E6E7F}">
      <dsp:nvSpPr>
        <dsp:cNvPr id="18" name=""/>
        <dsp:cNvSpPr/>
      </dsp:nvSpPr>
      <dsp:spPr>
        <a:xfrm rot="12150000">
          <a:off x="1717006" y="2844994"/>
          <a:ext cx="190788" cy="241508"/>
        </a:xfrm>
        <a:prstGeom prst="rightArrow">
          <a:avLst>
            <a:gd name="adj1" fmla="val 60000"/>
            <a:gd name="adj2" fmla="val 50000"/>
          </a:avLst>
        </a:prstGeom>
        <a:solidFill>
          <a:schemeClr val="accent1">
            <a:tint val="60000"/>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lvl="0" algn="ctr" defTabSz="488950">
            <a:lnSpc>
              <a:spcPct val="90000"/>
            </a:lnSpc>
            <a:spcBef>
              <a:spcPct val="0"/>
            </a:spcBef>
            <a:spcAft>
              <a:spcPct val="35000"/>
            </a:spcAft>
          </a:pPr>
          <a:endParaRPr lang="zh-CN" altLang="en-US" sz="1100" b="1" kern="1200"/>
        </a:p>
      </dsp:txBody>
      <dsp:txXfrm rot="10800000">
        <a:off x="1772064" y="2904248"/>
        <a:ext cx="133552" cy="144904"/>
      </dsp:txXfrm>
    </dsp:sp>
    <dsp:sp modelId="{223856E1-54F9-41BA-9188-D37C95BD08BF}">
      <dsp:nvSpPr>
        <dsp:cNvPr id="19" name=""/>
        <dsp:cNvSpPr/>
      </dsp:nvSpPr>
      <dsp:spPr>
        <a:xfrm>
          <a:off x="952779" y="2400092"/>
          <a:ext cx="715579" cy="715579"/>
        </a:xfrm>
        <a:prstGeom prst="ellipse">
          <a:avLst/>
        </a:prstGeom>
        <a:solidFill>
          <a:schemeClr val="accent1">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22860" tIns="22860" rIns="22860" bIns="22860" numCol="1" spcCol="1270" anchor="ctr" anchorCtr="0">
          <a:noAutofit/>
        </a:bodyPr>
        <a:lstStyle/>
        <a:p>
          <a:pPr lvl="0" algn="ctr" defTabSz="800100" rtl="0">
            <a:lnSpc>
              <a:spcPct val="90000"/>
            </a:lnSpc>
            <a:spcBef>
              <a:spcPct val="0"/>
            </a:spcBef>
            <a:spcAft>
              <a:spcPct val="35000"/>
            </a:spcAft>
          </a:pPr>
          <a:r>
            <a:rPr lang="zh-CN" altLang="en-US" sz="1800" b="1" kern="1200" smtClean="0"/>
            <a:t>服务传递</a:t>
          </a:r>
          <a:endParaRPr lang="zh-CN" altLang="en-US" sz="1800" b="1" kern="1200"/>
        </a:p>
      </dsp:txBody>
      <dsp:txXfrm>
        <a:off x="1057573" y="2504886"/>
        <a:ext cx="505991" cy="505991"/>
      </dsp:txXfrm>
    </dsp:sp>
    <dsp:sp modelId="{957A026E-1F59-4C7B-A554-A6E6430B6A6E}">
      <dsp:nvSpPr>
        <dsp:cNvPr id="20" name=""/>
        <dsp:cNvSpPr/>
      </dsp:nvSpPr>
      <dsp:spPr>
        <a:xfrm rot="14850000">
          <a:off x="1011442" y="2145273"/>
          <a:ext cx="190788" cy="241508"/>
        </a:xfrm>
        <a:prstGeom prst="rightArrow">
          <a:avLst>
            <a:gd name="adj1" fmla="val 60000"/>
            <a:gd name="adj2" fmla="val 50000"/>
          </a:avLst>
        </a:prstGeom>
        <a:solidFill>
          <a:schemeClr val="accent1">
            <a:tint val="60000"/>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lvl="0" algn="ctr" defTabSz="488950">
            <a:lnSpc>
              <a:spcPct val="90000"/>
            </a:lnSpc>
            <a:spcBef>
              <a:spcPct val="0"/>
            </a:spcBef>
            <a:spcAft>
              <a:spcPct val="35000"/>
            </a:spcAft>
          </a:pPr>
          <a:endParaRPr lang="zh-CN" altLang="en-US" sz="1100" b="1" kern="1200"/>
        </a:p>
      </dsp:txBody>
      <dsp:txXfrm rot="10800000">
        <a:off x="1051012" y="2220015"/>
        <a:ext cx="133552" cy="144904"/>
      </dsp:txXfrm>
    </dsp:sp>
    <dsp:sp modelId="{301067D0-1B48-4B45-A93B-06F3D5D21DDF}">
      <dsp:nvSpPr>
        <dsp:cNvPr id="21" name=""/>
        <dsp:cNvSpPr/>
      </dsp:nvSpPr>
      <dsp:spPr>
        <a:xfrm>
          <a:off x="541181" y="1406406"/>
          <a:ext cx="715579" cy="715579"/>
        </a:xfrm>
        <a:prstGeom prst="ellipse">
          <a:avLst/>
        </a:prstGeom>
        <a:solidFill>
          <a:schemeClr val="accent1">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22860" tIns="22860" rIns="22860" bIns="22860" numCol="1" spcCol="1270" anchor="ctr" anchorCtr="0">
          <a:noAutofit/>
        </a:bodyPr>
        <a:lstStyle/>
        <a:p>
          <a:pPr lvl="0" algn="ctr" defTabSz="800100" rtl="0">
            <a:lnSpc>
              <a:spcPct val="90000"/>
            </a:lnSpc>
            <a:spcBef>
              <a:spcPct val="0"/>
            </a:spcBef>
            <a:spcAft>
              <a:spcPct val="35000"/>
            </a:spcAft>
          </a:pPr>
          <a:r>
            <a:rPr lang="zh-CN" altLang="en-US" sz="1800" b="1" kern="1200" smtClean="0"/>
            <a:t>意见征询</a:t>
          </a:r>
          <a:endParaRPr lang="zh-CN" altLang="en-US" sz="1800" b="1" kern="1200"/>
        </a:p>
      </dsp:txBody>
      <dsp:txXfrm>
        <a:off x="645975" y="1511200"/>
        <a:ext cx="505991" cy="505991"/>
      </dsp:txXfrm>
    </dsp:sp>
    <dsp:sp modelId="{5E8E4C85-5F17-48A8-B3AE-036252DE83B2}">
      <dsp:nvSpPr>
        <dsp:cNvPr id="22" name=""/>
        <dsp:cNvSpPr/>
      </dsp:nvSpPr>
      <dsp:spPr>
        <a:xfrm rot="17550000">
          <a:off x="1007309" y="1151587"/>
          <a:ext cx="190788" cy="241508"/>
        </a:xfrm>
        <a:prstGeom prst="rightArrow">
          <a:avLst>
            <a:gd name="adj1" fmla="val 60000"/>
            <a:gd name="adj2" fmla="val 50000"/>
          </a:avLst>
        </a:prstGeom>
        <a:solidFill>
          <a:schemeClr val="accent1">
            <a:tint val="60000"/>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lvl="0" algn="ctr" defTabSz="488950">
            <a:lnSpc>
              <a:spcPct val="90000"/>
            </a:lnSpc>
            <a:spcBef>
              <a:spcPct val="0"/>
            </a:spcBef>
            <a:spcAft>
              <a:spcPct val="35000"/>
            </a:spcAft>
          </a:pPr>
          <a:endParaRPr lang="zh-CN" altLang="en-US" sz="1100" b="1" kern="1200"/>
        </a:p>
      </dsp:txBody>
      <dsp:txXfrm>
        <a:off x="1024975" y="1226329"/>
        <a:ext cx="133552" cy="144904"/>
      </dsp:txXfrm>
    </dsp:sp>
    <dsp:sp modelId="{577AD0EE-2E10-4241-B8ED-22419B4396D4}">
      <dsp:nvSpPr>
        <dsp:cNvPr id="23" name=""/>
        <dsp:cNvSpPr/>
      </dsp:nvSpPr>
      <dsp:spPr>
        <a:xfrm>
          <a:off x="952779" y="412719"/>
          <a:ext cx="715579" cy="715579"/>
        </a:xfrm>
        <a:prstGeom prst="ellipse">
          <a:avLst/>
        </a:prstGeom>
        <a:solidFill>
          <a:schemeClr val="accent1">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22860" tIns="22860" rIns="22860" bIns="22860" numCol="1" spcCol="1270" anchor="ctr" anchorCtr="0">
          <a:noAutofit/>
        </a:bodyPr>
        <a:lstStyle/>
        <a:p>
          <a:pPr lvl="0" algn="ctr" defTabSz="800100" rtl="0">
            <a:lnSpc>
              <a:spcPct val="90000"/>
            </a:lnSpc>
            <a:spcBef>
              <a:spcPct val="0"/>
            </a:spcBef>
            <a:spcAft>
              <a:spcPct val="35000"/>
            </a:spcAft>
          </a:pPr>
          <a:r>
            <a:rPr lang="zh-CN" altLang="en-US" sz="1800" b="1" kern="1200" smtClean="0"/>
            <a:t>交易管理</a:t>
          </a:r>
          <a:endParaRPr lang="zh-CN" altLang="en-US" sz="1800" b="1" kern="1200"/>
        </a:p>
      </dsp:txBody>
      <dsp:txXfrm>
        <a:off x="1057573" y="517513"/>
        <a:ext cx="505991" cy="505991"/>
      </dsp:txXfrm>
    </dsp:sp>
    <dsp:sp modelId="{44E8FEB7-D5BF-4D99-9DF1-35DD6E22DEDA}">
      <dsp:nvSpPr>
        <dsp:cNvPr id="24" name=""/>
        <dsp:cNvSpPr/>
      </dsp:nvSpPr>
      <dsp:spPr>
        <a:xfrm rot="20250000">
          <a:off x="1707029" y="446022"/>
          <a:ext cx="190788" cy="241508"/>
        </a:xfrm>
        <a:prstGeom prst="rightArrow">
          <a:avLst>
            <a:gd name="adj1" fmla="val 60000"/>
            <a:gd name="adj2" fmla="val 50000"/>
          </a:avLst>
        </a:prstGeom>
        <a:solidFill>
          <a:schemeClr val="accent1">
            <a:tint val="60000"/>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lvl="0" algn="ctr" defTabSz="488950">
            <a:lnSpc>
              <a:spcPct val="90000"/>
            </a:lnSpc>
            <a:spcBef>
              <a:spcPct val="0"/>
            </a:spcBef>
            <a:spcAft>
              <a:spcPct val="35000"/>
            </a:spcAft>
          </a:pPr>
          <a:endParaRPr lang="zh-CN" altLang="en-US" sz="1100" b="1" kern="1200"/>
        </a:p>
      </dsp:txBody>
      <dsp:txXfrm>
        <a:off x="1709207" y="505276"/>
        <a:ext cx="133552" cy="144904"/>
      </dsp:txXfrm>
    </dsp:sp>
  </dsp:spTree>
</dsp:drawing>
</file>

<file path=ppt/diagrams/layout1.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type="conn" r:blip="" hideGeom="1">
                  <dgm:adjLst/>
                </dgm:shape>
                <dgm:presOf axis="self"/>
                <dgm:constrLst>
                  <dgm:constr type="lMarg"/>
                  <dgm:constr type="rMarg"/>
                  <dgm:constr type="tMarg"/>
                  <dgm:constr type="bMarg"/>
                </dgm:constrLst>
                <dgm:ruleLst>
                  <dgm:rule type="primFontSz" val="5"/>
                </dgm:ruleLst>
              </dgm:layoutNode>
            </dgm:layoutNode>
          </dgm:forEach>
        </dgm:if>
        <dgm:else name="Name14"/>
      </dgm:choose>
    </dgm:forEach>
  </dgm:layoutNode>
</dgm:layoutDef>
</file>

<file path=ppt/diagrams/quickStyle1.xml><?xml version="1.0" encoding="utf-8"?>
<dgm:styleDef xmlns:a="http://schemas.openxmlformats.org/drawingml/2006/main" xmlns:dgm="http://schemas.openxmlformats.org/drawingml/2006/diagram" uniqueId="urn:microsoft.com/office/officeart/2005/8/quickstyle/simple2">
  <dgm:title val=""/>
  <dgm:desc val=""/>
  <dgm:catLst>
    <dgm:cat type="simple" pri="102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3">
        <a:scrgbClr r="0" g="0" b="0"/>
      </a:lnRef>
      <a:fillRef idx="1">
        <a:scrgbClr r="0" g="0" b="0"/>
      </a:fillRef>
      <a:effectRef idx="1">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1">
        <a:scrgbClr r="0" g="0" b="0"/>
      </a:effectRef>
      <a:fontRef idx="minor">
        <a:schemeClr val="lt1"/>
      </a:fontRef>
    </dgm:style>
  </dgm:styleLbl>
  <dgm:styleLbl name="asst0">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3">
        <a:scrgbClr r="0" g="0" b="0"/>
      </a:lnRef>
      <a:fillRef idx="1">
        <a:scrgbClr r="0" g="0" b="0"/>
      </a:fillRef>
      <a:effectRef idx="1">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1">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1">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3">
        <a:scrgbClr r="0" g="0" b="0"/>
      </a:lnRef>
      <a:fillRef idx="1">
        <a:scrgbClr r="0" g="0" b="0"/>
      </a:fillRef>
      <a:effectRef idx="1">
        <a:scrgbClr r="0" g="0" b="0"/>
      </a:effectRef>
      <a:fontRef idx="minor"/>
    </dgm:style>
  </dgm:styleLbl>
  <dgm:styleLbl name="fgShp">
    <dgm:scene3d>
      <a:camera prst="orthographicFront"/>
      <a:lightRig rig="threePt" dir="t"/>
    </dgm:scene3d>
    <dgm:txPr/>
    <dgm:style>
      <a:lnRef idx="3">
        <a:scrgbClr r="0" g="0" b="0"/>
      </a:lnRef>
      <a:fillRef idx="1">
        <a:scrgbClr r="0" g="0" b="0"/>
      </a:fillRef>
      <a:effectRef idx="1">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node0">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1">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3">
        <a:scrgbClr r="0" g="0" b="0"/>
      </a:lnRef>
      <a:fillRef idx="1">
        <a:scrgbClr r="0" g="0" b="0"/>
      </a:fillRef>
      <a:effectRef idx="0">
        <a:scrgbClr r="0" g="0" b="0"/>
      </a:effectRef>
      <a:fontRef idx="minor">
        <a:schemeClr val="tx1"/>
      </a:fontRef>
    </dgm:style>
  </dgm:styleLbl>
</dgm:styleDef>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7B975DF-8C37-4ABF-ABA0-552702F8BC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8EB4114-A812-407A-951D-B267943BD3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410502E-CB18-464D-872B-1C63797A57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1E706C2-010B-4657-A795-F7EA1F3D6DF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F3ADBDF-5656-4FBB-BF17-51326525D46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F855770-E721-478D-9C42-3B9F03807DB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A491094-52CA-4435-8C35-5087018336C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06F5CB6-12C1-47F5-B13C-AD991A17A0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6867DBD-8C64-4774-825B-FC5271ECDCC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7AD5AE7-E207-45AE-A37B-312ED82D84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EC34C4-FA21-479E-A097-D05772B7ED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685800" y="1597819"/>
            <a:ext cx="7772400" cy="1102519"/>
          </a:xfrm>
        </p:spPr>
        <p:txBody>
          <a:body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371600" y="2914650"/>
            <a:ext cx="6400800" cy="131445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zh-CN" altLang="en-US" smtClean="0"/>
              <a:t>单击此处编辑母版副标题样式</a:t>
            </a:r>
            <a:endParaRPr lang="zh-CN" altLang="en-US"/>
          </a:p>
        </p:txBody>
      </p:sp>
      <p:sp>
        <p:nvSpPr>
          <p:cNvPr id="4" name="日期占位符 3"/>
          <p:cNvSpPr>
            <a:spLocks noGrp="1"/>
          </p:cNvSpPr>
          <p:nvPr>
            <p:ph type="dt" sz="half" idx="10"/>
          </p:nvPr>
        </p:nvSpPr>
        <p:spPr/>
        <p:txBody>
          <a:bodyPr/>
          <a:lstStyle/>
          <a:p>
            <a:fld id="{DFE7B607-B928-4711-97CF-5D2D64C90FA0}"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8E8CC4C5-F741-48AE-B18C-D5CB7291623B}"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DFE7B607-B928-4711-97CF-5D2D64C90FA0}"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8E8CC4C5-F741-48AE-B18C-D5CB7291623B}"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722313" y="3305176"/>
            <a:ext cx="7772400" cy="1021556"/>
          </a:xfrm>
        </p:spPr>
        <p:txBody>
          <a:bodyPr anchor="t"/>
          <a:lstStyle>
            <a:lvl1pPr algn="l">
              <a:defRPr sz="4000" b="1" cap="all"/>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722313" y="2180035"/>
            <a:ext cx="7772400" cy="1125140"/>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smtClean="0"/>
              <a:t>单击此处编辑母版文本样式</a:t>
            </a:r>
            <a:endParaRPr lang="zh-CN" altLang="en-US" smtClean="0"/>
          </a:p>
        </p:txBody>
      </p:sp>
      <p:sp>
        <p:nvSpPr>
          <p:cNvPr id="4" name="日期占位符 3"/>
          <p:cNvSpPr>
            <a:spLocks noGrp="1"/>
          </p:cNvSpPr>
          <p:nvPr>
            <p:ph type="dt" sz="half" idx="10"/>
          </p:nvPr>
        </p:nvSpPr>
        <p:spPr/>
        <p:txBody>
          <a:bodyPr/>
          <a:lstStyle/>
          <a:p>
            <a:fld id="{DFE7B607-B928-4711-97CF-5D2D64C90FA0}"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8E8CC4C5-F741-48AE-B18C-D5CB7291623B}"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457200" y="900113"/>
            <a:ext cx="4038600" cy="254555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nvPr>
        </p:nvSpPr>
        <p:spPr>
          <a:xfrm>
            <a:off x="4648200" y="900113"/>
            <a:ext cx="4038600" cy="254555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fld id="{DFE7B607-B928-4711-97CF-5D2D64C90FA0}" type="datetimeFigureOut">
              <a:rPr lang="zh-CN" altLang="en-US" smtClean="0"/>
              <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8E8CC4C5-F741-48AE-B18C-D5CB7291623B}"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457200" y="205978"/>
            <a:ext cx="8229600" cy="857250"/>
          </a:xfrm>
        </p:spPr>
        <p:txBody>
          <a:bodyPr/>
          <a:lstStyle>
            <a:lvl1pPr>
              <a:defRPr/>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457200" y="1151335"/>
            <a:ext cx="4040188" cy="4798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4" name="内容占位符 3"/>
          <p:cNvSpPr>
            <a:spLocks noGrp="1"/>
          </p:cNvSpPr>
          <p:nvPr>
            <p:ph sz="half" idx="2"/>
          </p:nvPr>
        </p:nvSpPr>
        <p:spPr>
          <a:xfrm>
            <a:off x="457200" y="1631156"/>
            <a:ext cx="4040188" cy="2963466"/>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p:nvPr>
        </p:nvSpPr>
        <p:spPr>
          <a:xfrm>
            <a:off x="4645026" y="1151335"/>
            <a:ext cx="4041775" cy="4798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6" name="内容占位符 5"/>
          <p:cNvSpPr>
            <a:spLocks noGrp="1"/>
          </p:cNvSpPr>
          <p:nvPr>
            <p:ph sz="quarter" idx="4"/>
          </p:nvPr>
        </p:nvSpPr>
        <p:spPr>
          <a:xfrm>
            <a:off x="4645026" y="1631156"/>
            <a:ext cx="4041775" cy="2963466"/>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fld id="{DFE7B607-B928-4711-97CF-5D2D64C90FA0}" type="datetimeFigureOut">
              <a:rPr lang="zh-CN" altLang="en-US" smtClean="0"/>
              <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8E8CC4C5-F741-48AE-B18C-D5CB7291623B}"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DFE7B607-B928-4711-97CF-5D2D64C90FA0}"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8E8CC4C5-F741-48AE-B18C-D5CB7291623B}"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fld id="{DFE7B607-B928-4711-97CF-5D2D64C90FA0}" type="datetimeFigureOut">
              <a:rPr lang="zh-CN" altLang="en-US" smtClean="0"/>
              <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8E8CC4C5-F741-48AE-B18C-D5CB7291623B}"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457201" y="204787"/>
            <a:ext cx="3008313" cy="871538"/>
          </a:xfrm>
        </p:spPr>
        <p:txBody>
          <a:bodyPr anchor="b"/>
          <a:lstStyle>
            <a:lvl1pPr algn="l">
              <a:defRPr sz="2000" b="1"/>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3575050" y="204788"/>
            <a:ext cx="5111750" cy="438983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文本占位符 3"/>
          <p:cNvSpPr>
            <a:spLocks noGrp="1"/>
          </p:cNvSpPr>
          <p:nvPr>
            <p:ph type="body" sz="half" idx="2"/>
          </p:nvPr>
        </p:nvSpPr>
        <p:spPr>
          <a:xfrm>
            <a:off x="457201" y="1076326"/>
            <a:ext cx="3008313" cy="351829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fld id="{DFE7B607-B928-4711-97CF-5D2D64C90FA0}" type="datetimeFigureOut">
              <a:rPr lang="zh-CN" altLang="en-US" smtClean="0"/>
              <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8E8CC4C5-F741-48AE-B18C-D5CB7291623B}"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1792288" y="3600450"/>
            <a:ext cx="5486400" cy="425054"/>
          </a:xfrm>
        </p:spPr>
        <p:txBody>
          <a:bodyPr anchor="b"/>
          <a:lstStyle>
            <a:lvl1pPr algn="l">
              <a:defRPr sz="2000" b="1"/>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1792288" y="459581"/>
            <a:ext cx="5486400" cy="30861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1792288" y="4025503"/>
            <a:ext cx="5486400" cy="60364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fld id="{DFE7B607-B928-4711-97CF-5D2D64C90FA0}" type="datetimeFigureOut">
              <a:rPr lang="zh-CN" altLang="en-US" smtClean="0"/>
              <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8E8CC4C5-F741-48AE-B18C-D5CB7291623B}"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DFE7B607-B928-4711-97CF-5D2D64C90FA0}"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8E8CC4C5-F741-48AE-B18C-D5CB7291623B}"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spTree>
      <p:nvGrpSpPr>
        <p:cNvPr id="1" name=""/>
        <p:cNvGrpSpPr/>
        <p:nvPr/>
      </p:nvGrpSpPr>
      <p:grpSpPr>
        <a:xfrm>
          <a:off x="0" y="0"/>
          <a:ext cx="0" cy="0"/>
        </a:xfrm>
      </p:grpSpPr>
      <p:sp>
        <p:nvSpPr>
          <p:cNvPr id="2" name="竖排标题 1"/>
          <p:cNvSpPr>
            <a:spLocks noGrp="1"/>
          </p:cNvSpPr>
          <p:nvPr>
            <p:ph type="title" orient="vert"/>
          </p:nvPr>
        </p:nvSpPr>
        <p:spPr>
          <a:xfrm>
            <a:off x="6629400" y="154781"/>
            <a:ext cx="2057400" cy="3290888"/>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457200" y="154781"/>
            <a:ext cx="6019800" cy="3290888"/>
          </a:xfrm>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DFE7B607-B928-4711-97CF-5D2D64C90FA0}"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8E8CC4C5-F741-48AE-B18C-D5CB7291623B}"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2" name="标题占位符 1"/>
          <p:cNvSpPr>
            <a:spLocks noGrp="1"/>
          </p:cNvSpPr>
          <p:nvPr>
            <p:ph type="title"/>
          </p:nvPr>
        </p:nvSpPr>
        <p:spPr>
          <a:xfrm>
            <a:off x="457200" y="205978"/>
            <a:ext cx="8229600" cy="857250"/>
          </a:xfrm>
          <a:prstGeom prst="rect">
            <a:avLst/>
          </a:prstGeom>
        </p:spPr>
        <p:txBody>
          <a:bodyPr vert="horz" lIns="91440" tIns="45720" rIns="91440" bIns="45720" rtlCol="0" anchor="ctr">
            <a:normAutofit/>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457200" y="1200151"/>
            <a:ext cx="8229600" cy="3394472"/>
          </a:xfrm>
          <a:prstGeom prst="rect">
            <a:avLst/>
          </a:prstGeom>
        </p:spPr>
        <p:txBody>
          <a:bodyPr vert="horz" lIns="91440" tIns="45720" rIns="91440" bIns="4572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2"/>
          </p:nvPr>
        </p:nvSpPr>
        <p:spPr>
          <a:xfrm>
            <a:off x="457200" y="4767263"/>
            <a:ext cx="2133600" cy="273844"/>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FE7B607-B928-4711-97CF-5D2D64C90FA0}" type="datetimeFigureOut">
              <a:rPr lang="zh-CN" altLang="en-US" smtClean="0"/>
              <a:t/>
            </a:fld>
            <a:endParaRPr lang="zh-CN" altLang="en-US"/>
          </a:p>
        </p:txBody>
      </p:sp>
      <p:sp>
        <p:nvSpPr>
          <p:cNvPr id="5" name="页脚占位符 4"/>
          <p:cNvSpPr>
            <a:spLocks noGrp="1"/>
          </p:cNvSpPr>
          <p:nvPr>
            <p:ph type="ftr" sz="quarter" idx="3"/>
          </p:nvPr>
        </p:nvSpPr>
        <p:spPr>
          <a:xfrm>
            <a:off x="3124200" y="4767263"/>
            <a:ext cx="2895600" cy="273844"/>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nvPr>
        </p:nvSpPr>
        <p:spPr>
          <a:xfrm>
            <a:off x="6553200" y="4767263"/>
            <a:ext cx="2133600" cy="273844"/>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8E8CC4C5-F741-48AE-B18C-D5CB7291623B}" type="slidenum">
              <a:rPr lang="zh-CN" altLang="en-US" smtClean="0"/>
              <a:t/>
            </a:fld>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microsoft.com/office/2007/relationships/diagramDrawing" Target="../diagrams/drawing1.xml" /><Relationship Id="rId3" Type="http://schemas.openxmlformats.org/officeDocument/2006/relationships/diagramData" Target="../diagrams/data1.xml" /><Relationship Id="rId4" Type="http://schemas.openxmlformats.org/officeDocument/2006/relationships/diagramLayout" Target="../diagrams/layout1.xml" /><Relationship Id="rId5" Type="http://schemas.openxmlformats.org/officeDocument/2006/relationships/diagramQuickStyle" Target="../diagrams/quickStyle1.xml" /><Relationship Id="rId6" Type="http://schemas.openxmlformats.org/officeDocument/2006/relationships/diagramColors" Target="../diagrams/colors1.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 Id="rId3" Type="http://schemas.openxmlformats.org/officeDocument/2006/relationships/hyperlink" Target="https://iknow-pic.cdn.bcebos.com/2e2eb9389b504fc29a90a37bf5dde71191ef6d84" TargetMode="External" /><Relationship Id="rId4" Type="http://schemas.openxmlformats.org/officeDocument/2006/relationships/image" Target="../media/image3.jpeg" /><Relationship Id="rId5" Type="http://schemas.openxmlformats.org/officeDocument/2006/relationships/hyperlink" Target="https://iknow-pic.cdn.bcebos.com/91ef76c6a7efce1bcae5dbb4bf51f3deb58f6585" TargetMode="Externa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jpeg" /><Relationship Id="rId3" Type="http://schemas.openxmlformats.org/officeDocument/2006/relationships/hyperlink" Target="https://iknow-pic.cdn.bcebos.com/f7246b600c338744ff0c3c02410fd9f9d62aa086" TargetMode="External" /><Relationship Id="rId4" Type="http://schemas.openxmlformats.org/officeDocument/2006/relationships/image" Target="../media/image5.jpeg" /><Relationship Id="rId5" Type="http://schemas.openxmlformats.org/officeDocument/2006/relationships/hyperlink" Target="https://iknow-pic.cdn.bcebos.com/060828381f30e9245d6c8f4f5c086e061c95f780" TargetMode="External" /><Relationship Id="rId6" Type="http://schemas.openxmlformats.org/officeDocument/2006/relationships/image" Target="../media/image6.jpeg" /><Relationship Id="rId7" Type="http://schemas.openxmlformats.org/officeDocument/2006/relationships/hyperlink" Target="https://iknow-pic.cdn.bcebos.com/eac4b74543a98226060a38599a82b9014b90eb81" TargetMode="External" /><Relationship Id="rId8" Type="http://schemas.openxmlformats.org/officeDocument/2006/relationships/image" Target="../media/image7.jpeg" /><Relationship Id="rId9" Type="http://schemas.openxmlformats.org/officeDocument/2006/relationships/hyperlink" Target="https://iknow-pic.cdn.bcebos.com/faedab64034f78f037c1898d69310a55b2191c81" TargetMode="Externa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jpeg" /><Relationship Id="rId3" Type="http://schemas.openxmlformats.org/officeDocument/2006/relationships/hyperlink" Target="https://iknow-pic.cdn.bcebos.com/34fae6cd7b899e51a04b296a52a7d933c9950d82" TargetMode="External" /><Relationship Id="rId4" Type="http://schemas.openxmlformats.org/officeDocument/2006/relationships/image" Target="../media/image9.jpeg" /><Relationship Id="rId5" Type="http://schemas.openxmlformats.org/officeDocument/2006/relationships/hyperlink" Target="https://iknow-pic.cdn.bcebos.com/6d81800a19d8bc3ec6cc15b4928ba61ea9d34583" TargetMode="External" /><Relationship Id="rId6" Type="http://schemas.openxmlformats.org/officeDocument/2006/relationships/image" Target="../media/image10.jpeg" /><Relationship Id="rId7" Type="http://schemas.openxmlformats.org/officeDocument/2006/relationships/hyperlink" Target="https://iknow-pic.cdn.bcebos.com/342ac65c10385343d708945f8313b07ecb80888c" TargetMode="Externa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87130001006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ctrTitle"/>
          </p:nvPr>
        </p:nvSpPr>
        <p:spPr>
          <a:xfrm>
            <a:off x="683568" y="1419622"/>
            <a:ext cx="7772400" cy="1102519"/>
          </a:xfrm>
        </p:spPr>
        <p:txBody>
          <a:bodyPr/>
          <a:lstStyle/>
          <a:p>
            <a:r>
              <a:rPr lang="zh-CN" altLang="en-US" smtClean="0"/>
              <a:t>物流信息管理</a:t>
            </a:r>
            <a:endParaRPr lang="zh-CN" altLang="en-US"/>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a:xfrm>
            <a:off x="467544" y="1570484"/>
            <a:ext cx="8229600" cy="857250"/>
          </a:xfrm>
        </p:spPr>
        <p:txBody>
          <a:bodyPr>
            <a:normAutofit/>
          </a:bodyPr>
          <a:lstStyle/>
          <a:p>
            <a:r>
              <a:rPr lang="zh-CN" altLang="en-US" sz="4000" smtClean="0"/>
              <a:t>目  录</a:t>
            </a:r>
            <a:endParaRPr lang="zh-CN" altLang="en-US" sz="4000"/>
          </a:p>
        </p:txBody>
      </p:sp>
      <p:sp>
        <p:nvSpPr>
          <p:cNvPr id="3" name="内容占位符 2"/>
          <p:cNvSpPr>
            <a:spLocks noGrp="1"/>
          </p:cNvSpPr>
          <p:nvPr>
            <p:ph idx="1"/>
          </p:nvPr>
        </p:nvSpPr>
        <p:spPr>
          <a:xfrm>
            <a:off x="1835696" y="2499742"/>
            <a:ext cx="5991224" cy="1800200"/>
          </a:xfrm>
        </p:spPr>
        <p:txBody>
          <a:bodyPr>
            <a:normAutofit/>
          </a:bodyPr>
          <a:lstStyle/>
          <a:p>
            <a:pPr marL="0" indent="0">
              <a:buNone/>
            </a:pPr>
            <a:r>
              <a:rPr lang="zh-CN" altLang="en-US" smtClean="0"/>
              <a:t>任务一  电子商务</a:t>
            </a:r>
            <a:endParaRPr lang="en-US" altLang="zh-CN" smtClean="0"/>
          </a:p>
          <a:p>
            <a:pPr marL="0" indent="0">
              <a:buNone/>
            </a:pPr>
            <a:r>
              <a:rPr lang="zh-CN" altLang="en-US" smtClean="0"/>
              <a:t>任务二  电子商务物流</a:t>
            </a:r>
            <a:endParaRPr lang="en-US" altLang="zh-CN" smtClean="0"/>
          </a:p>
          <a:p>
            <a:pPr marL="0" indent="0">
              <a:buNone/>
            </a:pPr>
            <a:r>
              <a:rPr lang="zh-CN" altLang="en-US" smtClean="0"/>
              <a:t>任务三  电子商务物流信息系统</a:t>
            </a:r>
            <a:endParaRPr lang="en-US" altLang="zh-CN" smtClean="0"/>
          </a:p>
          <a:p>
            <a:pPr marL="0" indent="0">
              <a:buNone/>
            </a:pPr>
            <a:endParaRPr lang="zh-CN" altLang="en-US"/>
          </a:p>
        </p:txBody>
      </p:sp>
      <p:sp>
        <p:nvSpPr>
          <p:cNvPr id="4" name="标题 1"/>
          <p:cNvSpPr txBox="1"/>
          <p:nvPr/>
        </p:nvSpPr>
        <p:spPr>
          <a:xfrm>
            <a:off x="621338" y="533127"/>
            <a:ext cx="7772400" cy="1102519"/>
          </a:xfrm>
          <a:prstGeom prst="rect">
            <a:avLst/>
          </a:prstGeom>
        </p:spPr>
        <p:txBody>
          <a:bodyPr vert="horz" lIns="91440" tIns="45720" rIns="91440" bIns="45720" rtlCol="0" anchor="ctr">
            <a:normAutofit fontScale="92500"/>
          </a:bodyPr>
          <a:lstStyle>
            <a:defPPr>
              <a:defRPr lang="zh-CN"/>
            </a:defPPr>
            <a:lvl1pPr marL="0" algn="ctr" defTabSz="914400" rtl="0" eaLnBrk="1" latinLnBrk="0" hangingPunct="1">
              <a:spcBef>
                <a:spcPct val="0"/>
              </a:spcBef>
              <a:buNone/>
              <a:defRPr sz="44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mtClean="0"/>
              <a:t>项目七  电子商务与物流信息系统</a:t>
            </a:r>
            <a:endParaRPr lang="zh-CN" altLang="en-US"/>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p:cNvSpPr/>
          <p:nvPr/>
        </p:nvSpPr>
        <p:spPr>
          <a:xfrm>
            <a:off x="827584" y="627534"/>
            <a:ext cx="7416824" cy="3970318"/>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b="1">
                <a:latin typeface="黑体" panose="02010609060101010101" pitchFamily="49" charset="-122"/>
                <a:ea typeface="黑体" panose="02010609060101010101" pitchFamily="49" charset="-122"/>
              </a:rPr>
              <a:t>◎知识、技能</a:t>
            </a:r>
            <a:r>
              <a:rPr lang="zh-CN" altLang="zh-CN" b="1" smtClean="0">
                <a:latin typeface="黑体" panose="02010609060101010101" pitchFamily="49" charset="-122"/>
                <a:ea typeface="黑体" panose="02010609060101010101" pitchFamily="49" charset="-122"/>
              </a:rPr>
              <a:t>、</a:t>
            </a:r>
            <a:r>
              <a:rPr lang="zh-CN" altLang="en-US" b="1" smtClean="0">
                <a:latin typeface="黑体" panose="02010609060101010101" pitchFamily="49" charset="-122"/>
                <a:ea typeface="黑体" panose="02010609060101010101" pitchFamily="49" charset="-122"/>
              </a:rPr>
              <a:t>素养</a:t>
            </a:r>
            <a:r>
              <a:rPr lang="zh-CN" altLang="zh-CN" b="1" smtClean="0">
                <a:latin typeface="黑体" panose="02010609060101010101" pitchFamily="49" charset="-122"/>
                <a:ea typeface="黑体" panose="02010609060101010101" pitchFamily="49" charset="-122"/>
              </a:rPr>
              <a:t>与</a:t>
            </a:r>
            <a:r>
              <a:rPr lang="zh-CN" altLang="zh-CN" b="1">
                <a:latin typeface="黑体" panose="02010609060101010101" pitchFamily="49" charset="-122"/>
                <a:ea typeface="黑体" panose="02010609060101010101" pitchFamily="49" charset="-122"/>
              </a:rPr>
              <a:t>劳育目标：</a:t>
            </a:r>
            <a:endParaRPr lang="zh-CN" altLang="zh-CN" b="1">
              <a:latin typeface="黑体" panose="02010609060101010101" pitchFamily="49" charset="-122"/>
              <a:ea typeface="黑体" panose="02010609060101010101" pitchFamily="49" charset="-122"/>
            </a:endParaRPr>
          </a:p>
          <a:p>
            <a:r>
              <a:rPr lang="en-US" altLang="zh-CN"/>
              <a:t>    </a:t>
            </a:r>
            <a:r>
              <a:rPr lang="zh-CN" altLang="zh-CN" b="1">
                <a:latin typeface="黑体" panose="02010609060101010101" pitchFamily="49" charset="-122"/>
                <a:ea typeface="黑体" panose="02010609060101010101" pitchFamily="49" charset="-122"/>
              </a:rPr>
              <a:t>知识目标：</a:t>
            </a:r>
            <a:endParaRPr lang="zh-CN" altLang="zh-CN" b="1">
              <a:latin typeface="黑体" panose="02010609060101010101" pitchFamily="49" charset="-122"/>
              <a:ea typeface="黑体" panose="02010609060101010101" pitchFamily="49" charset="-122"/>
            </a:endParaRPr>
          </a:p>
          <a:p>
            <a:pPr indent="457200"/>
            <a:r>
              <a:rPr lang="en-US" altLang="zh-CN" smtClean="0"/>
              <a:t>1</a:t>
            </a:r>
            <a:r>
              <a:rPr lang="en-US" altLang="zh-CN"/>
              <a:t>.</a:t>
            </a:r>
            <a:r>
              <a:rPr lang="zh-CN" altLang="zh-CN"/>
              <a:t>能够说出电子商务、电子商务物流的定义、分类和特点。</a:t>
            </a:r>
            <a:endParaRPr lang="zh-CN" altLang="zh-CN"/>
          </a:p>
          <a:p>
            <a:pPr indent="457200"/>
            <a:r>
              <a:rPr lang="en-US" altLang="zh-CN"/>
              <a:t>2.</a:t>
            </a:r>
            <a:r>
              <a:rPr lang="zh-CN" altLang="zh-CN"/>
              <a:t>能够说出传统商务与电子商务的区别、电子商务物流的运营模式以及电子商务物流信息系统的应用目标。</a:t>
            </a:r>
            <a:endParaRPr lang="zh-CN" altLang="zh-CN"/>
          </a:p>
          <a:p>
            <a:r>
              <a:rPr lang="en-US" altLang="zh-CN" b="1" smtClean="0">
                <a:latin typeface="黑体" panose="02010609060101010101" pitchFamily="49" charset="-122"/>
                <a:ea typeface="黑体" panose="02010609060101010101" pitchFamily="49" charset="-122"/>
              </a:rPr>
              <a:t>  </a:t>
            </a:r>
            <a:r>
              <a:rPr lang="zh-CN" altLang="zh-CN" b="1" smtClean="0">
                <a:latin typeface="黑体" panose="02010609060101010101" pitchFamily="49" charset="-122"/>
                <a:ea typeface="黑体" panose="02010609060101010101" pitchFamily="49" charset="-122"/>
              </a:rPr>
              <a:t>技能</a:t>
            </a:r>
            <a:r>
              <a:rPr lang="zh-CN" altLang="zh-CN" b="1">
                <a:latin typeface="黑体" panose="02010609060101010101" pitchFamily="49" charset="-122"/>
                <a:ea typeface="黑体" panose="02010609060101010101" pitchFamily="49" charset="-122"/>
              </a:rPr>
              <a:t>目标：</a:t>
            </a:r>
            <a:endParaRPr lang="zh-CN" altLang="zh-CN" b="1">
              <a:latin typeface="黑体" panose="02010609060101010101" pitchFamily="49" charset="-122"/>
              <a:ea typeface="黑体" panose="02010609060101010101" pitchFamily="49" charset="-122"/>
            </a:endParaRPr>
          </a:p>
          <a:p>
            <a:pPr indent="457200"/>
            <a:r>
              <a:rPr lang="en-US" altLang="zh-CN"/>
              <a:t>1.</a:t>
            </a:r>
            <a:r>
              <a:rPr lang="zh-CN" altLang="zh-CN"/>
              <a:t>能够正确区分传统商务和电子商务。</a:t>
            </a:r>
            <a:endParaRPr lang="zh-CN" altLang="zh-CN"/>
          </a:p>
          <a:p>
            <a:pPr indent="457200"/>
            <a:r>
              <a:rPr lang="en-US" altLang="zh-CN"/>
              <a:t>2.</a:t>
            </a:r>
            <a:r>
              <a:rPr lang="zh-CN" altLang="zh-CN"/>
              <a:t>能够分析电子商务物流所采用的运营模式</a:t>
            </a:r>
            <a:r>
              <a:rPr lang="zh-CN" altLang="zh-CN" smtClean="0"/>
              <a:t>。</a:t>
            </a:r>
            <a:endParaRPr lang="en-US" altLang="zh-CN" smtClean="0"/>
          </a:p>
          <a:p>
            <a:r>
              <a:rPr lang="en-US" altLang="zh-CN" b="1">
                <a:latin typeface="黑体" panose="02010609060101010101" pitchFamily="49" charset="-122"/>
                <a:ea typeface="黑体" panose="02010609060101010101" pitchFamily="49" charset="-122"/>
              </a:rPr>
              <a:t> </a:t>
            </a:r>
            <a:r>
              <a:rPr lang="en-US" altLang="zh-CN" b="1" smtClean="0">
                <a:latin typeface="黑体" panose="02010609060101010101" pitchFamily="49" charset="-122"/>
                <a:ea typeface="黑体" panose="02010609060101010101" pitchFamily="49" charset="-122"/>
              </a:rPr>
              <a:t> </a:t>
            </a:r>
            <a:r>
              <a:rPr lang="zh-CN" altLang="en-US" b="1" smtClean="0">
                <a:latin typeface="黑体" panose="02010609060101010101" pitchFamily="49" charset="-122"/>
                <a:ea typeface="黑体" panose="02010609060101010101" pitchFamily="49" charset="-122"/>
              </a:rPr>
              <a:t>素养</a:t>
            </a:r>
            <a:r>
              <a:rPr lang="zh-CN" altLang="zh-CN" b="1" smtClean="0">
                <a:latin typeface="黑体" panose="02010609060101010101" pitchFamily="49" charset="-122"/>
                <a:ea typeface="黑体" panose="02010609060101010101" pitchFamily="49" charset="-122"/>
              </a:rPr>
              <a:t>与</a:t>
            </a:r>
            <a:r>
              <a:rPr lang="zh-CN" altLang="zh-CN" b="1">
                <a:latin typeface="黑体" panose="02010609060101010101" pitchFamily="49" charset="-122"/>
                <a:ea typeface="黑体" panose="02010609060101010101" pitchFamily="49" charset="-122"/>
              </a:rPr>
              <a:t>劳育目标：</a:t>
            </a:r>
            <a:endParaRPr lang="zh-CN" altLang="zh-CN" b="1">
              <a:latin typeface="黑体" panose="02010609060101010101" pitchFamily="49" charset="-122"/>
              <a:ea typeface="黑体" panose="02010609060101010101" pitchFamily="49" charset="-122"/>
            </a:endParaRPr>
          </a:p>
          <a:p>
            <a:pPr indent="457200"/>
            <a:r>
              <a:rPr lang="en-US" altLang="zh-CN"/>
              <a:t>1.</a:t>
            </a:r>
            <a:r>
              <a:rPr lang="zh-CN" altLang="zh-CN"/>
              <a:t>引导和培养学生形成正确的社会主义核心价值观，本章以爱国、敬业、诚信、友善、平等、公正、法治为主；</a:t>
            </a:r>
            <a:endParaRPr lang="zh-CN" altLang="zh-CN"/>
          </a:p>
          <a:p>
            <a:pPr indent="457200"/>
            <a:r>
              <a:rPr lang="en-US" altLang="zh-CN"/>
              <a:t>2.</a:t>
            </a:r>
            <a:r>
              <a:rPr lang="zh-CN" altLang="zh-CN"/>
              <a:t>引导和培养学生的组织能力、协同工作能力、交流与沟通能力、表达能力、执行能力和创新能力等。</a:t>
            </a:r>
            <a:endParaRPr lang="zh-CN" altLang="zh-CN"/>
          </a:p>
          <a:p>
            <a:pPr indent="457200"/>
            <a:r>
              <a:rPr lang="en-US" altLang="zh-CN"/>
              <a:t>3.</a:t>
            </a:r>
            <a:r>
              <a:rPr lang="zh-CN" altLang="zh-CN"/>
              <a:t>引导和培养学生关心国家乡村振兴战略发展的意识。</a:t>
            </a:r>
            <a:endParaRPr lang="zh-CN" altLang="zh-CN"/>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4" name="图片 3"/>
          <p:cNvPicPr/>
          <p:nvPr/>
        </p:nvPicPr>
        <p:blipFill>
          <a:blip r:embed="rId2">
            <a:extLst>
              <a:ext uri="{28A0092B-C50C-407E-A947-70E740481C1C}">
                <a14:useLocalDpi xmlns:a14="http://schemas.microsoft.com/office/drawing/2010/main" val="0"/>
              </a:ext>
            </a:extLst>
          </a:blip>
          <a:stretch>
            <a:fillRect/>
          </a:stretch>
        </p:blipFill>
        <p:spPr>
          <a:xfrm>
            <a:off x="2411760" y="699542"/>
            <a:ext cx="5256584" cy="3960440"/>
          </a:xfrm>
          <a:prstGeom prst="rect">
            <a:avLst/>
          </a:prstGeom>
        </p:spPr>
      </p:pic>
      <p:sp>
        <p:nvSpPr>
          <p:cNvPr id="5" name="矩形 4"/>
          <p:cNvSpPr/>
          <p:nvPr/>
        </p:nvSpPr>
        <p:spPr>
          <a:xfrm>
            <a:off x="723734" y="699542"/>
            <a:ext cx="1338828" cy="369332"/>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b="1">
                <a:latin typeface="黑体" panose="02010609060101010101" pitchFamily="49" charset="-122"/>
                <a:ea typeface="黑体" panose="02010609060101010101" pitchFamily="49" charset="-122"/>
              </a:rPr>
              <a:t>◎学习导图</a:t>
            </a:r>
            <a:endParaRPr lang="zh-CN" altLang="zh-CN" b="1">
              <a:latin typeface="黑体" panose="02010609060101010101" pitchFamily="49" charset="-122"/>
              <a:ea typeface="黑体" panose="02010609060101010101" pitchFamily="49" charset="-122"/>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引导案例</a:t>
            </a:r>
            <a:endParaRPr lang="zh-CN" altLang="en-US"/>
          </a:p>
        </p:txBody>
      </p:sp>
      <p:sp>
        <p:nvSpPr>
          <p:cNvPr id="4" name="矩形 3"/>
          <p:cNvSpPr/>
          <p:nvPr/>
        </p:nvSpPr>
        <p:spPr>
          <a:xfrm>
            <a:off x="827584" y="1203598"/>
            <a:ext cx="7416824" cy="369332"/>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zh-CN"/>
              <a:t>两部门酝酿新举措 推进农村电商快递协同发展</a:t>
            </a:r>
            <a:endParaRPr lang="zh-CN" altLang="en-US"/>
          </a:p>
        </p:txBody>
      </p:sp>
      <p:cxnSp>
        <p:nvCxnSpPr>
          <p:cNvPr id="11" name="直接连接符 10"/>
          <p:cNvCxnSpPr/>
          <p:nvPr/>
        </p:nvCxnSpPr>
        <p:spPr>
          <a:xfrm>
            <a:off x="323528" y="1779662"/>
            <a:ext cx="8496944"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直接连接符 12"/>
          <p:cNvCxnSpPr/>
          <p:nvPr/>
        </p:nvCxnSpPr>
        <p:spPr>
          <a:xfrm flipH="1">
            <a:off x="3419872" y="1967257"/>
            <a:ext cx="0" cy="2441307"/>
          </a:xfrm>
          <a:prstGeom prst="line">
            <a:avLst/>
          </a:prstGeom>
        </p:spPr>
        <p:style>
          <a:lnRef idx="1">
            <a:schemeClr val="accent1"/>
          </a:lnRef>
          <a:fillRef idx="0">
            <a:schemeClr val="accent1"/>
          </a:fillRef>
          <a:effectRef idx="0">
            <a:schemeClr val="accent1"/>
          </a:effectRef>
          <a:fontRef idx="minor">
            <a:schemeClr val="tx1"/>
          </a:fontRef>
        </p:style>
      </p:cxnSp>
      <p:sp>
        <p:nvSpPr>
          <p:cNvPr id="8" name="矩形 7"/>
          <p:cNvSpPr/>
          <p:nvPr/>
        </p:nvSpPr>
        <p:spPr>
          <a:xfrm>
            <a:off x="467544" y="1995686"/>
            <a:ext cx="2736304" cy="2308324"/>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457200"/>
            <a:r>
              <a:rPr lang="en-US" altLang="zh-CN"/>
              <a:t>1</a:t>
            </a:r>
            <a:r>
              <a:rPr lang="zh-CN" altLang="zh-CN"/>
              <a:t>月</a:t>
            </a:r>
            <a:r>
              <a:rPr lang="en-US" altLang="zh-CN"/>
              <a:t>5</a:t>
            </a:r>
            <a:r>
              <a:rPr lang="zh-CN" altLang="zh-CN"/>
              <a:t>日，商务部流通发展司和国家邮政局市场监管司发布《关于加快贯通县乡村电子商务体系和快递物流配送体系有关工作的通知（征求意见稿）》（以下简称“征求意见稿”）</a:t>
            </a:r>
            <a:r>
              <a:rPr lang="zh-CN" altLang="zh-CN" smtClean="0"/>
              <a:t>。</a:t>
            </a:r>
            <a:endParaRPr lang="zh-CN" altLang="zh-CN"/>
          </a:p>
        </p:txBody>
      </p:sp>
      <p:sp>
        <p:nvSpPr>
          <p:cNvPr id="9" name="矩形 8"/>
          <p:cNvSpPr/>
          <p:nvPr/>
        </p:nvSpPr>
        <p:spPr>
          <a:xfrm>
            <a:off x="3779912" y="2041852"/>
            <a:ext cx="5040560" cy="2308324"/>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457200"/>
            <a:r>
              <a:rPr lang="zh-CN" altLang="zh-CN"/>
              <a:t>征求意见稿提出，升级改造一批县级物流配送中心，促进县域快递物流资源整合，建设一批农村电商快递协同发展示范区，提升公共寄递物流服务能力，争取到</a:t>
            </a:r>
            <a:r>
              <a:rPr lang="en-US" altLang="zh-CN"/>
              <a:t>2025</a:t>
            </a:r>
            <a:r>
              <a:rPr lang="zh-CN" altLang="zh-CN"/>
              <a:t>年，在具备条件的地区基本实现县县有中心、乡乡有网点、村村有服务。农村电子商务、快递物流配送覆盖面进一步扩大，县乡村电子商务体系和快递物流配送体系更加健全</a:t>
            </a:r>
            <a:r>
              <a:rPr lang="zh-CN" altLang="zh-CN" smtClean="0"/>
              <a:t>。</a:t>
            </a:r>
            <a:endParaRPr lang="zh-CN" altLang="en-US"/>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p:cNvSpPr/>
          <p:nvPr/>
        </p:nvSpPr>
        <p:spPr>
          <a:xfrm>
            <a:off x="827584" y="3435846"/>
            <a:ext cx="7704856" cy="72327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ts val="600"/>
              </a:spcBef>
              <a:spcAft>
                <a:spcPts val="600"/>
              </a:spcAft>
            </a:pPr>
            <a:r>
              <a:rPr lang="zh-CN" altLang="zh-CN" b="1">
                <a:latin typeface="黑体" panose="02010609060101010101" pitchFamily="49" charset="-122"/>
                <a:ea typeface="黑体" panose="02010609060101010101" pitchFamily="49" charset="-122"/>
              </a:rPr>
              <a:t>问题思考：</a:t>
            </a:r>
            <a:endParaRPr lang="zh-CN" altLang="zh-CN" b="1">
              <a:latin typeface="黑体" panose="02010609060101010101" pitchFamily="49" charset="-122"/>
              <a:ea typeface="黑体" panose="02010609060101010101" pitchFamily="49" charset="-122"/>
            </a:endParaRPr>
          </a:p>
          <a:p>
            <a:pPr indent="457200"/>
            <a:r>
              <a:rPr lang="zh-CN" altLang="zh-CN"/>
              <a:t>同学们请思考农村电商应该如何发展</a:t>
            </a:r>
            <a:r>
              <a:rPr lang="zh-CN" altLang="zh-CN" smtClean="0"/>
              <a:t>？</a:t>
            </a:r>
            <a:endParaRPr lang="zh-CN" altLang="en-US"/>
          </a:p>
        </p:txBody>
      </p:sp>
      <p:sp>
        <p:nvSpPr>
          <p:cNvPr id="3" name="矩形 2"/>
          <p:cNvSpPr/>
          <p:nvPr/>
        </p:nvSpPr>
        <p:spPr>
          <a:xfrm>
            <a:off x="827584" y="1779662"/>
            <a:ext cx="7380820" cy="1200329"/>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457200"/>
            <a:r>
              <a:rPr lang="zh-CN" altLang="zh-CN"/>
              <a:t>征求意见稿从完善基础设施，优化网络布局；补齐冷链短板，提升冷链流通率；整合快递物流资源，提高配送效率；扩大电子商务覆盖面，提升服务能力；培育市场主体，促进协同发展；规范行业秩序，优化发展环境等方面部署，明确了推进农村电商快递协同发展的主要任务</a:t>
            </a:r>
            <a:r>
              <a:rPr lang="zh-CN" altLang="zh-CN" smtClean="0"/>
              <a:t>。</a:t>
            </a:r>
            <a:endParaRPr lang="zh-CN" altLang="en-US"/>
          </a:p>
        </p:txBody>
      </p:sp>
      <p:sp>
        <p:nvSpPr>
          <p:cNvPr id="7" name="矩形 6"/>
          <p:cNvSpPr/>
          <p:nvPr/>
        </p:nvSpPr>
        <p:spPr>
          <a:xfrm>
            <a:off x="827584" y="915566"/>
            <a:ext cx="7416824" cy="369332"/>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zh-CN"/>
              <a:t>两部门酝酿新举措 推进农村电商快递协同发展</a:t>
            </a:r>
            <a:endParaRPr lang="zh-CN" altLang="en-US"/>
          </a:p>
        </p:txBody>
      </p:sp>
      <p:cxnSp>
        <p:nvCxnSpPr>
          <p:cNvPr id="8" name="直接连接符 7"/>
          <p:cNvCxnSpPr/>
          <p:nvPr/>
        </p:nvCxnSpPr>
        <p:spPr>
          <a:xfrm>
            <a:off x="323528" y="1491630"/>
            <a:ext cx="8496944" cy="0"/>
          </a:xfrm>
          <a:prstGeom prst="line">
            <a:avLst/>
          </a:prstGeom>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normAutofit/>
          </a:bodyPr>
          <a:lstStyle/>
          <a:p>
            <a:r>
              <a:rPr lang="zh-CN" altLang="en-US" sz="3600" smtClean="0"/>
              <a:t>任务一 电子商务</a:t>
            </a:r>
            <a:endParaRPr lang="zh-CN" altLang="en-US" sz="3600"/>
          </a:p>
        </p:txBody>
      </p:sp>
      <p:sp>
        <p:nvSpPr>
          <p:cNvPr id="6" name="矩形 5"/>
          <p:cNvSpPr/>
          <p:nvPr/>
        </p:nvSpPr>
        <p:spPr>
          <a:xfrm>
            <a:off x="395536" y="987574"/>
            <a:ext cx="7668484" cy="3831818"/>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zh-CN" b="1">
                <a:latin typeface="黑体" panose="02010609060101010101" pitchFamily="49" charset="-122"/>
                <a:ea typeface="黑体" panose="02010609060101010101" pitchFamily="49" charset="-122"/>
              </a:rPr>
              <a:t>◎工作</a:t>
            </a:r>
            <a:r>
              <a:rPr lang="zh-CN" altLang="zh-CN" b="1" smtClean="0">
                <a:latin typeface="黑体" panose="02010609060101010101" pitchFamily="49" charset="-122"/>
                <a:ea typeface="黑体" panose="02010609060101010101" pitchFamily="49" charset="-122"/>
              </a:rPr>
              <a:t>岗位</a:t>
            </a:r>
            <a:endParaRPr lang="en-US" altLang="zh-CN" b="1" smtClean="0">
              <a:latin typeface="黑体" panose="02010609060101010101" pitchFamily="49" charset="-122"/>
              <a:ea typeface="黑体" panose="02010609060101010101" pitchFamily="49" charset="-122"/>
            </a:endParaRPr>
          </a:p>
          <a:p>
            <a:pPr indent="457200">
              <a:lnSpc>
                <a:spcPct val="150000"/>
              </a:lnSpc>
            </a:pPr>
            <a:r>
              <a:rPr lang="zh-CN" altLang="zh-CN" smtClean="0"/>
              <a:t>电子商务</a:t>
            </a:r>
            <a:r>
              <a:rPr lang="zh-CN" altLang="zh-CN"/>
              <a:t>师、物流服务师</a:t>
            </a:r>
            <a:endParaRPr lang="zh-CN" altLang="zh-CN"/>
          </a:p>
          <a:p>
            <a:pPr>
              <a:lnSpc>
                <a:spcPct val="150000"/>
              </a:lnSpc>
            </a:pPr>
            <a:r>
              <a:rPr lang="zh-CN" altLang="zh-CN" b="1">
                <a:latin typeface="黑体" panose="02010609060101010101" pitchFamily="49" charset="-122"/>
                <a:ea typeface="黑体" panose="02010609060101010101" pitchFamily="49" charset="-122"/>
              </a:rPr>
              <a:t>◎典型工作任务</a:t>
            </a:r>
            <a:endParaRPr lang="zh-CN" altLang="zh-CN" b="1">
              <a:latin typeface="黑体" panose="02010609060101010101" pitchFamily="49" charset="-122"/>
              <a:ea typeface="黑体" panose="02010609060101010101" pitchFamily="49" charset="-122"/>
            </a:endParaRPr>
          </a:p>
          <a:p>
            <a:pPr indent="457200">
              <a:lnSpc>
                <a:spcPct val="150000"/>
              </a:lnSpc>
            </a:pPr>
            <a:r>
              <a:rPr lang="zh-CN" altLang="zh-CN" smtClean="0"/>
              <a:t>客户</a:t>
            </a:r>
            <a:r>
              <a:rPr lang="zh-CN" altLang="zh-CN"/>
              <a:t>是</a:t>
            </a:r>
            <a:r>
              <a:rPr lang="en-US" altLang="zh-CN"/>
              <a:t>A</a:t>
            </a:r>
            <a:r>
              <a:rPr lang="zh-CN" altLang="zh-CN"/>
              <a:t>村</a:t>
            </a:r>
            <a:r>
              <a:rPr lang="en-US" altLang="zh-CN"/>
              <a:t>B</a:t>
            </a:r>
            <a:r>
              <a:rPr lang="zh-CN" altLang="zh-CN"/>
              <a:t>农户，前来咨询如何利用网络将产品销售出去，销售手段是什么，怎么实现。</a:t>
            </a:r>
            <a:endParaRPr lang="zh-CN" altLang="zh-CN"/>
          </a:p>
          <a:p>
            <a:pPr>
              <a:lnSpc>
                <a:spcPct val="150000"/>
              </a:lnSpc>
            </a:pPr>
            <a:r>
              <a:rPr lang="zh-CN" altLang="zh-CN" b="1">
                <a:latin typeface="黑体" panose="02010609060101010101" pitchFamily="49" charset="-122"/>
                <a:ea typeface="黑体" panose="02010609060101010101" pitchFamily="49" charset="-122"/>
              </a:rPr>
              <a:t>◎解决思路与方法</a:t>
            </a:r>
            <a:endParaRPr lang="zh-CN" altLang="zh-CN" b="1">
              <a:latin typeface="黑体" panose="02010609060101010101" pitchFamily="49" charset="-122"/>
              <a:ea typeface="黑体" panose="02010609060101010101" pitchFamily="49" charset="-122"/>
            </a:endParaRPr>
          </a:p>
          <a:p>
            <a:pPr indent="457200">
              <a:lnSpc>
                <a:spcPct val="150000"/>
              </a:lnSpc>
            </a:pPr>
            <a:r>
              <a:rPr lang="zh-CN" altLang="zh-CN"/>
              <a:t>根据典型工作任务分析，本次学习者要求能够讲述电子商务的定义、类别及与传统商务活动的区别，能够帮助客户在主流电商平台上开网店，要求具备耐心服务客户、爱岗敬业的思政与劳育素养。</a:t>
            </a:r>
            <a:endParaRPr lang="zh-CN" altLang="zh-CN"/>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a:xfrm>
            <a:off x="467544" y="1059582"/>
            <a:ext cx="2520280" cy="720080"/>
          </a:xfrm>
          <a:solidFill>
            <a:schemeClr val="accent5"/>
          </a:solidFill>
        </p:spPr>
        <p:style>
          <a:lnRef idx="3">
            <a:schemeClr val="lt1"/>
          </a:lnRef>
          <a:fillRef idx="1">
            <a:schemeClr val="accent6"/>
          </a:fillRef>
          <a:effectRef idx="1">
            <a:schemeClr val="accent6"/>
          </a:effectRef>
          <a:fontRef idx="minor">
            <a:schemeClr val="lt1"/>
          </a:fontRef>
        </p:style>
        <p:txBody>
          <a:bodyPr>
            <a:normAutofit fontScale="90000"/>
          </a:bodyPr>
          <a:lstStyle>
            <a:lvl1pPr>
              <a:defRPr>
                <a:solidFill>
                  <a:srgbClr val="FFFFFF"/>
                </a:solidFill>
                <a:latin typeface="Calibri"/>
              </a:defRPr>
            </a:lvl1pPr>
            <a:lvl2pPr>
              <a:defRPr>
                <a:solidFill>
                  <a:srgbClr val="FFFFFF"/>
                </a:solidFill>
                <a:latin typeface="Calibri"/>
              </a:defRPr>
            </a:lvl2pPr>
            <a:lvl3pPr>
              <a:defRPr>
                <a:solidFill>
                  <a:srgbClr val="FFFFFF"/>
                </a:solidFill>
                <a:latin typeface="Calibri"/>
              </a:defRPr>
            </a:lvl3pPr>
            <a:lvl4pPr>
              <a:defRPr>
                <a:solidFill>
                  <a:srgbClr val="FFFFFF"/>
                </a:solidFill>
                <a:latin typeface="Calibri"/>
              </a:defRPr>
            </a:lvl4pPr>
            <a:lvl5pPr>
              <a:defRPr>
                <a:solidFill>
                  <a:srgbClr val="FFFFFF"/>
                </a:solidFill>
                <a:latin typeface="Calibri"/>
              </a:defRPr>
            </a:lvl5pPr>
            <a:lvl6pPr>
              <a:defRPr>
                <a:solidFill>
                  <a:srgbClr val="FFFFFF"/>
                </a:solidFill>
                <a:latin typeface="Calibri"/>
              </a:defRPr>
            </a:lvl6pPr>
            <a:lvl7pPr>
              <a:defRPr>
                <a:solidFill>
                  <a:srgbClr val="FFFFFF"/>
                </a:solidFill>
                <a:latin typeface="Calibri"/>
              </a:defRPr>
            </a:lvl7pPr>
            <a:lvl8pPr>
              <a:defRPr>
                <a:solidFill>
                  <a:srgbClr val="FFFFFF"/>
                </a:solidFill>
                <a:latin typeface="Calibri"/>
              </a:defRPr>
            </a:lvl8pPr>
            <a:lvl9pPr>
              <a:defRPr>
                <a:solidFill>
                  <a:srgbClr val="FFFFFF"/>
                </a:solidFill>
                <a:latin typeface="Calibri"/>
              </a:defRPr>
            </a:lvl9pPr>
          </a:lstStyle>
          <a:p>
            <a:r>
              <a:rPr lang="zh-CN" altLang="en-US" smtClean="0"/>
              <a:t>电子商务</a:t>
            </a:r>
            <a:endParaRPr lang="zh-CN" altLang="en-US"/>
          </a:p>
        </p:txBody>
      </p:sp>
      <p:sp>
        <p:nvSpPr>
          <p:cNvPr id="3" name="内容占位符 2"/>
          <p:cNvSpPr>
            <a:spLocks noGrp="1"/>
          </p:cNvSpPr>
          <p:nvPr>
            <p:ph idx="1"/>
          </p:nvPr>
        </p:nvSpPr>
        <p:spPr>
          <a:xfrm>
            <a:off x="1547664" y="1767877"/>
            <a:ext cx="6768752" cy="1008112"/>
          </a:xfrm>
        </p:spPr>
        <p:txBody>
          <a:bodyPr>
            <a:normAutofit/>
          </a:bodyPr>
          <a:lstStyle/>
          <a:p>
            <a:pPr>
              <a:lnSpc>
                <a:spcPct val="150000"/>
              </a:lnSpc>
            </a:pPr>
            <a:r>
              <a:rPr lang="zh-CN" altLang="zh-CN" sz="2000" b="1">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rPr>
              <a:t>电子商务（</a:t>
            </a:r>
            <a:r>
              <a:rPr lang="en-US" altLang="zh-CN" sz="2000" b="1">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rPr>
              <a:t>Electronic Commerce</a:t>
            </a:r>
            <a:r>
              <a:rPr lang="zh-CN" altLang="zh-CN" sz="2000" b="1">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rPr>
              <a:t>），是以</a:t>
            </a:r>
            <a:r>
              <a:rPr lang="zh-CN" altLang="zh-CN" sz="2000" b="1">
                <a:ln w="10541" cmpd="sng">
                  <a:solidFill>
                    <a:srgbClr val="FF0000"/>
                  </a:solidFill>
                  <a:prstDash val="solid"/>
                </a:ln>
                <a:solidFill>
                  <a:srgbClr val="FF0000"/>
                </a:solidFill>
              </a:rPr>
              <a:t>信息网络技术</a:t>
            </a:r>
            <a:r>
              <a:rPr lang="zh-CN" altLang="zh-CN" sz="2000" b="1">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rPr>
              <a:t>为手段，以</a:t>
            </a:r>
            <a:r>
              <a:rPr lang="zh-CN" altLang="zh-CN" sz="2000" b="1">
                <a:ln w="10541" cmpd="sng">
                  <a:solidFill>
                    <a:srgbClr val="FF0000"/>
                  </a:solidFill>
                  <a:prstDash val="solid"/>
                </a:ln>
                <a:solidFill>
                  <a:srgbClr val="FF0000"/>
                </a:solidFill>
              </a:rPr>
              <a:t>商品交换</a:t>
            </a:r>
            <a:r>
              <a:rPr lang="zh-CN" altLang="zh-CN" sz="2000" b="1">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rPr>
              <a:t>为中心的</a:t>
            </a:r>
            <a:r>
              <a:rPr lang="zh-CN" altLang="zh-CN" sz="2000" b="1">
                <a:ln w="10541" cmpd="sng">
                  <a:solidFill>
                    <a:srgbClr val="FF0000"/>
                  </a:solidFill>
                  <a:prstDash val="solid"/>
                </a:ln>
                <a:solidFill>
                  <a:srgbClr val="FF0000"/>
                </a:solidFill>
              </a:rPr>
              <a:t>商务活动</a:t>
            </a:r>
            <a:r>
              <a:rPr lang="zh-CN" altLang="zh-CN" sz="2000" b="1" smtClean="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rPr>
              <a:t>。</a:t>
            </a:r>
            <a:endParaRPr lang="zh-CN" altLang="en-US" sz="2000" b="1">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endParaRPr>
          </a:p>
        </p:txBody>
      </p:sp>
      <p:sp>
        <p:nvSpPr>
          <p:cNvPr id="4" name="矩形 3"/>
          <p:cNvSpPr/>
          <p:nvPr/>
        </p:nvSpPr>
        <p:spPr>
          <a:xfrm>
            <a:off x="251520" y="3177138"/>
            <a:ext cx="8784976" cy="1158138"/>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457200">
              <a:lnSpc>
                <a:spcPct val="150000"/>
              </a:lnSpc>
              <a:spcBef>
                <a:spcPct val="20000"/>
              </a:spcBef>
            </a:pPr>
            <a:r>
              <a:rPr lang="zh-CN" altLang="zh-CN" sz="1600" b="1"/>
              <a:t>在因特网开放的网络环境下</a:t>
            </a:r>
            <a:r>
              <a:rPr lang="en-US" altLang="zh-CN" sz="1600" b="1"/>
              <a:t>,</a:t>
            </a:r>
            <a:r>
              <a:rPr lang="zh-CN" altLang="zh-CN" sz="1600" b="1"/>
              <a:t>基于浏览器、服务器应用方式</a:t>
            </a:r>
            <a:r>
              <a:rPr lang="en-US" altLang="zh-CN" sz="1600" b="1"/>
              <a:t>,</a:t>
            </a:r>
            <a:r>
              <a:rPr lang="zh-CN" altLang="zh-CN" sz="1600" b="1"/>
              <a:t>买卖双方不谋面地进行各种商贸活动</a:t>
            </a:r>
            <a:r>
              <a:rPr lang="en-US" altLang="zh-CN" sz="1600" b="1"/>
              <a:t>,</a:t>
            </a:r>
            <a:r>
              <a:rPr lang="zh-CN" altLang="zh-CN" sz="1600" b="1"/>
              <a:t>实现消费者的网上购物、商户之间的网上交易和在线电子支付以及各种商务活动、交易活动、金融活动和相关的综合服务活动的一种新型的商业运营模式。</a:t>
            </a:r>
            <a:endParaRPr lang="zh-CN" altLang="en-US" sz="1600" b="1" cap="all">
              <a:ln>
                <a:solidFill>
                  <a:schemeClr val="accent6">
                    <a:lumMod val="75000"/>
                  </a:schemeClr>
                </a:solidFill>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endParaRPr>
          </a:p>
        </p:txBody>
      </p:sp>
      <p:sp>
        <p:nvSpPr>
          <p:cNvPr id="5" name="矩形 4"/>
          <p:cNvSpPr/>
          <p:nvPr/>
        </p:nvSpPr>
        <p:spPr>
          <a:xfrm>
            <a:off x="179512" y="555526"/>
            <a:ext cx="1569660" cy="369332"/>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b="1">
                <a:latin typeface="黑体" panose="02010609060101010101" pitchFamily="49" charset="-122"/>
                <a:ea typeface="黑体" panose="02010609060101010101" pitchFamily="49" charset="-122"/>
              </a:rPr>
              <a:t>◎知识与技能</a:t>
            </a:r>
            <a:endParaRPr lang="zh-CN" altLang="en-US" b="1">
              <a:latin typeface="黑体" panose="02010609060101010101" pitchFamily="49" charset="-122"/>
              <a:ea typeface="黑体" panose="02010609060101010101" pitchFamily="49" charset="-122"/>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6" name="图示 5"/>
          <p:cNvGraphicFramePr/>
          <p:nvPr/>
        </p:nvGraphicFramePr>
        <p:xfrm>
          <a:off x="3203848" y="1440778"/>
          <a:ext cx="4608512" cy="3528392"/>
        </p:xfrm>
        <a:graphic>
          <a:graphicData uri="http://schemas.openxmlformats.org/drawingml/2006/diagram">
            <dgm:relIds xmlns:dgm="http://schemas.openxmlformats.org/drawingml/2006/diagram" r:dm="rId3" r:lo="rId4" r:qs="rId5" r:cs="rId6"/>
          </a:graphicData>
        </a:graphic>
      </p:graphicFrame>
      <p:sp>
        <p:nvSpPr>
          <p:cNvPr id="5" name="标题 1"/>
          <p:cNvSpPr txBox="1"/>
          <p:nvPr/>
        </p:nvSpPr>
        <p:spPr>
          <a:xfrm>
            <a:off x="467544" y="699542"/>
            <a:ext cx="2376264" cy="720080"/>
          </a:xfrm>
          <a:prstGeom prst="rect">
            <a:avLst/>
          </a:prstGeom>
        </p:spPr>
        <p:style>
          <a:lnRef idx="3">
            <a:schemeClr val="lt1"/>
          </a:lnRef>
          <a:fillRef idx="1">
            <a:schemeClr val="accent6"/>
          </a:fillRef>
          <a:effectRef idx="1">
            <a:schemeClr val="accent6"/>
          </a:effectRef>
          <a:fontRef idx="minor">
            <a:schemeClr val="lt1"/>
          </a:fontRef>
        </p:style>
        <p:txBody>
          <a:bodyPr vert="horz" lIns="91440" tIns="45720" rIns="91440" bIns="45720" rtlCol="0" anchor="ctr">
            <a:normAutofit fontScale="97500" lnSpcReduction="10000"/>
          </a:bodyPr>
          <a:lstStyle>
            <a:defPPr>
              <a:defRPr lang="zh-CN"/>
            </a:defPPr>
            <a:lvl1pPr marL="0" algn="ctr" defTabSz="914400" rtl="0" eaLnBrk="1" latinLnBrk="0" hangingPunct="1">
              <a:spcBef>
                <a:spcPct val="0"/>
              </a:spcBef>
              <a:buNone/>
              <a:defRPr sz="44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zh-CN" altLang="en-US" smtClean="0"/>
              <a:t>功  能</a:t>
            </a:r>
            <a:endParaRPr lang="zh-CN" altLang="en-US"/>
          </a:p>
        </p:txBody>
      </p:sp>
      <p:sp>
        <p:nvSpPr>
          <p:cNvPr id="7" name="矩形 6"/>
          <p:cNvSpPr/>
          <p:nvPr/>
        </p:nvSpPr>
        <p:spPr>
          <a:xfrm>
            <a:off x="3059832" y="874916"/>
            <a:ext cx="5616624" cy="369332"/>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r>
              <a:rPr lang="zh-CN" altLang="zh-CN" b="1"/>
              <a:t>电子商务可提供网上交易和管理等全过程的服务</a:t>
            </a:r>
            <a:endParaRPr lang="zh-CN" altLang="en-US" b="1"/>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a:xfrm>
            <a:off x="467544" y="699542"/>
            <a:ext cx="2160240" cy="720080"/>
          </a:xfrm>
          <a:solidFill>
            <a:schemeClr val="accent4"/>
          </a:solidFill>
        </p:spPr>
        <p:style>
          <a:lnRef idx="3">
            <a:schemeClr val="lt1"/>
          </a:lnRef>
          <a:fillRef idx="1">
            <a:schemeClr val="accent6"/>
          </a:fillRef>
          <a:effectRef idx="1">
            <a:schemeClr val="accent6"/>
          </a:effectRef>
          <a:fontRef idx="minor">
            <a:schemeClr val="lt1"/>
          </a:fontRef>
        </p:style>
        <p:txBody>
          <a:bodyPr>
            <a:normAutofit fontScale="90000"/>
          </a:bodyPr>
          <a:lstStyle>
            <a:lvl1pPr>
              <a:defRPr>
                <a:solidFill>
                  <a:srgbClr val="FFFFFF"/>
                </a:solidFill>
                <a:latin typeface="Calibri"/>
              </a:defRPr>
            </a:lvl1pPr>
            <a:lvl2pPr>
              <a:defRPr>
                <a:solidFill>
                  <a:srgbClr val="FFFFFF"/>
                </a:solidFill>
                <a:latin typeface="Calibri"/>
              </a:defRPr>
            </a:lvl2pPr>
            <a:lvl3pPr>
              <a:defRPr>
                <a:solidFill>
                  <a:srgbClr val="FFFFFF"/>
                </a:solidFill>
                <a:latin typeface="Calibri"/>
              </a:defRPr>
            </a:lvl3pPr>
            <a:lvl4pPr>
              <a:defRPr>
                <a:solidFill>
                  <a:srgbClr val="FFFFFF"/>
                </a:solidFill>
                <a:latin typeface="Calibri"/>
              </a:defRPr>
            </a:lvl4pPr>
            <a:lvl5pPr>
              <a:defRPr>
                <a:solidFill>
                  <a:srgbClr val="FFFFFF"/>
                </a:solidFill>
                <a:latin typeface="Calibri"/>
              </a:defRPr>
            </a:lvl5pPr>
            <a:lvl6pPr>
              <a:defRPr>
                <a:solidFill>
                  <a:srgbClr val="FFFFFF"/>
                </a:solidFill>
                <a:latin typeface="Calibri"/>
              </a:defRPr>
            </a:lvl6pPr>
            <a:lvl7pPr>
              <a:defRPr>
                <a:solidFill>
                  <a:srgbClr val="FFFFFF"/>
                </a:solidFill>
                <a:latin typeface="Calibri"/>
              </a:defRPr>
            </a:lvl7pPr>
            <a:lvl8pPr>
              <a:defRPr>
                <a:solidFill>
                  <a:srgbClr val="FFFFFF"/>
                </a:solidFill>
                <a:latin typeface="Calibri"/>
              </a:defRPr>
            </a:lvl8pPr>
            <a:lvl9pPr>
              <a:defRPr>
                <a:solidFill>
                  <a:srgbClr val="FFFFFF"/>
                </a:solidFill>
                <a:latin typeface="Calibri"/>
              </a:defRPr>
            </a:lvl9pPr>
          </a:lstStyle>
          <a:p>
            <a:r>
              <a:rPr lang="zh-CN" altLang="en-US" smtClean="0"/>
              <a:t>分  类</a:t>
            </a:r>
            <a:endParaRPr lang="zh-CN" altLang="en-US"/>
          </a:p>
        </p:txBody>
      </p:sp>
      <p:sp>
        <p:nvSpPr>
          <p:cNvPr id="3" name="内容占位符 2"/>
          <p:cNvSpPr>
            <a:spLocks noGrp="1"/>
          </p:cNvSpPr>
          <p:nvPr>
            <p:ph idx="1"/>
          </p:nvPr>
        </p:nvSpPr>
        <p:spPr>
          <a:xfrm>
            <a:off x="1547664" y="1851670"/>
            <a:ext cx="6840760" cy="792088"/>
          </a:xfrm>
        </p:spPr>
        <p:txBody>
          <a:bodyPr>
            <a:normAutofit/>
            <a:scene3d>
              <a:camera prst="orthographicFront"/>
              <a:lightRig rig="brightRoom" dir="t"/>
            </a:scene3d>
            <a:sp3d contourW="6350" prstMaterial="plastic">
              <a:bevelT w="20320" h="20320" prst="angle"/>
              <a:contourClr>
                <a:schemeClr val="accent1">
                  <a:tint val="100000"/>
                  <a:shade val="100000"/>
                  <a:hueMod val="100000"/>
                  <a:satMod val="100000"/>
                </a:schemeClr>
              </a:contourClr>
            </a:sp3d>
          </a:bodyPr>
          <a:lstStyle/>
          <a:p>
            <a:r>
              <a:rPr lang="zh-CN" altLang="zh-CN" sz="2000"/>
              <a:t>按照商业活动的运行方式分类，电子商务可分为完全电子商务和非完全电子商务；</a:t>
            </a:r>
            <a:endParaRPr lang="zh-CN" altLang="zh-CN" sz="2000">
              <a:ln>
                <a:solidFill>
                  <a:srgbClr val="00B0F0"/>
                </a:solidFill>
              </a:ln>
            </a:endParaRPr>
          </a:p>
        </p:txBody>
      </p:sp>
      <p:sp>
        <p:nvSpPr>
          <p:cNvPr id="5" name="内容占位符 2"/>
          <p:cNvSpPr txBox="1"/>
          <p:nvPr/>
        </p:nvSpPr>
        <p:spPr>
          <a:xfrm>
            <a:off x="1547664" y="2643758"/>
            <a:ext cx="6840760" cy="792088"/>
          </a:xfrm>
          <a:prstGeom prst="rect">
            <a:avLst/>
          </a:prstGeom>
        </p:spPr>
        <p:txBody>
          <a:bodyPr vert="horz" lIns="91440" tIns="45720" rIns="91440" bIns="45720" rtlCol="0">
            <a:normAutofit/>
            <a:scene3d>
              <a:camera prst="orthographicFront"/>
              <a:lightRig rig="brightRoom" dir="t"/>
            </a:scene3d>
            <a:sp3d contourW="6350" prstMaterial="plastic">
              <a:bevelT w="20320" h="20320" prst="angle"/>
              <a:contourClr>
                <a:schemeClr val="accent1">
                  <a:tint val="100000"/>
                  <a:shade val="100000"/>
                  <a:hueMod val="100000"/>
                  <a:satMod val="100000"/>
                </a:schemeClr>
              </a:contourClr>
            </a:sp3d>
          </a:bodyPr>
          <a:lstStyle>
            <a:defPPr>
              <a:defRPr lang="zh-CN"/>
            </a:defPPr>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zh-CN" altLang="zh-CN" sz="2000"/>
              <a:t>按时开展电子交易的范围分类，电子商务可分为本地电子商务、远程国内电子商务和全球电子商务</a:t>
            </a:r>
            <a:r>
              <a:rPr lang="zh-CN" altLang="zh-CN" sz="2000" smtClean="0"/>
              <a:t>；</a:t>
            </a:r>
            <a:endParaRPr lang="zh-CN" altLang="zh-CN" sz="2000">
              <a:ln>
                <a:solidFill>
                  <a:srgbClr val="00B0F0"/>
                </a:solidFill>
              </a:ln>
            </a:endParaRPr>
          </a:p>
        </p:txBody>
      </p:sp>
      <p:sp>
        <p:nvSpPr>
          <p:cNvPr id="6" name="内容占位符 2"/>
          <p:cNvSpPr txBox="1"/>
          <p:nvPr/>
        </p:nvSpPr>
        <p:spPr>
          <a:xfrm>
            <a:off x="1547664" y="3435846"/>
            <a:ext cx="6840760" cy="1008112"/>
          </a:xfrm>
          <a:prstGeom prst="rect">
            <a:avLst/>
          </a:prstGeom>
        </p:spPr>
        <p:txBody>
          <a:bodyPr vert="horz" lIns="91440" tIns="45720" rIns="91440" bIns="45720" rtlCol="0">
            <a:normAutofit/>
            <a:scene3d>
              <a:camera prst="orthographicFront"/>
              <a:lightRig rig="brightRoom" dir="t"/>
            </a:scene3d>
            <a:sp3d contourW="6350" prstMaterial="plastic">
              <a:bevelT w="20320" h="20320" prst="angle"/>
              <a:contourClr>
                <a:schemeClr val="accent1">
                  <a:tint val="100000"/>
                  <a:shade val="100000"/>
                  <a:hueMod val="100000"/>
                  <a:satMod val="100000"/>
                </a:schemeClr>
              </a:contourClr>
            </a:sp3d>
          </a:bodyPr>
          <a:lstStyle>
            <a:defPPr>
              <a:defRPr lang="zh-CN"/>
            </a:defPPr>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zh-CN" altLang="zh-CN" sz="2000"/>
              <a:t>按时使用网络的类型分类，电子商务可分为基于专门增值网络的电子商务、基于</a:t>
            </a:r>
            <a:r>
              <a:rPr lang="en-US" altLang="zh-CN" sz="2000"/>
              <a:t>Internet</a:t>
            </a:r>
            <a:r>
              <a:rPr lang="zh-CN" altLang="zh-CN" sz="2000"/>
              <a:t>网络的电子商务和基于</a:t>
            </a:r>
            <a:r>
              <a:rPr lang="en-US" altLang="zh-CN" sz="2000"/>
              <a:t>Intranet</a:t>
            </a:r>
            <a:r>
              <a:rPr lang="zh-CN" altLang="zh-CN" sz="2000"/>
              <a:t>（企业内部网）网络的电子商务</a:t>
            </a:r>
            <a:r>
              <a:rPr lang="zh-CN" altLang="zh-CN" sz="2000" smtClean="0"/>
              <a:t>；</a:t>
            </a:r>
            <a:endParaRPr lang="zh-CN" altLang="zh-CN" sz="2000">
              <a:ln>
                <a:solidFill>
                  <a:srgbClr val="00B0F0"/>
                </a:solidFill>
              </a:ln>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a:xfrm>
            <a:off x="467544" y="699542"/>
            <a:ext cx="2160240" cy="720080"/>
          </a:xfrm>
          <a:solidFill>
            <a:schemeClr val="accent4"/>
          </a:solidFill>
        </p:spPr>
        <p:style>
          <a:lnRef idx="3">
            <a:schemeClr val="lt1"/>
          </a:lnRef>
          <a:fillRef idx="1">
            <a:schemeClr val="accent6"/>
          </a:fillRef>
          <a:effectRef idx="1">
            <a:schemeClr val="accent6"/>
          </a:effectRef>
          <a:fontRef idx="minor">
            <a:schemeClr val="lt1"/>
          </a:fontRef>
        </p:style>
        <p:txBody>
          <a:bodyPr>
            <a:normAutofit fontScale="90000"/>
          </a:bodyPr>
          <a:lstStyle>
            <a:lvl1pPr>
              <a:defRPr>
                <a:solidFill>
                  <a:srgbClr val="FFFFFF"/>
                </a:solidFill>
                <a:latin typeface="Calibri"/>
              </a:defRPr>
            </a:lvl1pPr>
            <a:lvl2pPr>
              <a:defRPr>
                <a:solidFill>
                  <a:srgbClr val="FFFFFF"/>
                </a:solidFill>
                <a:latin typeface="Calibri"/>
              </a:defRPr>
            </a:lvl2pPr>
            <a:lvl3pPr>
              <a:defRPr>
                <a:solidFill>
                  <a:srgbClr val="FFFFFF"/>
                </a:solidFill>
                <a:latin typeface="Calibri"/>
              </a:defRPr>
            </a:lvl3pPr>
            <a:lvl4pPr>
              <a:defRPr>
                <a:solidFill>
                  <a:srgbClr val="FFFFFF"/>
                </a:solidFill>
                <a:latin typeface="Calibri"/>
              </a:defRPr>
            </a:lvl4pPr>
            <a:lvl5pPr>
              <a:defRPr>
                <a:solidFill>
                  <a:srgbClr val="FFFFFF"/>
                </a:solidFill>
                <a:latin typeface="Calibri"/>
              </a:defRPr>
            </a:lvl5pPr>
            <a:lvl6pPr>
              <a:defRPr>
                <a:solidFill>
                  <a:srgbClr val="FFFFFF"/>
                </a:solidFill>
                <a:latin typeface="Calibri"/>
              </a:defRPr>
            </a:lvl6pPr>
            <a:lvl7pPr>
              <a:defRPr>
                <a:solidFill>
                  <a:srgbClr val="FFFFFF"/>
                </a:solidFill>
                <a:latin typeface="Calibri"/>
              </a:defRPr>
            </a:lvl7pPr>
            <a:lvl8pPr>
              <a:defRPr>
                <a:solidFill>
                  <a:srgbClr val="FFFFFF"/>
                </a:solidFill>
                <a:latin typeface="Calibri"/>
              </a:defRPr>
            </a:lvl8pPr>
            <a:lvl9pPr>
              <a:defRPr>
                <a:solidFill>
                  <a:srgbClr val="FFFFFF"/>
                </a:solidFill>
                <a:latin typeface="Calibri"/>
              </a:defRPr>
            </a:lvl9pPr>
          </a:lstStyle>
          <a:p>
            <a:r>
              <a:rPr lang="zh-CN" altLang="en-US" smtClean="0"/>
              <a:t>分  类</a:t>
            </a:r>
            <a:endParaRPr lang="zh-CN" altLang="en-US"/>
          </a:p>
        </p:txBody>
      </p:sp>
      <p:sp>
        <p:nvSpPr>
          <p:cNvPr id="3" name="内容占位符 2"/>
          <p:cNvSpPr>
            <a:spLocks noGrp="1"/>
          </p:cNvSpPr>
          <p:nvPr>
            <p:ph idx="1"/>
          </p:nvPr>
        </p:nvSpPr>
        <p:spPr>
          <a:xfrm>
            <a:off x="611560" y="1707654"/>
            <a:ext cx="7776864" cy="2808312"/>
          </a:xfrm>
        </p:spPr>
        <p:txBody>
          <a:bodyPr>
            <a:normAutofit/>
            <a:scene3d>
              <a:camera prst="orthographicFront"/>
              <a:lightRig rig="brightRoom" dir="t"/>
            </a:scene3d>
            <a:sp3d contourW="6350" prstMaterial="plastic">
              <a:bevelT w="20320" h="20320" prst="angle"/>
              <a:contourClr>
                <a:schemeClr val="accent1">
                  <a:tint val="100000"/>
                  <a:shade val="100000"/>
                  <a:hueMod val="100000"/>
                  <a:satMod val="100000"/>
                </a:schemeClr>
              </a:contourClr>
            </a:sp3d>
          </a:bodyPr>
          <a:lstStyle/>
          <a:p>
            <a:r>
              <a:rPr lang="zh-CN" altLang="zh-CN" sz="2000"/>
              <a:t>按时交易对象分类，电子商务可</a:t>
            </a:r>
            <a:r>
              <a:rPr lang="zh-CN" altLang="zh-CN" sz="2000" smtClean="0"/>
              <a:t>分为</a:t>
            </a:r>
            <a:r>
              <a:rPr lang="zh-CN" altLang="en-US" sz="2000" smtClean="0"/>
              <a:t>：</a:t>
            </a:r>
            <a:endParaRPr lang="en-US" altLang="zh-CN" sz="2000" smtClean="0"/>
          </a:p>
          <a:p>
            <a:pPr marL="800100" lvl="2" indent="0">
              <a:buNone/>
            </a:pPr>
            <a:r>
              <a:rPr lang="zh-CN" altLang="zh-CN" sz="1800" smtClean="0"/>
              <a:t>企业</a:t>
            </a:r>
            <a:r>
              <a:rPr lang="zh-CN" altLang="zh-CN" sz="1800"/>
              <a:t>对企业的电子商务（</a:t>
            </a:r>
            <a:r>
              <a:rPr lang="en-US" altLang="zh-CN" sz="1800"/>
              <a:t>Business-to-Business, B2B</a:t>
            </a:r>
            <a:r>
              <a:rPr lang="zh-CN" altLang="zh-CN" sz="1800" smtClean="0"/>
              <a:t>）</a:t>
            </a:r>
            <a:endParaRPr lang="en-US" altLang="zh-CN" sz="1800" smtClean="0"/>
          </a:p>
          <a:p>
            <a:pPr marL="800100" lvl="2" indent="0">
              <a:buNone/>
            </a:pPr>
            <a:r>
              <a:rPr lang="zh-CN" altLang="zh-CN" sz="1800" smtClean="0"/>
              <a:t>企业</a:t>
            </a:r>
            <a:r>
              <a:rPr lang="zh-CN" altLang="zh-CN" sz="1800"/>
              <a:t>对消费者的电子商务（</a:t>
            </a:r>
            <a:r>
              <a:rPr lang="en-US" altLang="zh-CN" sz="1800"/>
              <a:t>Business-to- Consumer,B2C</a:t>
            </a:r>
            <a:r>
              <a:rPr lang="zh-CN" altLang="zh-CN" sz="1800" smtClean="0"/>
              <a:t>）</a:t>
            </a:r>
            <a:endParaRPr lang="en-US" altLang="zh-CN" sz="1800" smtClean="0"/>
          </a:p>
          <a:p>
            <a:pPr marL="800100" lvl="2" indent="0">
              <a:buNone/>
            </a:pPr>
            <a:r>
              <a:rPr lang="zh-CN" altLang="zh-CN" sz="1800" smtClean="0"/>
              <a:t>消费者</a:t>
            </a:r>
            <a:r>
              <a:rPr lang="zh-CN" altLang="zh-CN" sz="1800"/>
              <a:t>对消费者的电子商务（</a:t>
            </a:r>
            <a:r>
              <a:rPr lang="en-US" altLang="zh-CN" sz="1800"/>
              <a:t>Consumer-to-Consumer,C2C</a:t>
            </a:r>
            <a:r>
              <a:rPr lang="zh-CN" altLang="zh-CN" sz="1800" smtClean="0"/>
              <a:t>）</a:t>
            </a:r>
            <a:endParaRPr lang="en-US" altLang="zh-CN" sz="1800" smtClean="0"/>
          </a:p>
          <a:p>
            <a:pPr marL="800100" lvl="2" indent="0">
              <a:buNone/>
            </a:pPr>
            <a:r>
              <a:rPr lang="zh-CN" altLang="zh-CN" sz="1800" smtClean="0"/>
              <a:t>企业</a:t>
            </a:r>
            <a:r>
              <a:rPr lang="zh-CN" altLang="zh-CN" sz="1800"/>
              <a:t>对政府的电子商务（</a:t>
            </a:r>
            <a:r>
              <a:rPr lang="en-US" altLang="zh-CN" sz="1800"/>
              <a:t>Business-to-Government,B2G</a:t>
            </a:r>
            <a:r>
              <a:rPr lang="zh-CN" altLang="zh-CN" sz="1800" smtClean="0"/>
              <a:t>）</a:t>
            </a:r>
            <a:endParaRPr lang="en-US" altLang="zh-CN" sz="1800" smtClean="0"/>
          </a:p>
          <a:p>
            <a:pPr marL="800100" lvl="2" indent="0">
              <a:buNone/>
            </a:pPr>
            <a:r>
              <a:rPr lang="zh-CN" altLang="zh-CN" sz="1800" smtClean="0"/>
              <a:t>消费者</a:t>
            </a:r>
            <a:r>
              <a:rPr lang="zh-CN" altLang="zh-CN" sz="1800"/>
              <a:t>对政府的电子商务（</a:t>
            </a:r>
            <a:r>
              <a:rPr lang="en-US" altLang="zh-CN" sz="1800"/>
              <a:t>Consumer-to-Government,C2G</a:t>
            </a:r>
            <a:r>
              <a:rPr lang="zh-CN" altLang="zh-CN" sz="1800" smtClean="0"/>
              <a:t>）</a:t>
            </a:r>
            <a:endParaRPr lang="en-US" altLang="zh-CN" sz="1800" smtClean="0"/>
          </a:p>
          <a:p>
            <a:pPr marL="800100" lvl="2" indent="0">
              <a:buNone/>
            </a:pPr>
            <a:r>
              <a:rPr lang="zh-CN" altLang="zh-CN" sz="1800" smtClean="0"/>
              <a:t>政府</a:t>
            </a:r>
            <a:r>
              <a:rPr lang="zh-CN" altLang="zh-CN" sz="1800"/>
              <a:t>对政府的电子商务（</a:t>
            </a:r>
            <a:r>
              <a:rPr lang="en-US" altLang="zh-CN" sz="1800"/>
              <a:t>Government-to-Government,G2G</a:t>
            </a:r>
            <a:r>
              <a:rPr lang="zh-CN" altLang="zh-CN" sz="1800" smtClean="0"/>
              <a:t>）</a:t>
            </a:r>
            <a:endParaRPr lang="en-US" altLang="zh-CN" sz="1800" smtClean="0"/>
          </a:p>
          <a:p>
            <a:pPr marL="800100" lvl="2" indent="0">
              <a:buNone/>
            </a:pPr>
            <a:r>
              <a:rPr lang="zh-CN" altLang="zh-CN" sz="1800" smtClean="0"/>
              <a:t>企业</a:t>
            </a:r>
            <a:r>
              <a:rPr lang="zh-CN" altLang="zh-CN" sz="1800"/>
              <a:t>、消费者、代理商三者相互转化的电子商务（</a:t>
            </a:r>
            <a:r>
              <a:rPr lang="en-US" altLang="zh-CN" sz="1800"/>
              <a:t>ABC</a:t>
            </a:r>
            <a:r>
              <a:rPr lang="zh-CN" altLang="zh-CN" sz="1800" smtClean="0"/>
              <a:t>）</a:t>
            </a:r>
            <a:endParaRPr lang="zh-CN" altLang="zh-CN" sz="1800">
              <a:ln>
                <a:solidFill>
                  <a:srgbClr val="00B0F0"/>
                </a:solidFill>
              </a:ln>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1"/>
          <p:cNvSpPr txBox="1"/>
          <p:nvPr/>
        </p:nvSpPr>
        <p:spPr>
          <a:xfrm>
            <a:off x="251520" y="987574"/>
            <a:ext cx="864096" cy="2736304"/>
          </a:xfrm>
          <a:prstGeom prst="rect">
            <a:avLst/>
          </a:prstGeom>
          <a:solidFill>
            <a:schemeClr val="accent3"/>
          </a:solidFill>
        </p:spPr>
        <p:style>
          <a:lnRef idx="3">
            <a:schemeClr val="lt1"/>
          </a:lnRef>
          <a:fillRef idx="1">
            <a:schemeClr val="accent6"/>
          </a:fillRef>
          <a:effectRef idx="1">
            <a:schemeClr val="accent6"/>
          </a:effectRef>
          <a:fontRef idx="minor">
            <a:schemeClr val="lt1"/>
          </a:fontRef>
        </p:style>
        <p:txBody>
          <a:bodyPr vert="horz" lIns="91440" tIns="45720" rIns="91440" bIns="45720" rtlCol="0" anchor="ctr">
            <a:normAutofit fontScale="97500"/>
          </a:bodyPr>
          <a:lstStyle>
            <a:defPPr>
              <a:defRPr lang="zh-CN"/>
            </a:defPPr>
            <a:lvl1pPr marL="0" algn="ctr" defTabSz="914400" rtl="0" eaLnBrk="1" latinLnBrk="0" hangingPunct="1">
              <a:spcBef>
                <a:spcPct val="0"/>
              </a:spcBef>
              <a:buNone/>
              <a:defRPr sz="44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zh-CN" altLang="en-US" smtClean="0"/>
              <a:t>区  </a:t>
            </a:r>
            <a:endParaRPr lang="en-US" altLang="zh-CN" smtClean="0"/>
          </a:p>
          <a:p>
            <a:endParaRPr lang="en-US" altLang="zh-CN" sz="2500"/>
          </a:p>
          <a:p>
            <a:r>
              <a:rPr lang="zh-CN" altLang="en-US" smtClean="0"/>
              <a:t>别</a:t>
            </a:r>
            <a:endParaRPr lang="zh-CN" altLang="en-US"/>
          </a:p>
        </p:txBody>
      </p:sp>
      <p:sp>
        <p:nvSpPr>
          <p:cNvPr id="5" name="内容占位符 2"/>
          <p:cNvSpPr txBox="1"/>
          <p:nvPr/>
        </p:nvSpPr>
        <p:spPr>
          <a:xfrm>
            <a:off x="395536" y="4587974"/>
            <a:ext cx="6768752" cy="360040"/>
          </a:xfrm>
          <a:prstGeom prst="rect">
            <a:avLst/>
          </a:prstGeom>
        </p:spPr>
        <p:txBody>
          <a:bodyPr vert="horz" lIns="91440" tIns="45720" rIns="91440" bIns="45720" rtlCol="0">
            <a:noAutofit/>
          </a:bodyPr>
          <a:lstStyle>
            <a:defPPr>
              <a:defRPr lang="zh-CN"/>
            </a:defPPr>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nSpc>
                <a:spcPct val="150000"/>
              </a:lnSpc>
              <a:buNone/>
            </a:pPr>
            <a:r>
              <a:rPr lang="zh-CN" altLang="zh-CN" sz="1400" b="1"/>
              <a:t>电子商务将传统商业活动中物流、信息流、资金流的传递方式利用网络科技进行整合</a:t>
            </a:r>
            <a:r>
              <a:rPr lang="zh-CN" altLang="zh-CN" sz="1400" b="1" smtClean="0"/>
              <a:t>。</a:t>
            </a:r>
            <a:endParaRPr lang="zh-CN" altLang="en-US" sz="1400" b="1"/>
          </a:p>
        </p:txBody>
      </p:sp>
      <p:graphicFrame>
        <p:nvGraphicFramePr>
          <p:cNvPr id="6" name="表格 5"/>
          <p:cNvGraphicFramePr>
            <a:graphicFrameLocks noGrp="1"/>
          </p:cNvGraphicFramePr>
          <p:nvPr/>
        </p:nvGraphicFramePr>
        <p:xfrm>
          <a:off x="1331640" y="501761"/>
          <a:ext cx="7632848" cy="3942197"/>
        </p:xfrm>
        <a:graphic>
          <a:graphicData uri="http://schemas.openxmlformats.org/drawingml/2006/table">
            <a:tbl>
              <a:tblPr firstRow="1" firstCol="1" bandRow="1">
                <a:tableStyleId>{5C22544A-7EE6-4342-B048-85BDC9FD1C3A}</a:tableStyleId>
              </a:tblPr>
              <a:tblGrid>
                <a:gridCol w="1543722"/>
                <a:gridCol w="3001682"/>
                <a:gridCol w="3087444"/>
              </a:tblGrid>
              <a:tr h="392811">
                <a:tc>
                  <a:txBody>
                    <a:bodyPr vert="horz" wrap="square"/>
                    <a:lstStyle/>
                    <a:p>
                      <a:pPr algn="ctr">
                        <a:spcAft>
                          <a:spcPct val="0"/>
                        </a:spcAft>
                      </a:pPr>
                      <a:r>
                        <a:rPr lang="zh-CN" sz="1600" kern="100">
                          <a:effectLst/>
                          <a:latin typeface="Calibri"/>
                          <a:ea typeface="宋体" panose="02010600030101010101" pitchFamily="2" charset="-122"/>
                          <a:cs typeface="Times New Roman" panose="02020603050405020304"/>
                        </a:rPr>
                        <a:t>角度</a:t>
                      </a:r>
                      <a:endParaRPr lang="zh-CN" sz="1600" kern="100">
                        <a:effectLst/>
                        <a:latin typeface="Calibri"/>
                        <a:ea typeface="宋体" panose="02010600030101010101" pitchFamily="2" charset="-122"/>
                        <a:cs typeface="Times New Roman" panose="02020603050405020304"/>
                      </a:endParaRPr>
                    </a:p>
                  </a:txBody>
                  <a:tcPr marL="68580" marR="68580" marT="0" marB="0" anchor="ctr"/>
                </a:tc>
                <a:tc>
                  <a:txBody>
                    <a:bodyPr vert="horz" wrap="square"/>
                    <a:lstStyle/>
                    <a:p>
                      <a:pPr algn="ctr">
                        <a:spcAft>
                          <a:spcPct val="0"/>
                        </a:spcAft>
                      </a:pPr>
                      <a:r>
                        <a:rPr lang="zh-CN" sz="1600" kern="100">
                          <a:effectLst/>
                          <a:latin typeface="Calibri"/>
                          <a:ea typeface="宋体" panose="02010600030101010101" pitchFamily="2" charset="-122"/>
                          <a:cs typeface="Times New Roman" panose="02020603050405020304"/>
                        </a:rPr>
                        <a:t>传统商务</a:t>
                      </a:r>
                      <a:endParaRPr lang="zh-CN" sz="1600" kern="100">
                        <a:effectLst/>
                        <a:latin typeface="Calibri"/>
                        <a:ea typeface="宋体" panose="02010600030101010101" pitchFamily="2" charset="-122"/>
                        <a:cs typeface="Times New Roman" panose="02020603050405020304"/>
                      </a:endParaRPr>
                    </a:p>
                  </a:txBody>
                  <a:tcPr marL="68580" marR="68580" marT="0" marB="0" anchor="ctr"/>
                </a:tc>
                <a:tc>
                  <a:txBody>
                    <a:bodyPr vert="horz" wrap="square"/>
                    <a:lstStyle/>
                    <a:p>
                      <a:pPr algn="ctr">
                        <a:spcAft>
                          <a:spcPct val="0"/>
                        </a:spcAft>
                      </a:pPr>
                      <a:r>
                        <a:rPr lang="zh-CN" sz="1600" kern="100">
                          <a:effectLst/>
                          <a:latin typeface="Calibri"/>
                          <a:ea typeface="宋体" panose="02010600030101010101" pitchFamily="2" charset="-122"/>
                          <a:cs typeface="Times New Roman" panose="02020603050405020304"/>
                        </a:rPr>
                        <a:t>电子商务</a:t>
                      </a:r>
                      <a:endParaRPr lang="zh-CN" sz="1600" kern="100">
                        <a:effectLst/>
                        <a:latin typeface="Calibri"/>
                        <a:ea typeface="宋体" panose="02010600030101010101" pitchFamily="2" charset="-122"/>
                        <a:cs typeface="Times New Roman" panose="02020603050405020304"/>
                      </a:endParaRPr>
                    </a:p>
                  </a:txBody>
                  <a:tcPr marL="68580" marR="68580" marT="0" marB="0" anchor="ctr"/>
                </a:tc>
              </a:tr>
              <a:tr h="392811">
                <a:tc>
                  <a:txBody>
                    <a:bodyPr vert="horz" wrap="square"/>
                    <a:lstStyle/>
                    <a:p>
                      <a:pPr algn="just">
                        <a:spcAft>
                          <a:spcPct val="0"/>
                        </a:spcAft>
                      </a:pPr>
                      <a:r>
                        <a:rPr lang="zh-CN" sz="1600" kern="100">
                          <a:effectLst/>
                          <a:latin typeface="Calibri"/>
                          <a:ea typeface="宋体" panose="02010600030101010101" pitchFamily="2" charset="-122"/>
                          <a:cs typeface="Times New Roman" panose="02020603050405020304"/>
                        </a:rPr>
                        <a:t>交易对象</a:t>
                      </a:r>
                      <a:endParaRPr lang="zh-CN" sz="1600" kern="100">
                        <a:effectLst/>
                        <a:latin typeface="Calibri"/>
                        <a:ea typeface="宋体" panose="02010600030101010101" pitchFamily="2" charset="-122"/>
                        <a:cs typeface="Times New Roman" panose="02020603050405020304"/>
                      </a:endParaRPr>
                    </a:p>
                  </a:txBody>
                  <a:tcPr marL="68580" marR="68580" marT="0" marB="0" anchor="ctr"/>
                </a:tc>
                <a:tc>
                  <a:txBody>
                    <a:bodyPr vert="horz" wrap="square"/>
                    <a:lstStyle/>
                    <a:p>
                      <a:pPr algn="just">
                        <a:spcAft>
                          <a:spcPct val="0"/>
                        </a:spcAft>
                      </a:pPr>
                      <a:r>
                        <a:rPr lang="zh-CN" sz="1600" b="1" kern="100">
                          <a:effectLst/>
                          <a:latin typeface="Calibri"/>
                          <a:ea typeface="宋体" panose="02010600030101010101" pitchFamily="2" charset="-122"/>
                          <a:cs typeface="Times New Roman" panose="02020603050405020304"/>
                        </a:rPr>
                        <a:t>部分地区</a:t>
                      </a:r>
                      <a:endParaRPr lang="zh-CN" sz="1600" b="1" kern="100">
                        <a:effectLst/>
                        <a:latin typeface="Calibri"/>
                        <a:ea typeface="宋体" panose="02010600030101010101" pitchFamily="2" charset="-122"/>
                        <a:cs typeface="Times New Roman" panose="02020603050405020304"/>
                      </a:endParaRPr>
                    </a:p>
                  </a:txBody>
                  <a:tcPr marL="68580" marR="68580" marT="0" marB="0" anchor="ctr"/>
                </a:tc>
                <a:tc>
                  <a:txBody>
                    <a:bodyPr vert="horz" wrap="square"/>
                    <a:lstStyle/>
                    <a:p>
                      <a:pPr algn="just">
                        <a:spcAft>
                          <a:spcPct val="0"/>
                        </a:spcAft>
                      </a:pPr>
                      <a:r>
                        <a:rPr lang="zh-CN" sz="1600" b="1" kern="100">
                          <a:effectLst/>
                          <a:latin typeface="Calibri"/>
                          <a:ea typeface="宋体" panose="02010600030101010101" pitchFamily="2" charset="-122"/>
                          <a:cs typeface="Times New Roman" panose="02020603050405020304"/>
                        </a:rPr>
                        <a:t>世界各地</a:t>
                      </a:r>
                      <a:endParaRPr lang="zh-CN" sz="1600" b="1" kern="100">
                        <a:effectLst/>
                        <a:latin typeface="Calibri"/>
                        <a:ea typeface="宋体" panose="02010600030101010101" pitchFamily="2" charset="-122"/>
                        <a:cs typeface="Times New Roman" panose="02020603050405020304"/>
                      </a:endParaRPr>
                    </a:p>
                  </a:txBody>
                  <a:tcPr marL="68580" marR="68580" marT="0" marB="0" anchor="ctr"/>
                </a:tc>
              </a:tr>
              <a:tr h="392811">
                <a:tc>
                  <a:txBody>
                    <a:bodyPr vert="horz" wrap="square"/>
                    <a:lstStyle/>
                    <a:p>
                      <a:pPr algn="just">
                        <a:spcAft>
                          <a:spcPct val="0"/>
                        </a:spcAft>
                      </a:pPr>
                      <a:r>
                        <a:rPr lang="zh-CN" sz="1600" kern="100">
                          <a:effectLst/>
                          <a:latin typeface="Calibri"/>
                          <a:ea typeface="宋体" panose="02010600030101010101" pitchFamily="2" charset="-122"/>
                          <a:cs typeface="Times New Roman" panose="02020603050405020304"/>
                        </a:rPr>
                        <a:t>交易时间</a:t>
                      </a:r>
                      <a:endParaRPr lang="zh-CN" sz="1600" kern="100">
                        <a:effectLst/>
                        <a:latin typeface="Calibri"/>
                        <a:ea typeface="宋体" panose="02010600030101010101" pitchFamily="2" charset="-122"/>
                        <a:cs typeface="Times New Roman" panose="02020603050405020304"/>
                      </a:endParaRPr>
                    </a:p>
                  </a:txBody>
                  <a:tcPr marL="68580" marR="68580" marT="0" marB="0" anchor="ctr"/>
                </a:tc>
                <a:tc>
                  <a:txBody>
                    <a:bodyPr vert="horz" wrap="square"/>
                    <a:lstStyle/>
                    <a:p>
                      <a:pPr algn="just">
                        <a:spcAft>
                          <a:spcPct val="0"/>
                        </a:spcAft>
                      </a:pPr>
                      <a:r>
                        <a:rPr lang="zh-CN" sz="1600" b="1" kern="100">
                          <a:effectLst/>
                          <a:latin typeface="Calibri"/>
                          <a:ea typeface="宋体" panose="02010600030101010101" pitchFamily="2" charset="-122"/>
                          <a:cs typeface="Times New Roman" panose="02020603050405020304"/>
                        </a:rPr>
                        <a:t>在规定的营业时间内</a:t>
                      </a:r>
                      <a:endParaRPr lang="zh-CN" sz="1600" b="1" kern="100">
                        <a:effectLst/>
                        <a:latin typeface="Calibri"/>
                        <a:ea typeface="宋体" panose="02010600030101010101" pitchFamily="2" charset="-122"/>
                        <a:cs typeface="Times New Roman" panose="02020603050405020304"/>
                      </a:endParaRPr>
                    </a:p>
                  </a:txBody>
                  <a:tcPr marL="68580" marR="68580" marT="0" marB="0" anchor="ctr"/>
                </a:tc>
                <a:tc>
                  <a:txBody>
                    <a:bodyPr vert="horz" wrap="square"/>
                    <a:lstStyle/>
                    <a:p>
                      <a:pPr algn="just">
                        <a:spcAft>
                          <a:spcPct val="0"/>
                        </a:spcAft>
                      </a:pPr>
                      <a:r>
                        <a:rPr lang="zh-CN" sz="1600" b="1" kern="100">
                          <a:effectLst/>
                          <a:latin typeface="Calibri"/>
                          <a:ea typeface="宋体" panose="02010600030101010101" pitchFamily="2" charset="-122"/>
                          <a:cs typeface="Times New Roman" panose="02020603050405020304"/>
                        </a:rPr>
                        <a:t>每天</a:t>
                      </a:r>
                      <a:r>
                        <a:rPr lang="en-US" sz="1600" b="1" kern="100">
                          <a:effectLst/>
                          <a:latin typeface="Calibri"/>
                          <a:ea typeface="宋体" panose="02010600030101010101" pitchFamily="2" charset="-122"/>
                          <a:cs typeface="Times New Roman" panose="02020603050405020304"/>
                        </a:rPr>
                        <a:t>24</a:t>
                      </a:r>
                      <a:r>
                        <a:rPr lang="zh-CN" sz="1600" b="1" kern="100">
                          <a:effectLst/>
                          <a:latin typeface="Calibri"/>
                          <a:ea typeface="宋体" panose="02010600030101010101" pitchFamily="2" charset="-122"/>
                          <a:cs typeface="Times New Roman" panose="02020603050405020304"/>
                        </a:rPr>
                        <a:t>小时服务</a:t>
                      </a:r>
                      <a:endParaRPr lang="zh-CN" sz="1600" b="1" kern="100">
                        <a:effectLst/>
                        <a:latin typeface="Calibri"/>
                        <a:ea typeface="宋体" panose="02010600030101010101" pitchFamily="2" charset="-122"/>
                        <a:cs typeface="Times New Roman" panose="02020603050405020304"/>
                      </a:endParaRPr>
                    </a:p>
                  </a:txBody>
                  <a:tcPr marL="68580" marR="68580" marT="0" marB="0" anchor="ctr"/>
                </a:tc>
              </a:tr>
              <a:tr h="420233">
                <a:tc>
                  <a:txBody>
                    <a:bodyPr vert="horz" wrap="square"/>
                    <a:lstStyle/>
                    <a:p>
                      <a:pPr algn="just">
                        <a:spcAft>
                          <a:spcPct val="0"/>
                        </a:spcAft>
                      </a:pPr>
                      <a:r>
                        <a:rPr lang="zh-CN" sz="1600" kern="100">
                          <a:effectLst/>
                          <a:latin typeface="Calibri"/>
                          <a:ea typeface="宋体" panose="02010600030101010101" pitchFamily="2" charset="-122"/>
                          <a:cs typeface="Times New Roman" panose="02020603050405020304"/>
                        </a:rPr>
                        <a:t>营销推动</a:t>
                      </a:r>
                      <a:endParaRPr lang="zh-CN" sz="1600" kern="100">
                        <a:effectLst/>
                        <a:latin typeface="Calibri"/>
                        <a:ea typeface="宋体" panose="02010600030101010101" pitchFamily="2" charset="-122"/>
                        <a:cs typeface="Times New Roman" panose="02020603050405020304"/>
                      </a:endParaRPr>
                    </a:p>
                  </a:txBody>
                  <a:tcPr marL="68580" marR="68580" marT="0" marB="0" anchor="ctr"/>
                </a:tc>
                <a:tc>
                  <a:txBody>
                    <a:bodyPr vert="horz" wrap="square"/>
                    <a:lstStyle/>
                    <a:p>
                      <a:pPr algn="just">
                        <a:spcAft>
                          <a:spcPct val="0"/>
                        </a:spcAft>
                      </a:pPr>
                      <a:r>
                        <a:rPr lang="zh-CN" sz="1600" b="1" kern="100">
                          <a:effectLst/>
                          <a:latin typeface="Calibri"/>
                          <a:ea typeface="宋体" panose="02010600030101010101" pitchFamily="2" charset="-122"/>
                          <a:cs typeface="Times New Roman" panose="02020603050405020304"/>
                        </a:rPr>
                        <a:t>销售商单方努力</a:t>
                      </a:r>
                      <a:endParaRPr lang="zh-CN" sz="1600" b="1" kern="100">
                        <a:effectLst/>
                        <a:latin typeface="Calibri"/>
                        <a:ea typeface="宋体" panose="02010600030101010101" pitchFamily="2" charset="-122"/>
                        <a:cs typeface="Times New Roman" panose="02020603050405020304"/>
                      </a:endParaRPr>
                    </a:p>
                  </a:txBody>
                  <a:tcPr marL="68580" marR="68580" marT="0" marB="0" anchor="ctr"/>
                </a:tc>
                <a:tc>
                  <a:txBody>
                    <a:bodyPr vert="horz" wrap="square"/>
                    <a:lstStyle/>
                    <a:p>
                      <a:pPr algn="just">
                        <a:spcAft>
                          <a:spcPct val="0"/>
                        </a:spcAft>
                      </a:pPr>
                      <a:r>
                        <a:rPr lang="zh-CN" sz="1600" b="1" kern="100">
                          <a:effectLst/>
                          <a:latin typeface="Calibri"/>
                          <a:ea typeface="宋体" panose="02010600030101010101" pitchFamily="2" charset="-122"/>
                          <a:cs typeface="Times New Roman" panose="02020603050405020304"/>
                        </a:rPr>
                        <a:t>交易双方一对一沟通，是双向的</a:t>
                      </a:r>
                      <a:endParaRPr lang="zh-CN" sz="1600" b="1" kern="100">
                        <a:effectLst/>
                        <a:latin typeface="Calibri"/>
                        <a:ea typeface="宋体" panose="02010600030101010101" pitchFamily="2" charset="-122"/>
                        <a:cs typeface="Times New Roman" panose="02020603050405020304"/>
                      </a:endParaRPr>
                    </a:p>
                  </a:txBody>
                  <a:tcPr marL="68580" marR="68580" marT="0" marB="0" anchor="ctr"/>
                </a:tc>
              </a:tr>
              <a:tr h="420233">
                <a:tc>
                  <a:txBody>
                    <a:bodyPr vert="horz" wrap="square"/>
                    <a:lstStyle/>
                    <a:p>
                      <a:pPr algn="just">
                        <a:spcAft>
                          <a:spcPct val="0"/>
                        </a:spcAft>
                      </a:pPr>
                      <a:r>
                        <a:rPr lang="zh-CN" sz="1600" kern="100">
                          <a:effectLst/>
                          <a:latin typeface="Calibri"/>
                          <a:ea typeface="宋体" panose="02010600030101010101" pitchFamily="2" charset="-122"/>
                          <a:cs typeface="Times New Roman" panose="02020603050405020304"/>
                        </a:rPr>
                        <a:t>顾客购物方便度</a:t>
                      </a:r>
                      <a:endParaRPr lang="zh-CN" sz="1600" kern="100">
                        <a:effectLst/>
                        <a:latin typeface="Calibri"/>
                        <a:ea typeface="宋体" panose="02010600030101010101" pitchFamily="2" charset="-122"/>
                        <a:cs typeface="Times New Roman" panose="02020603050405020304"/>
                      </a:endParaRPr>
                    </a:p>
                  </a:txBody>
                  <a:tcPr marL="68580" marR="68580" marT="0" marB="0" anchor="ctr"/>
                </a:tc>
                <a:tc>
                  <a:txBody>
                    <a:bodyPr vert="horz" wrap="square"/>
                    <a:lstStyle/>
                    <a:p>
                      <a:pPr algn="just">
                        <a:spcAft>
                          <a:spcPct val="0"/>
                        </a:spcAft>
                      </a:pPr>
                      <a:r>
                        <a:rPr lang="zh-CN" sz="1600" b="1" kern="100">
                          <a:effectLst/>
                          <a:latin typeface="Calibri"/>
                          <a:ea typeface="宋体" panose="02010600030101010101" pitchFamily="2" charset="-122"/>
                          <a:cs typeface="Times New Roman" panose="02020603050405020304"/>
                        </a:rPr>
                        <a:t>受限于时间、地点及店主态度</a:t>
                      </a:r>
                      <a:endParaRPr lang="zh-CN" sz="1600" b="1" kern="100">
                        <a:effectLst/>
                        <a:latin typeface="Calibri"/>
                        <a:ea typeface="宋体" panose="02010600030101010101" pitchFamily="2" charset="-122"/>
                        <a:cs typeface="Times New Roman" panose="02020603050405020304"/>
                      </a:endParaRPr>
                    </a:p>
                  </a:txBody>
                  <a:tcPr marL="68580" marR="68580" marT="0" marB="0" anchor="ctr"/>
                </a:tc>
                <a:tc>
                  <a:txBody>
                    <a:bodyPr vert="horz" wrap="square"/>
                    <a:lstStyle/>
                    <a:p>
                      <a:pPr algn="just">
                        <a:spcAft>
                          <a:spcPct val="0"/>
                        </a:spcAft>
                      </a:pPr>
                      <a:r>
                        <a:rPr lang="zh-CN" sz="1600" b="1" kern="100">
                          <a:effectLst/>
                          <a:latin typeface="Calibri"/>
                          <a:ea typeface="宋体" panose="02010600030101010101" pitchFamily="2" charset="-122"/>
                          <a:cs typeface="Times New Roman" panose="02020603050405020304"/>
                        </a:rPr>
                        <a:t>按自己的方式，无拘无束地购物</a:t>
                      </a:r>
                      <a:endParaRPr lang="zh-CN" sz="1600" b="1" kern="100">
                        <a:effectLst/>
                        <a:latin typeface="Calibri"/>
                        <a:ea typeface="宋体" panose="02010600030101010101" pitchFamily="2" charset="-122"/>
                        <a:cs typeface="Times New Roman" panose="02020603050405020304"/>
                      </a:endParaRPr>
                    </a:p>
                  </a:txBody>
                  <a:tcPr marL="68580" marR="68580" marT="0" marB="0" anchor="ctr"/>
                </a:tc>
              </a:tr>
              <a:tr h="420233">
                <a:tc>
                  <a:txBody>
                    <a:bodyPr vert="horz" wrap="square"/>
                    <a:lstStyle/>
                    <a:p>
                      <a:pPr algn="just">
                        <a:spcAft>
                          <a:spcPct val="0"/>
                        </a:spcAft>
                      </a:pPr>
                      <a:r>
                        <a:rPr lang="zh-CN" sz="1600" kern="100">
                          <a:effectLst/>
                          <a:latin typeface="Calibri"/>
                          <a:ea typeface="宋体" panose="02010600030101010101" pitchFamily="2" charset="-122"/>
                          <a:cs typeface="Times New Roman" panose="02020603050405020304"/>
                        </a:rPr>
                        <a:t>顾家需求把握</a:t>
                      </a:r>
                      <a:endParaRPr lang="zh-CN" sz="1600" kern="100">
                        <a:effectLst/>
                        <a:latin typeface="Calibri"/>
                        <a:ea typeface="宋体" panose="02010600030101010101" pitchFamily="2" charset="-122"/>
                        <a:cs typeface="Times New Roman" panose="02020603050405020304"/>
                      </a:endParaRPr>
                    </a:p>
                  </a:txBody>
                  <a:tcPr marL="68580" marR="68580" marT="0" marB="0" anchor="ctr"/>
                </a:tc>
                <a:tc>
                  <a:txBody>
                    <a:bodyPr vert="horz" wrap="square"/>
                    <a:lstStyle/>
                    <a:p>
                      <a:pPr algn="just">
                        <a:spcAft>
                          <a:spcPct val="0"/>
                        </a:spcAft>
                      </a:pPr>
                      <a:r>
                        <a:rPr lang="zh-CN" sz="1600" b="1" kern="100">
                          <a:effectLst/>
                          <a:latin typeface="Calibri"/>
                          <a:ea typeface="宋体" panose="02010600030101010101" pitchFamily="2" charset="-122"/>
                          <a:cs typeface="Times New Roman" panose="02020603050405020304"/>
                        </a:rPr>
                        <a:t>商家需很长时间掌握顾客要求</a:t>
                      </a:r>
                      <a:endParaRPr lang="zh-CN" sz="1600" b="1" kern="100">
                        <a:effectLst/>
                        <a:latin typeface="Calibri"/>
                        <a:ea typeface="宋体" panose="02010600030101010101" pitchFamily="2" charset="-122"/>
                        <a:cs typeface="Times New Roman" panose="02020603050405020304"/>
                      </a:endParaRPr>
                    </a:p>
                  </a:txBody>
                  <a:tcPr marL="68580" marR="68580" marT="0" marB="0" anchor="ctr"/>
                </a:tc>
                <a:tc>
                  <a:txBody>
                    <a:bodyPr vert="horz" wrap="square"/>
                    <a:lstStyle/>
                    <a:p>
                      <a:pPr algn="just">
                        <a:spcAft>
                          <a:spcPct val="0"/>
                        </a:spcAft>
                      </a:pPr>
                      <a:r>
                        <a:rPr lang="zh-CN" sz="1600" b="1" kern="100">
                          <a:effectLst/>
                          <a:latin typeface="Calibri"/>
                          <a:ea typeface="宋体" panose="02010600030101010101" pitchFamily="2" charset="-122"/>
                          <a:cs typeface="Times New Roman" panose="02020603050405020304"/>
                        </a:rPr>
                        <a:t>能快速捕捉顾客的需求并及时应对</a:t>
                      </a:r>
                      <a:endParaRPr lang="zh-CN" sz="1600" b="1" kern="100">
                        <a:effectLst/>
                        <a:latin typeface="Calibri"/>
                        <a:ea typeface="宋体" panose="02010600030101010101" pitchFamily="2" charset="-122"/>
                        <a:cs typeface="Times New Roman" panose="02020603050405020304"/>
                      </a:endParaRPr>
                    </a:p>
                  </a:txBody>
                  <a:tcPr marL="68580" marR="68580" marT="0" marB="0" anchor="ctr"/>
                </a:tc>
              </a:tr>
              <a:tr h="420233">
                <a:tc>
                  <a:txBody>
                    <a:bodyPr vert="horz" wrap="square"/>
                    <a:lstStyle/>
                    <a:p>
                      <a:pPr algn="just">
                        <a:spcAft>
                          <a:spcPct val="0"/>
                        </a:spcAft>
                      </a:pPr>
                      <a:r>
                        <a:rPr lang="zh-CN" sz="1600" kern="100">
                          <a:effectLst/>
                          <a:latin typeface="Calibri"/>
                          <a:ea typeface="宋体" panose="02010600030101010101" pitchFamily="2" charset="-122"/>
                          <a:cs typeface="Times New Roman" panose="02020603050405020304"/>
                        </a:rPr>
                        <a:t>销售地点</a:t>
                      </a:r>
                      <a:endParaRPr lang="zh-CN" sz="1600" kern="100">
                        <a:effectLst/>
                        <a:latin typeface="Calibri"/>
                        <a:ea typeface="宋体" panose="02010600030101010101" pitchFamily="2" charset="-122"/>
                        <a:cs typeface="Times New Roman" panose="02020603050405020304"/>
                      </a:endParaRPr>
                    </a:p>
                  </a:txBody>
                  <a:tcPr marL="68580" marR="68580" marT="0" marB="0" anchor="ctr"/>
                </a:tc>
                <a:tc>
                  <a:txBody>
                    <a:bodyPr vert="horz" wrap="square"/>
                    <a:lstStyle/>
                    <a:p>
                      <a:pPr algn="just">
                        <a:spcAft>
                          <a:spcPct val="0"/>
                        </a:spcAft>
                      </a:pPr>
                      <a:r>
                        <a:rPr lang="zh-CN" sz="1600" b="1" kern="100">
                          <a:effectLst/>
                          <a:latin typeface="Calibri"/>
                          <a:ea typeface="宋体" panose="02010600030101010101" pitchFamily="2" charset="-122"/>
                          <a:cs typeface="Times New Roman" panose="02020603050405020304"/>
                        </a:rPr>
                        <a:t>需要销售空间（店铺、货架和仓库）</a:t>
                      </a:r>
                      <a:endParaRPr lang="zh-CN" sz="1600" b="1" kern="100">
                        <a:effectLst/>
                        <a:latin typeface="Calibri"/>
                        <a:ea typeface="宋体" panose="02010600030101010101" pitchFamily="2" charset="-122"/>
                        <a:cs typeface="Times New Roman" panose="02020603050405020304"/>
                      </a:endParaRPr>
                    </a:p>
                  </a:txBody>
                  <a:tcPr marL="68580" marR="68580" marT="0" marB="0" anchor="ctr"/>
                </a:tc>
                <a:tc>
                  <a:txBody>
                    <a:bodyPr vert="horz" wrap="square"/>
                    <a:lstStyle/>
                    <a:p>
                      <a:pPr algn="just">
                        <a:spcAft>
                          <a:spcPct val="0"/>
                        </a:spcAft>
                      </a:pPr>
                      <a:r>
                        <a:rPr lang="zh-CN" sz="1600" b="1" kern="100">
                          <a:effectLst/>
                          <a:latin typeface="Calibri"/>
                          <a:ea typeface="宋体" panose="02010600030101010101" pitchFamily="2" charset="-122"/>
                          <a:cs typeface="Times New Roman" panose="02020603050405020304"/>
                        </a:rPr>
                        <a:t>虚拟空间（提供商品列表和图片）</a:t>
                      </a:r>
                      <a:endParaRPr lang="zh-CN" sz="1600" b="1" kern="100">
                        <a:effectLst/>
                        <a:latin typeface="Calibri"/>
                        <a:ea typeface="宋体" panose="02010600030101010101" pitchFamily="2" charset="-122"/>
                        <a:cs typeface="Times New Roman" panose="02020603050405020304"/>
                      </a:endParaRPr>
                    </a:p>
                  </a:txBody>
                  <a:tcPr marL="68580" marR="68580" marT="0" marB="0" anchor="ctr"/>
                </a:tc>
              </a:tr>
              <a:tr h="392811">
                <a:tc>
                  <a:txBody>
                    <a:bodyPr vert="horz" wrap="square"/>
                    <a:lstStyle/>
                    <a:p>
                      <a:pPr algn="just">
                        <a:spcAft>
                          <a:spcPct val="0"/>
                        </a:spcAft>
                      </a:pPr>
                      <a:r>
                        <a:rPr lang="zh-CN" sz="1600" kern="100">
                          <a:effectLst/>
                          <a:latin typeface="Calibri"/>
                          <a:ea typeface="宋体" panose="02010600030101010101" pitchFamily="2" charset="-122"/>
                          <a:cs typeface="Times New Roman" panose="02020603050405020304"/>
                        </a:rPr>
                        <a:t>销售方式</a:t>
                      </a:r>
                      <a:endParaRPr lang="zh-CN" sz="1600" kern="100">
                        <a:effectLst/>
                        <a:latin typeface="Calibri"/>
                        <a:ea typeface="宋体" panose="02010600030101010101" pitchFamily="2" charset="-122"/>
                        <a:cs typeface="Times New Roman" panose="02020603050405020304"/>
                      </a:endParaRPr>
                    </a:p>
                  </a:txBody>
                  <a:tcPr marL="68580" marR="68580" marT="0" marB="0" anchor="ctr"/>
                </a:tc>
                <a:tc>
                  <a:txBody>
                    <a:bodyPr vert="horz" wrap="square"/>
                    <a:lstStyle/>
                    <a:p>
                      <a:pPr algn="just">
                        <a:spcAft>
                          <a:spcPct val="0"/>
                        </a:spcAft>
                      </a:pPr>
                      <a:r>
                        <a:rPr lang="zh-CN" sz="1600" b="1" kern="100">
                          <a:effectLst/>
                          <a:latin typeface="Calibri"/>
                          <a:ea typeface="宋体" panose="02010600030101010101" pitchFamily="2" charset="-122"/>
                          <a:cs typeface="Times New Roman" panose="02020603050405020304"/>
                        </a:rPr>
                        <a:t>通过各种关系买卖，方式多样</a:t>
                      </a:r>
                      <a:endParaRPr lang="zh-CN" sz="1600" b="1" kern="100">
                        <a:effectLst/>
                        <a:latin typeface="Calibri"/>
                        <a:ea typeface="宋体" panose="02010600030101010101" pitchFamily="2" charset="-122"/>
                        <a:cs typeface="Times New Roman" panose="02020603050405020304"/>
                      </a:endParaRPr>
                    </a:p>
                  </a:txBody>
                  <a:tcPr marL="68580" marR="68580" marT="0" marB="0" anchor="ctr"/>
                </a:tc>
                <a:tc>
                  <a:txBody>
                    <a:bodyPr vert="horz" wrap="square"/>
                    <a:lstStyle/>
                    <a:p>
                      <a:pPr algn="just">
                        <a:spcAft>
                          <a:spcPct val="0"/>
                        </a:spcAft>
                      </a:pPr>
                      <a:r>
                        <a:rPr lang="zh-CN" sz="1600" b="1" kern="100">
                          <a:effectLst/>
                          <a:latin typeface="Calibri"/>
                          <a:ea typeface="宋体" panose="02010600030101010101" pitchFamily="2" charset="-122"/>
                          <a:cs typeface="Times New Roman" panose="02020603050405020304"/>
                        </a:rPr>
                        <a:t>完全自由购买</a:t>
                      </a:r>
                      <a:endParaRPr lang="zh-CN" sz="1600" b="1" kern="100">
                        <a:effectLst/>
                        <a:latin typeface="Calibri"/>
                        <a:ea typeface="宋体" panose="02010600030101010101" pitchFamily="2" charset="-122"/>
                        <a:cs typeface="Times New Roman" panose="02020603050405020304"/>
                      </a:endParaRPr>
                    </a:p>
                  </a:txBody>
                  <a:tcPr marL="68580" marR="68580" marT="0" marB="0" anchor="ctr"/>
                </a:tc>
              </a:tr>
              <a:tr h="420233">
                <a:tc>
                  <a:txBody>
                    <a:bodyPr vert="horz" wrap="square"/>
                    <a:lstStyle/>
                    <a:p>
                      <a:pPr algn="just">
                        <a:spcAft>
                          <a:spcPct val="0"/>
                        </a:spcAft>
                      </a:pPr>
                      <a:r>
                        <a:rPr lang="zh-CN" sz="1600" kern="100">
                          <a:effectLst/>
                          <a:latin typeface="Calibri"/>
                          <a:ea typeface="宋体" panose="02010600030101010101" pitchFamily="2" charset="-122"/>
                          <a:cs typeface="Times New Roman" panose="02020603050405020304"/>
                        </a:rPr>
                        <a:t>流通渠道</a:t>
                      </a:r>
                      <a:endParaRPr lang="zh-CN" sz="1600" kern="100">
                        <a:effectLst/>
                        <a:latin typeface="Calibri"/>
                        <a:ea typeface="宋体" panose="02010600030101010101" pitchFamily="2" charset="-122"/>
                        <a:cs typeface="Times New Roman" panose="02020603050405020304"/>
                      </a:endParaRPr>
                    </a:p>
                  </a:txBody>
                  <a:tcPr marL="68580" marR="68580" marT="0" marB="0" anchor="ctr"/>
                </a:tc>
                <a:tc>
                  <a:txBody>
                    <a:bodyPr vert="horz" wrap="square"/>
                    <a:lstStyle/>
                    <a:p>
                      <a:pPr algn="just">
                        <a:spcAft>
                          <a:spcPct val="0"/>
                        </a:spcAft>
                      </a:pPr>
                      <a:r>
                        <a:rPr lang="zh-CN" sz="1600" b="1" kern="100">
                          <a:effectLst/>
                          <a:latin typeface="Calibri"/>
                          <a:ea typeface="宋体" panose="02010600030101010101" pitchFamily="2" charset="-122"/>
                          <a:cs typeface="Times New Roman" panose="02020603050405020304"/>
                        </a:rPr>
                        <a:t>流通环节复杂，流通成本高</a:t>
                      </a:r>
                      <a:endParaRPr lang="zh-CN" sz="1600" b="1" kern="100">
                        <a:effectLst/>
                        <a:latin typeface="Calibri"/>
                        <a:ea typeface="宋体" panose="02010600030101010101" pitchFamily="2" charset="-122"/>
                        <a:cs typeface="Times New Roman" panose="02020603050405020304"/>
                      </a:endParaRPr>
                    </a:p>
                  </a:txBody>
                  <a:tcPr marL="68580" marR="68580" marT="0" marB="0" anchor="ctr"/>
                </a:tc>
                <a:tc>
                  <a:txBody>
                    <a:bodyPr vert="horz" wrap="square"/>
                    <a:lstStyle/>
                    <a:p>
                      <a:pPr algn="just">
                        <a:spcAft>
                          <a:spcPct val="0"/>
                        </a:spcAft>
                      </a:pPr>
                      <a:r>
                        <a:rPr lang="zh-CN" sz="1600" b="1" kern="100">
                          <a:effectLst/>
                          <a:latin typeface="Calibri"/>
                          <a:ea typeface="宋体" panose="02010600030101010101" pitchFamily="2" charset="-122"/>
                          <a:cs typeface="Times New Roman" panose="02020603050405020304"/>
                        </a:rPr>
                        <a:t>简化了流通环节，降低了流通成本</a:t>
                      </a:r>
                      <a:endParaRPr lang="zh-CN" sz="1600" b="1" kern="100">
                        <a:effectLst/>
                        <a:latin typeface="Calibri"/>
                        <a:ea typeface="宋体" panose="02010600030101010101" pitchFamily="2" charset="-122"/>
                        <a:cs typeface="Times New Roman" panose="02020603050405020304"/>
                      </a:endParaRPr>
                    </a:p>
                  </a:txBody>
                  <a:tcPr marL="68580" marR="68580" marT="0" marB="0" anchor="ctr"/>
                </a:tc>
              </a:tr>
            </a:tbl>
          </a:graphicData>
        </a:graphic>
      </p:graphicFrame>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1"/>
          <p:cNvSpPr txBox="1"/>
          <p:nvPr/>
        </p:nvSpPr>
        <p:spPr>
          <a:xfrm>
            <a:off x="467544" y="699542"/>
            <a:ext cx="3528392" cy="720080"/>
          </a:xfrm>
          <a:prstGeom prst="rect">
            <a:avLst/>
          </a:prstGeom>
          <a:solidFill>
            <a:schemeClr val="accent6">
              <a:lumMod val="75000"/>
            </a:schemeClr>
          </a:solidFill>
        </p:spPr>
        <p:style>
          <a:lnRef idx="3">
            <a:schemeClr val="lt1"/>
          </a:lnRef>
          <a:fillRef idx="1">
            <a:schemeClr val="accent6"/>
          </a:fillRef>
          <a:effectRef idx="1">
            <a:schemeClr val="accent6"/>
          </a:effectRef>
          <a:fontRef idx="minor">
            <a:schemeClr val="lt1"/>
          </a:fontRef>
        </p:style>
        <p:txBody>
          <a:bodyPr vert="horz" lIns="91440" tIns="45720" rIns="91440" bIns="45720" rtlCol="0" anchor="ctr">
            <a:normAutofit fontScale="97500" lnSpcReduction="10000"/>
          </a:bodyPr>
          <a:lstStyle>
            <a:defPPr>
              <a:defRPr lang="zh-CN"/>
            </a:defPPr>
            <a:lvl1pPr marL="0" algn="ctr" defTabSz="914400" rtl="0" eaLnBrk="1" latinLnBrk="0" hangingPunct="1">
              <a:spcBef>
                <a:spcPct val="0"/>
              </a:spcBef>
              <a:buNone/>
              <a:defRPr sz="44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zh-CN" altLang="zh-CN"/>
              <a:t>网店开店流程</a:t>
            </a:r>
            <a:endParaRPr lang="zh-CN" altLang="en-US"/>
          </a:p>
        </p:txBody>
      </p:sp>
      <p:sp>
        <p:nvSpPr>
          <p:cNvPr id="5" name="矩形 4"/>
          <p:cNvSpPr/>
          <p:nvPr/>
        </p:nvSpPr>
        <p:spPr>
          <a:xfrm>
            <a:off x="1115616" y="1707654"/>
            <a:ext cx="7416824" cy="369332"/>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a:t>根据客户的需求</a:t>
            </a:r>
            <a:r>
              <a:rPr lang="zh-CN" altLang="zh-CN" smtClean="0"/>
              <a:t>，建议</a:t>
            </a:r>
            <a:r>
              <a:rPr lang="zh-CN" altLang="zh-CN"/>
              <a:t>客户</a:t>
            </a:r>
            <a:r>
              <a:rPr lang="zh-CN" altLang="zh-CN" smtClean="0"/>
              <a:t>到</a:t>
            </a:r>
            <a:r>
              <a:rPr lang="zh-CN" altLang="en-US" smtClean="0"/>
              <a:t>电商</a:t>
            </a:r>
            <a:r>
              <a:rPr lang="zh-CN" altLang="zh-CN" smtClean="0"/>
              <a:t>平台</a:t>
            </a:r>
            <a:r>
              <a:rPr lang="zh-CN" altLang="zh-CN"/>
              <a:t>开设</a:t>
            </a:r>
            <a:r>
              <a:rPr lang="zh-CN" altLang="zh-CN" smtClean="0"/>
              <a:t>店铺</a:t>
            </a:r>
            <a:r>
              <a:rPr lang="zh-CN" altLang="en-US" smtClean="0"/>
              <a:t>。</a:t>
            </a:r>
            <a:r>
              <a:rPr lang="en-US" altLang="zh-CN" smtClean="0"/>
              <a:t>——</a:t>
            </a:r>
            <a:r>
              <a:rPr lang="zh-CN" altLang="en-US" smtClean="0"/>
              <a:t>以拼多多为例</a:t>
            </a:r>
            <a:endParaRPr lang="zh-CN" altLang="en-US"/>
          </a:p>
        </p:txBody>
      </p:sp>
      <p:sp>
        <p:nvSpPr>
          <p:cNvPr id="6" name="矩形 5"/>
          <p:cNvSpPr/>
          <p:nvPr/>
        </p:nvSpPr>
        <p:spPr>
          <a:xfrm>
            <a:off x="1187624" y="2193511"/>
            <a:ext cx="3533340" cy="369332"/>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a:t>（</a:t>
            </a:r>
            <a:r>
              <a:rPr lang="en-US" altLang="zh-CN"/>
              <a:t>1</a:t>
            </a:r>
            <a:r>
              <a:rPr lang="zh-CN" altLang="zh-CN"/>
              <a:t>）先在百度上搜索拼多多官网</a:t>
            </a:r>
            <a:endParaRPr lang="zh-CN" altLang="en-US"/>
          </a:p>
        </p:txBody>
      </p:sp>
      <p:pic>
        <p:nvPicPr>
          <p:cNvPr id="7" name="图片 6" descr="IMG_256">
            <a:hlinkClick r:id="rId3" tooltip="点击查看大图"/>
          </p:cNvPr>
          <p:cNvPicPr/>
          <p:nvPr/>
        </p:nvPicPr>
        <p:blipFill>
          <a:blip r:embed="rId2"/>
          <a:srcRect t="-340" b="50340"/>
          <a:stretch>
            <a:fillRect/>
          </a:stretch>
        </p:blipFill>
        <p:spPr>
          <a:xfrm>
            <a:off x="1195003" y="2654994"/>
            <a:ext cx="3629025" cy="1451610"/>
          </a:xfrm>
          <a:prstGeom prst="rect">
            <a:avLst/>
          </a:prstGeom>
          <a:noFill/>
          <a:ln w="9525">
            <a:noFill/>
          </a:ln>
        </p:spPr>
      </p:pic>
      <p:sp>
        <p:nvSpPr>
          <p:cNvPr id="8" name="矩形 7"/>
          <p:cNvSpPr/>
          <p:nvPr/>
        </p:nvSpPr>
        <p:spPr>
          <a:xfrm>
            <a:off x="5491839" y="4143886"/>
            <a:ext cx="2840842" cy="369332"/>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a:t>（</a:t>
            </a:r>
            <a:r>
              <a:rPr lang="en-US" altLang="zh-CN"/>
              <a:t>2</a:t>
            </a:r>
            <a:r>
              <a:rPr lang="zh-CN" altLang="zh-CN"/>
              <a:t>）点击上面的商家入驻</a:t>
            </a:r>
            <a:endParaRPr lang="zh-CN" altLang="en-US"/>
          </a:p>
        </p:txBody>
      </p:sp>
      <p:pic>
        <p:nvPicPr>
          <p:cNvPr id="9" name="图片 8" descr="IMG_257">
            <a:hlinkClick r:id="rId5" tooltip="点击查看大图"/>
          </p:cNvPr>
          <p:cNvPicPr/>
          <p:nvPr/>
        </p:nvPicPr>
        <p:blipFill>
          <a:blip r:embed="rId4"/>
          <a:stretch>
            <a:fillRect/>
          </a:stretch>
        </p:blipFill>
        <p:spPr>
          <a:xfrm>
            <a:off x="5508104" y="2219774"/>
            <a:ext cx="2808312" cy="1727013"/>
          </a:xfrm>
          <a:prstGeom prst="rect">
            <a:avLst/>
          </a:prstGeom>
          <a:noFill/>
          <a:ln w="9525">
            <a:noFill/>
          </a:ln>
        </p:spPr>
      </p:pic>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5" name="图片 4" descr="IMG_258">
            <a:hlinkClick r:id="rId3" tooltip="点击查看大图"/>
          </p:cNvPr>
          <p:cNvPicPr/>
          <p:nvPr/>
        </p:nvPicPr>
        <p:blipFill>
          <a:blip r:embed="rId2"/>
          <a:srcRect l="18168" t="13664"/>
          <a:stretch>
            <a:fillRect/>
          </a:stretch>
        </p:blipFill>
        <p:spPr>
          <a:xfrm>
            <a:off x="1073219" y="924858"/>
            <a:ext cx="2410564" cy="1718900"/>
          </a:xfrm>
          <a:prstGeom prst="rect">
            <a:avLst/>
          </a:prstGeom>
          <a:noFill/>
          <a:ln w="9525">
            <a:noFill/>
          </a:ln>
        </p:spPr>
      </p:pic>
      <p:sp>
        <p:nvSpPr>
          <p:cNvPr id="6" name="矩形 5"/>
          <p:cNvSpPr/>
          <p:nvPr/>
        </p:nvSpPr>
        <p:spPr>
          <a:xfrm>
            <a:off x="490829" y="555526"/>
            <a:ext cx="2840842" cy="369332"/>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a:t>（</a:t>
            </a:r>
            <a:r>
              <a:rPr lang="en-US" altLang="zh-CN"/>
              <a:t>3</a:t>
            </a:r>
            <a:r>
              <a:rPr lang="zh-CN" altLang="zh-CN"/>
              <a:t>）输入手机号和验证码</a:t>
            </a:r>
            <a:endParaRPr lang="zh-CN" altLang="en-US"/>
          </a:p>
        </p:txBody>
      </p:sp>
      <p:sp>
        <p:nvSpPr>
          <p:cNvPr id="7" name="矩形 6"/>
          <p:cNvSpPr/>
          <p:nvPr/>
        </p:nvSpPr>
        <p:spPr>
          <a:xfrm>
            <a:off x="4634130" y="559323"/>
            <a:ext cx="3764172" cy="369332"/>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a:t>（</a:t>
            </a:r>
            <a:r>
              <a:rPr lang="en-US" altLang="zh-CN"/>
              <a:t>4</a:t>
            </a:r>
            <a:r>
              <a:rPr lang="zh-CN" altLang="zh-CN"/>
              <a:t>）如果个人开店，就点击个人店</a:t>
            </a:r>
            <a:endParaRPr lang="zh-CN" altLang="en-US"/>
          </a:p>
        </p:txBody>
      </p:sp>
      <p:pic>
        <p:nvPicPr>
          <p:cNvPr id="8" name="图片 7" descr="IMG_259">
            <a:hlinkClick r:id="rId5" tooltip="点击查看大图"/>
          </p:cNvPr>
          <p:cNvPicPr/>
          <p:nvPr/>
        </p:nvPicPr>
        <p:blipFill>
          <a:blip r:embed="rId4"/>
          <a:stretch>
            <a:fillRect/>
          </a:stretch>
        </p:blipFill>
        <p:spPr>
          <a:xfrm>
            <a:off x="5400092" y="944589"/>
            <a:ext cx="2412268" cy="1699169"/>
          </a:xfrm>
          <a:prstGeom prst="rect">
            <a:avLst/>
          </a:prstGeom>
          <a:noFill/>
          <a:ln w="9525">
            <a:noFill/>
          </a:ln>
        </p:spPr>
      </p:pic>
      <p:sp>
        <p:nvSpPr>
          <p:cNvPr id="9" name="矩形 8"/>
          <p:cNvSpPr/>
          <p:nvPr/>
        </p:nvSpPr>
        <p:spPr>
          <a:xfrm>
            <a:off x="334845" y="2750921"/>
            <a:ext cx="4225837" cy="369332"/>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a:t>（</a:t>
            </a:r>
            <a:r>
              <a:rPr lang="en-US" altLang="zh-CN"/>
              <a:t>5</a:t>
            </a:r>
            <a:r>
              <a:rPr lang="zh-CN" altLang="zh-CN"/>
              <a:t>）填写店铺信息和个人的身份证信息</a:t>
            </a:r>
            <a:endParaRPr lang="zh-CN" altLang="en-US"/>
          </a:p>
        </p:txBody>
      </p:sp>
      <p:pic>
        <p:nvPicPr>
          <p:cNvPr id="10" name="图片 9" descr="IMG_260">
            <a:hlinkClick r:id="rId7" tooltip="点击查看大图"/>
          </p:cNvPr>
          <p:cNvPicPr/>
          <p:nvPr/>
        </p:nvPicPr>
        <p:blipFill>
          <a:blip r:embed="rId6"/>
          <a:stretch>
            <a:fillRect/>
          </a:stretch>
        </p:blipFill>
        <p:spPr>
          <a:xfrm>
            <a:off x="1107519" y="3219822"/>
            <a:ext cx="2376264" cy="1656184"/>
          </a:xfrm>
          <a:prstGeom prst="rect">
            <a:avLst/>
          </a:prstGeom>
          <a:noFill/>
          <a:ln w="9525">
            <a:noFill/>
          </a:ln>
        </p:spPr>
      </p:pic>
      <p:sp>
        <p:nvSpPr>
          <p:cNvPr id="11" name="矩形 10"/>
          <p:cNvSpPr/>
          <p:nvPr/>
        </p:nvSpPr>
        <p:spPr>
          <a:xfrm>
            <a:off x="4634130" y="2759246"/>
            <a:ext cx="3071675" cy="369332"/>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a:t>（</a:t>
            </a:r>
            <a:r>
              <a:rPr lang="en-US" altLang="zh-CN"/>
              <a:t>6</a:t>
            </a:r>
            <a:r>
              <a:rPr lang="zh-CN" altLang="zh-CN"/>
              <a:t>）微信扫码进行人脸识别</a:t>
            </a:r>
            <a:endParaRPr lang="zh-CN" altLang="en-US"/>
          </a:p>
        </p:txBody>
      </p:sp>
      <p:pic>
        <p:nvPicPr>
          <p:cNvPr id="12" name="图片 11" descr="IMG_261">
            <a:hlinkClick r:id="rId9" tooltip="点击查看大图"/>
          </p:cNvPr>
          <p:cNvPicPr/>
          <p:nvPr/>
        </p:nvPicPr>
        <p:blipFill>
          <a:blip r:embed="rId8"/>
          <a:srcRect t="59225"/>
          <a:stretch>
            <a:fillRect/>
          </a:stretch>
        </p:blipFill>
        <p:spPr>
          <a:xfrm>
            <a:off x="4788024" y="3435846"/>
            <a:ext cx="3971925" cy="1303662"/>
          </a:xfrm>
          <a:prstGeom prst="rect">
            <a:avLst/>
          </a:prstGeom>
          <a:noFill/>
          <a:ln w="9525">
            <a:noFill/>
          </a:ln>
        </p:spPr>
      </p:pic>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p:cNvSpPr/>
          <p:nvPr/>
        </p:nvSpPr>
        <p:spPr>
          <a:xfrm>
            <a:off x="593838" y="627534"/>
            <a:ext cx="2610010" cy="369332"/>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a:t>（</a:t>
            </a:r>
            <a:r>
              <a:rPr lang="en-US" altLang="zh-CN"/>
              <a:t>7</a:t>
            </a:r>
            <a:r>
              <a:rPr lang="zh-CN" altLang="zh-CN"/>
              <a:t>）</a:t>
            </a:r>
            <a:r>
              <a:rPr lang="zh-CN" altLang="zh-CN" smtClean="0"/>
              <a:t>点击</a:t>
            </a:r>
            <a:r>
              <a:rPr lang="zh-CN" altLang="en-US" smtClean="0"/>
              <a:t>“</a:t>
            </a:r>
            <a:r>
              <a:rPr lang="zh-CN" altLang="zh-CN" smtClean="0"/>
              <a:t>提交</a:t>
            </a:r>
            <a:r>
              <a:rPr lang="zh-CN" altLang="en-US" smtClean="0"/>
              <a:t>”</a:t>
            </a:r>
            <a:r>
              <a:rPr lang="zh-CN" altLang="zh-CN" smtClean="0"/>
              <a:t>审核</a:t>
            </a:r>
            <a:endParaRPr lang="zh-CN" altLang="en-US"/>
          </a:p>
        </p:txBody>
      </p:sp>
      <p:pic>
        <p:nvPicPr>
          <p:cNvPr id="7" name="图片 6" descr="IMG_262">
            <a:hlinkClick r:id="rId3" tooltip="点击查看大图"/>
          </p:cNvPr>
          <p:cNvPicPr/>
          <p:nvPr/>
        </p:nvPicPr>
        <p:blipFill>
          <a:blip r:embed="rId2"/>
          <a:srcRect t="34400"/>
          <a:stretch>
            <a:fillRect/>
          </a:stretch>
        </p:blipFill>
        <p:spPr>
          <a:xfrm>
            <a:off x="511292" y="1121077"/>
            <a:ext cx="2952328" cy="1594689"/>
          </a:xfrm>
          <a:prstGeom prst="rect">
            <a:avLst/>
          </a:prstGeom>
          <a:noFill/>
          <a:ln w="9525">
            <a:noFill/>
          </a:ln>
        </p:spPr>
      </p:pic>
      <p:sp>
        <p:nvSpPr>
          <p:cNvPr id="8" name="矩形 7"/>
          <p:cNvSpPr/>
          <p:nvPr/>
        </p:nvSpPr>
        <p:spPr>
          <a:xfrm>
            <a:off x="5796136" y="627534"/>
            <a:ext cx="2148345" cy="369332"/>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a:t>（</a:t>
            </a:r>
            <a:r>
              <a:rPr lang="en-US" altLang="zh-CN"/>
              <a:t>8</a:t>
            </a:r>
            <a:r>
              <a:rPr lang="zh-CN" altLang="zh-CN"/>
              <a:t>）</a:t>
            </a:r>
            <a:r>
              <a:rPr lang="zh-CN" altLang="zh-CN" smtClean="0"/>
              <a:t>点击</a:t>
            </a:r>
            <a:r>
              <a:rPr lang="zh-CN" altLang="en-US" smtClean="0"/>
              <a:t>“</a:t>
            </a:r>
            <a:r>
              <a:rPr lang="zh-CN" altLang="zh-CN" smtClean="0"/>
              <a:t>确定</a:t>
            </a:r>
            <a:r>
              <a:rPr lang="zh-CN" altLang="en-US" smtClean="0"/>
              <a:t>”</a:t>
            </a:r>
            <a:endParaRPr lang="zh-CN" altLang="en-US"/>
          </a:p>
        </p:txBody>
      </p:sp>
      <p:pic>
        <p:nvPicPr>
          <p:cNvPr id="9" name="图片 8" descr="IMG_263">
            <a:hlinkClick r:id="rId5" tooltip="点击查看大图"/>
          </p:cNvPr>
          <p:cNvPicPr/>
          <p:nvPr/>
        </p:nvPicPr>
        <p:blipFill>
          <a:blip r:embed="rId4"/>
          <a:stretch>
            <a:fillRect/>
          </a:stretch>
        </p:blipFill>
        <p:spPr>
          <a:xfrm>
            <a:off x="5364088" y="1121077"/>
            <a:ext cx="3096344" cy="1594689"/>
          </a:xfrm>
          <a:prstGeom prst="rect">
            <a:avLst/>
          </a:prstGeom>
          <a:noFill/>
          <a:ln w="9525">
            <a:noFill/>
          </a:ln>
        </p:spPr>
      </p:pic>
      <p:sp>
        <p:nvSpPr>
          <p:cNvPr id="10" name="矩形 9"/>
          <p:cNvSpPr/>
          <p:nvPr/>
        </p:nvSpPr>
        <p:spPr>
          <a:xfrm>
            <a:off x="3036160" y="2859782"/>
            <a:ext cx="3071675" cy="369332"/>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a:t>（</a:t>
            </a:r>
            <a:r>
              <a:rPr lang="en-US" altLang="zh-CN"/>
              <a:t>9</a:t>
            </a:r>
            <a:r>
              <a:rPr lang="zh-CN" altLang="zh-CN"/>
              <a:t>）等待审核通过就可以了</a:t>
            </a:r>
            <a:endParaRPr lang="zh-CN" altLang="en-US"/>
          </a:p>
        </p:txBody>
      </p:sp>
      <p:pic>
        <p:nvPicPr>
          <p:cNvPr id="11" name="图片 10" descr="IMG_264">
            <a:hlinkClick r:id="rId7" tooltip="点击查看大图"/>
          </p:cNvPr>
          <p:cNvPicPr/>
          <p:nvPr/>
        </p:nvPicPr>
        <p:blipFill>
          <a:blip r:embed="rId6"/>
          <a:srcRect t="23871" b="26535"/>
          <a:stretch>
            <a:fillRect/>
          </a:stretch>
        </p:blipFill>
        <p:spPr>
          <a:xfrm>
            <a:off x="2595561" y="3363838"/>
            <a:ext cx="3952875" cy="1578077"/>
          </a:xfrm>
          <a:prstGeom prst="rect">
            <a:avLst/>
          </a:prstGeom>
          <a:noFill/>
          <a:ln w="9525">
            <a:noFill/>
          </a:ln>
        </p:spPr>
      </p:pic>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p:cNvSpPr/>
          <p:nvPr/>
        </p:nvSpPr>
        <p:spPr>
          <a:xfrm>
            <a:off x="683568" y="699542"/>
            <a:ext cx="8064896" cy="3831818"/>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b="1" smtClean="0">
                <a:latin typeface="黑体" panose="02010609060101010101" pitchFamily="49" charset="-122"/>
                <a:ea typeface="黑体" panose="02010609060101010101" pitchFamily="49" charset="-122"/>
              </a:rPr>
              <a:t>以</a:t>
            </a:r>
            <a:r>
              <a:rPr lang="zh-CN" altLang="zh-CN" b="1" smtClean="0">
                <a:latin typeface="黑体" panose="02010609060101010101" pitchFamily="49" charset="-122"/>
                <a:ea typeface="黑体" panose="02010609060101010101" pitchFamily="49" charset="-122"/>
              </a:rPr>
              <a:t>抖音</a:t>
            </a:r>
            <a:r>
              <a:rPr lang="zh-CN" altLang="en-US" b="1" smtClean="0">
                <a:latin typeface="黑体" panose="02010609060101010101" pitchFamily="49" charset="-122"/>
                <a:ea typeface="黑体" panose="02010609060101010101" pitchFamily="49" charset="-122"/>
              </a:rPr>
              <a:t>为例</a:t>
            </a:r>
            <a:endParaRPr lang="zh-CN" altLang="zh-CN" b="1">
              <a:latin typeface="黑体" panose="02010609060101010101" pitchFamily="49" charset="-122"/>
              <a:ea typeface="黑体" panose="02010609060101010101" pitchFamily="49" charset="-122"/>
            </a:endParaRPr>
          </a:p>
          <a:p>
            <a:pPr indent="457200">
              <a:lnSpc>
                <a:spcPct val="150000"/>
              </a:lnSpc>
            </a:pPr>
            <a:r>
              <a:rPr lang="zh-CN" altLang="zh-CN"/>
              <a:t>（</a:t>
            </a:r>
            <a:r>
              <a:rPr lang="en-US" altLang="zh-CN"/>
              <a:t>1</a:t>
            </a:r>
            <a:r>
              <a:rPr lang="zh-CN" altLang="zh-CN"/>
              <a:t>）手机开机，在手机桌面打开 抖音短视频。</a:t>
            </a:r>
            <a:endParaRPr lang="zh-CN" altLang="zh-CN"/>
          </a:p>
          <a:p>
            <a:pPr indent="457200">
              <a:lnSpc>
                <a:spcPct val="150000"/>
              </a:lnSpc>
            </a:pPr>
            <a:r>
              <a:rPr lang="zh-CN" altLang="zh-CN"/>
              <a:t>（</a:t>
            </a:r>
            <a:r>
              <a:rPr lang="en-US" altLang="zh-CN"/>
              <a:t>2</a:t>
            </a:r>
            <a:r>
              <a:rPr lang="zh-CN" altLang="zh-CN"/>
              <a:t>）登录进入后，在抖音首页，点击“我”。</a:t>
            </a:r>
            <a:endParaRPr lang="zh-CN" altLang="zh-CN"/>
          </a:p>
          <a:p>
            <a:pPr indent="457200">
              <a:lnSpc>
                <a:spcPct val="150000"/>
              </a:lnSpc>
            </a:pPr>
            <a:r>
              <a:rPr lang="zh-CN" altLang="zh-CN"/>
              <a:t>（</a:t>
            </a:r>
            <a:r>
              <a:rPr lang="en-US" altLang="zh-CN"/>
              <a:t>3</a:t>
            </a:r>
            <a:r>
              <a:rPr lang="zh-CN" altLang="zh-CN"/>
              <a:t>）在“我”页面，点击右上角“</a:t>
            </a:r>
            <a:r>
              <a:rPr lang="en-US" altLang="zh-CN"/>
              <a:t>☰”</a:t>
            </a:r>
            <a:r>
              <a:rPr lang="zh-CN" altLang="zh-CN" smtClean="0"/>
              <a:t>。</a:t>
            </a:r>
            <a:endParaRPr lang="en-US" altLang="zh-CN" smtClean="0"/>
          </a:p>
          <a:p>
            <a:pPr indent="457200">
              <a:lnSpc>
                <a:spcPct val="150000"/>
              </a:lnSpc>
            </a:pPr>
            <a:r>
              <a:rPr lang="zh-CN" altLang="zh-CN"/>
              <a:t>（</a:t>
            </a:r>
            <a:r>
              <a:rPr lang="en-US" altLang="zh-CN"/>
              <a:t>4</a:t>
            </a:r>
            <a:r>
              <a:rPr lang="zh-CN" altLang="zh-CN"/>
              <a:t>）在菜单项下，点击“创作者服务中心”。</a:t>
            </a:r>
            <a:endParaRPr lang="zh-CN" altLang="zh-CN"/>
          </a:p>
          <a:p>
            <a:pPr indent="457200">
              <a:lnSpc>
                <a:spcPct val="150000"/>
              </a:lnSpc>
            </a:pPr>
            <a:r>
              <a:rPr lang="zh-CN" altLang="zh-CN"/>
              <a:t>（</a:t>
            </a:r>
            <a:r>
              <a:rPr lang="en-US" altLang="zh-CN"/>
              <a:t>5</a:t>
            </a:r>
            <a:r>
              <a:rPr lang="zh-CN" altLang="zh-CN"/>
              <a:t>）在创作者服务中心页面，向下滑动，点击“开通抖音门店”。</a:t>
            </a:r>
            <a:endParaRPr lang="zh-CN" altLang="zh-CN"/>
          </a:p>
          <a:p>
            <a:pPr indent="457200">
              <a:lnSpc>
                <a:spcPct val="150000"/>
              </a:lnSpc>
            </a:pPr>
            <a:r>
              <a:rPr lang="zh-CN" altLang="zh-CN"/>
              <a:t>（</a:t>
            </a:r>
            <a:r>
              <a:rPr lang="en-US" altLang="zh-CN"/>
              <a:t>6</a:t>
            </a:r>
            <a:r>
              <a:rPr lang="zh-CN" altLang="zh-CN"/>
              <a:t>）在抖音门店页面，点击“限时免费认领”。如图</a:t>
            </a:r>
            <a:r>
              <a:rPr lang="en-US" altLang="zh-CN"/>
              <a:t>7-11</a:t>
            </a:r>
            <a:r>
              <a:rPr lang="zh-CN" altLang="zh-CN"/>
              <a:t>所示。</a:t>
            </a:r>
            <a:endParaRPr lang="zh-CN" altLang="zh-CN"/>
          </a:p>
          <a:p>
            <a:pPr indent="457200">
              <a:lnSpc>
                <a:spcPct val="150000"/>
              </a:lnSpc>
            </a:pPr>
            <a:r>
              <a:rPr lang="zh-CN" altLang="zh-CN"/>
              <a:t>（</a:t>
            </a:r>
            <a:r>
              <a:rPr lang="en-US" altLang="zh-CN"/>
              <a:t>7</a:t>
            </a:r>
            <a:r>
              <a:rPr lang="zh-CN" altLang="zh-CN"/>
              <a:t>）在资质认证页面，上传营业执照等相关证件，点击“提交资质”，等待审核通过即可</a:t>
            </a:r>
            <a:r>
              <a:rPr lang="zh-CN" altLang="zh-CN" smtClean="0"/>
              <a:t>。</a:t>
            </a:r>
            <a:endParaRPr lang="zh-CN" altLang="en-US"/>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a:xfrm>
            <a:off x="457200" y="418356"/>
            <a:ext cx="8229600" cy="857250"/>
          </a:xfrm>
        </p:spPr>
        <p:txBody>
          <a:bodyPr>
            <a:normAutofit/>
          </a:bodyPr>
          <a:lstStyle/>
          <a:p>
            <a:r>
              <a:rPr lang="zh-CN" altLang="en-US" smtClean="0"/>
              <a:t>课政融合</a:t>
            </a:r>
            <a:r>
              <a:rPr lang="zh-CN" altLang="zh-CN" smtClean="0"/>
              <a:t>案例</a:t>
            </a:r>
            <a:endParaRPr lang="zh-CN" altLang="en-US"/>
          </a:p>
        </p:txBody>
      </p:sp>
      <p:sp>
        <p:nvSpPr>
          <p:cNvPr id="4" name="矩形 3"/>
          <p:cNvSpPr/>
          <p:nvPr/>
        </p:nvSpPr>
        <p:spPr>
          <a:xfrm>
            <a:off x="1781944" y="1275606"/>
            <a:ext cx="5958408" cy="369332"/>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zh-CN"/>
              <a:t>电商助推乡村振兴：农产品销售旺 激发农民消费热情</a:t>
            </a:r>
            <a:endParaRPr lang="zh-CN" altLang="en-US"/>
          </a:p>
        </p:txBody>
      </p:sp>
      <p:sp>
        <p:nvSpPr>
          <p:cNvPr id="5" name="矩形 4"/>
          <p:cNvSpPr/>
          <p:nvPr/>
        </p:nvSpPr>
        <p:spPr>
          <a:xfrm>
            <a:off x="395536" y="2067694"/>
            <a:ext cx="8424936" cy="203132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b="1">
                <a:latin typeface="黑体" panose="02010609060101010101" pitchFamily="49" charset="-122"/>
                <a:ea typeface="黑体" panose="02010609060101010101" pitchFamily="49" charset="-122"/>
              </a:rPr>
              <a:t>1.</a:t>
            </a:r>
            <a:r>
              <a:rPr lang="zh-CN" altLang="zh-CN" b="1">
                <a:latin typeface="黑体" panose="02010609060101010101" pitchFamily="49" charset="-122"/>
                <a:ea typeface="黑体" panose="02010609060101010101" pitchFamily="49" charset="-122"/>
              </a:rPr>
              <a:t>电商助推乡村振兴“加速跑”</a:t>
            </a:r>
            <a:endParaRPr lang="zh-CN" altLang="zh-CN" b="1">
              <a:latin typeface="黑体" panose="02010609060101010101" pitchFamily="49" charset="-122"/>
              <a:ea typeface="黑体" panose="02010609060101010101" pitchFamily="49" charset="-122"/>
            </a:endParaRPr>
          </a:p>
          <a:p>
            <a:pPr indent="457200"/>
            <a:r>
              <a:rPr lang="zh-CN" altLang="zh-CN"/>
              <a:t>随着互联网技术的发展和普及，中国广袤农村享受到了数字化带来的便利和实惠。中国互联网络信息中心近日发布的第</a:t>
            </a:r>
            <a:r>
              <a:rPr lang="en-US" altLang="zh-CN"/>
              <a:t>48</a:t>
            </a:r>
            <a:r>
              <a:rPr lang="zh-CN" altLang="zh-CN"/>
              <a:t>次《中国互联网络发展状况统计报告》显示，截至</a:t>
            </a:r>
            <a:r>
              <a:rPr lang="en-US" altLang="zh-CN"/>
              <a:t>2021</a:t>
            </a:r>
            <a:r>
              <a:rPr lang="zh-CN" altLang="zh-CN"/>
              <a:t>年</a:t>
            </a:r>
            <a:r>
              <a:rPr lang="en-US" altLang="zh-CN"/>
              <a:t>6</a:t>
            </a:r>
            <a:r>
              <a:rPr lang="zh-CN" altLang="zh-CN"/>
              <a:t>月，中国农产品网络零售规模达</a:t>
            </a:r>
            <a:r>
              <a:rPr lang="en-US" altLang="zh-CN"/>
              <a:t>2088.2</a:t>
            </a:r>
            <a:r>
              <a:rPr lang="zh-CN" altLang="zh-CN"/>
              <a:t>亿元，全国乡镇快递网点覆盖率达到</a:t>
            </a:r>
            <a:r>
              <a:rPr lang="en-US" altLang="zh-CN"/>
              <a:t>98%</a:t>
            </a:r>
            <a:r>
              <a:rPr lang="zh-CN" altLang="zh-CN"/>
              <a:t>，有效打通了农产品上行和农村消费升级的末梢循环。专家表示，以电商为代表的数字化服务向乡村下沉，带来城乡双向消费交流互动，为乡村振兴、农村经济注入新动力。</a:t>
            </a:r>
            <a:endParaRPr lang="zh-CN" altLang="zh-CN"/>
          </a:p>
        </p:txBody>
      </p:sp>
      <p:cxnSp>
        <p:nvCxnSpPr>
          <p:cNvPr id="9" name="直接连接符 8"/>
          <p:cNvCxnSpPr/>
          <p:nvPr/>
        </p:nvCxnSpPr>
        <p:spPr>
          <a:xfrm>
            <a:off x="611560" y="1779662"/>
            <a:ext cx="8280920" cy="0"/>
          </a:xfrm>
          <a:prstGeom prst="line">
            <a:avLst/>
          </a:prstGeom>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cxnSp>
        <p:nvCxnSpPr>
          <p:cNvPr id="12" name="直接连接符 11"/>
          <p:cNvCxnSpPr/>
          <p:nvPr/>
        </p:nvCxnSpPr>
        <p:spPr>
          <a:xfrm>
            <a:off x="251520" y="3075806"/>
            <a:ext cx="8496944" cy="0"/>
          </a:xfrm>
          <a:prstGeom prst="line">
            <a:avLst/>
          </a:prstGeom>
          <a:ln w="19050">
            <a:prstDash val="dashDot"/>
          </a:ln>
        </p:spPr>
        <p:style>
          <a:lnRef idx="1">
            <a:schemeClr val="accent1"/>
          </a:lnRef>
          <a:fillRef idx="0">
            <a:schemeClr val="accent1"/>
          </a:fillRef>
          <a:effectRef idx="0">
            <a:schemeClr val="accent1"/>
          </a:effectRef>
          <a:fontRef idx="minor">
            <a:schemeClr val="tx1"/>
          </a:fontRef>
        </p:style>
      </p:cxnSp>
      <p:sp>
        <p:nvSpPr>
          <p:cNvPr id="2" name="矩形 1"/>
          <p:cNvSpPr/>
          <p:nvPr/>
        </p:nvSpPr>
        <p:spPr>
          <a:xfrm>
            <a:off x="720790" y="617949"/>
            <a:ext cx="7776864" cy="2308324"/>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b="1">
                <a:latin typeface="黑体" panose="02010609060101010101" pitchFamily="49" charset="-122"/>
                <a:ea typeface="黑体" panose="02010609060101010101" pitchFamily="49" charset="-122"/>
              </a:rPr>
              <a:t>2.</a:t>
            </a:r>
            <a:r>
              <a:rPr lang="zh-CN" altLang="zh-CN" b="1">
                <a:latin typeface="黑体" panose="02010609060101010101" pitchFamily="49" charset="-122"/>
                <a:ea typeface="黑体" panose="02010609060101010101" pitchFamily="49" charset="-122"/>
              </a:rPr>
              <a:t>让农产品销售更旺</a:t>
            </a:r>
            <a:endParaRPr lang="zh-CN" altLang="zh-CN" b="1">
              <a:latin typeface="黑体" panose="02010609060101010101" pitchFamily="49" charset="-122"/>
              <a:ea typeface="黑体" panose="02010609060101010101" pitchFamily="49" charset="-122"/>
            </a:endParaRPr>
          </a:p>
          <a:p>
            <a:pPr indent="457200"/>
            <a:r>
              <a:rPr lang="zh-CN" altLang="zh-CN"/>
              <a:t>“</a:t>
            </a:r>
            <a:r>
              <a:rPr lang="en-US" altLang="zh-CN"/>
              <a:t>80</a:t>
            </a:r>
            <a:r>
              <a:rPr lang="zh-CN" altLang="zh-CN"/>
              <a:t>后”大学生张靖在陕西西安工作两年后，返乡回到内蒙古巴彦淖尔五原县，与朋友一起成立商贸公司销售瓜子。今年，张靖被选为五原县银定图镇宏胜村的党支部书记，这让他觉得身上的担子更重了。据悉，五原县是全国知名的向日葵种植大县，年产瓜子超过</a:t>
            </a:r>
            <a:r>
              <a:rPr lang="en-US" altLang="zh-CN"/>
              <a:t>5</a:t>
            </a:r>
            <a:r>
              <a:rPr lang="zh-CN" altLang="zh-CN"/>
              <a:t>亿斤。村民种植的向日葵大丰收，如何让村民种得好也卖得好，带领村民依靠产业增收致富，成为张靖经常思考的问题。今年，张靖的电商团队正式入驻五原县电商产业园，并在拼多多平台开通店铺，主营当地生产的葵花子、南瓜子。</a:t>
            </a:r>
            <a:endParaRPr lang="zh-CN" altLang="zh-CN"/>
          </a:p>
        </p:txBody>
      </p:sp>
      <p:sp>
        <p:nvSpPr>
          <p:cNvPr id="3" name="矩形 2"/>
          <p:cNvSpPr/>
          <p:nvPr/>
        </p:nvSpPr>
        <p:spPr>
          <a:xfrm>
            <a:off x="720790" y="3315637"/>
            <a:ext cx="7776864" cy="1200329"/>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b="1">
                <a:latin typeface="黑体" panose="02010609060101010101" pitchFamily="49" charset="-122"/>
                <a:ea typeface="黑体" panose="02010609060101010101" pitchFamily="49" charset="-122"/>
              </a:rPr>
              <a:t>3.</a:t>
            </a:r>
            <a:r>
              <a:rPr lang="zh-CN" altLang="zh-CN" b="1">
                <a:latin typeface="黑体" panose="02010609060101010101" pitchFamily="49" charset="-122"/>
                <a:ea typeface="黑体" panose="02010609060101010101" pitchFamily="49" charset="-122"/>
              </a:rPr>
              <a:t>激发农民的消费热情</a:t>
            </a:r>
            <a:endParaRPr lang="zh-CN" altLang="zh-CN" b="1">
              <a:latin typeface="黑体" panose="02010609060101010101" pitchFamily="49" charset="-122"/>
              <a:ea typeface="黑体" panose="02010609060101010101" pitchFamily="49" charset="-122"/>
            </a:endParaRPr>
          </a:p>
          <a:p>
            <a:pPr indent="457200"/>
            <a:r>
              <a:rPr lang="zh-CN" altLang="zh-CN"/>
              <a:t>商务部、中央网信办、国家发改委近日发布的《“十四五”电子商务发展规划》提出，加快弥合城乡之间数字鸿沟，强化产销对接、城乡互促，促进共同富裕，让人民群众从电子商务快速发展中更好受益。</a:t>
            </a:r>
            <a:endParaRPr lang="zh-CN" altLang="zh-CN"/>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p:cNvSpPr/>
          <p:nvPr/>
        </p:nvSpPr>
        <p:spPr>
          <a:xfrm>
            <a:off x="827584" y="706507"/>
            <a:ext cx="7416824" cy="2585323"/>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457200"/>
            <a:r>
              <a:rPr lang="zh-CN" altLang="zh-CN"/>
              <a:t>“要提高农村物流的配送水平，进一步实现低成本、高效率的配送，满足农民的生产、销售及消费需求。还要提升农产品标准化、多元化、品牌化水平，让广大农民通过基础设施、信息化机制、数字化建设获益，进而提高生活品质。”清华大学互联网产业研究院副院长刘大成接受本报采访时表示，可以加快物联网、人工智能在农业生产经营管理中的运用，完善农产品安全追溯监管体系；提升农产品物流配送、分拣加工等电商基础设施的数字化、网络化、智能化水平，畅通农产品上行“最初一公里”和工业品下行“最后一公里”；培育农产品网络品牌，支持农村特色产业品质化、品牌化发展模式等。</a:t>
            </a:r>
            <a:endParaRPr lang="zh-CN" altLang="zh-CN"/>
          </a:p>
        </p:txBody>
      </p:sp>
      <p:sp>
        <p:nvSpPr>
          <p:cNvPr id="6" name="矩形 5"/>
          <p:cNvSpPr/>
          <p:nvPr/>
        </p:nvSpPr>
        <p:spPr>
          <a:xfrm>
            <a:off x="827584" y="3363838"/>
            <a:ext cx="7200800" cy="875881"/>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zh-CN" b="1">
                <a:latin typeface="黑体" panose="02010609060101010101" pitchFamily="49" charset="-122"/>
                <a:ea typeface="黑体" panose="02010609060101010101" pitchFamily="49" charset="-122"/>
              </a:rPr>
              <a:t>问题与思考：</a:t>
            </a:r>
            <a:endParaRPr lang="zh-CN" altLang="zh-CN" b="1">
              <a:latin typeface="黑体" panose="02010609060101010101" pitchFamily="49" charset="-122"/>
              <a:ea typeface="黑体" panose="02010609060101010101" pitchFamily="49" charset="-122"/>
            </a:endParaRPr>
          </a:p>
          <a:p>
            <a:pPr indent="457200">
              <a:lnSpc>
                <a:spcPct val="150000"/>
              </a:lnSpc>
            </a:pPr>
            <a:r>
              <a:rPr lang="zh-CN" altLang="zh-CN"/>
              <a:t>电商和物流，是如何助推乡村振兴的？</a:t>
            </a:r>
            <a:endParaRPr lang="zh-CN" altLang="en-US"/>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p:cNvSpPr/>
          <p:nvPr/>
        </p:nvSpPr>
        <p:spPr>
          <a:xfrm>
            <a:off x="755576" y="843558"/>
            <a:ext cx="1579278" cy="369332"/>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b="1"/>
              <a:t>分析与思考：</a:t>
            </a:r>
            <a:endParaRPr lang="zh-CN" altLang="en-US"/>
          </a:p>
        </p:txBody>
      </p:sp>
      <p:sp>
        <p:nvSpPr>
          <p:cNvPr id="5" name="矩形 4"/>
          <p:cNvSpPr/>
          <p:nvPr/>
        </p:nvSpPr>
        <p:spPr>
          <a:xfrm>
            <a:off x="1331640" y="1491630"/>
            <a:ext cx="6130204" cy="369332"/>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a:t>1</a:t>
            </a:r>
            <a:r>
              <a:rPr lang="en-US" altLang="zh-CN" smtClean="0"/>
              <a:t>.</a:t>
            </a:r>
            <a:r>
              <a:rPr lang="zh-CN" altLang="zh-CN"/>
              <a:t>电子商务下的物流模式有哪几种，其代表企业是哪几家？</a:t>
            </a:r>
            <a:endParaRPr lang="zh-CN" altLang="zh-CN"/>
          </a:p>
        </p:txBody>
      </p:sp>
      <p:sp>
        <p:nvSpPr>
          <p:cNvPr id="6" name="矩形 5"/>
          <p:cNvSpPr/>
          <p:nvPr/>
        </p:nvSpPr>
        <p:spPr>
          <a:xfrm>
            <a:off x="1331640" y="2248585"/>
            <a:ext cx="6624736" cy="646331"/>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a:t>2</a:t>
            </a:r>
            <a:r>
              <a:rPr lang="en-US" altLang="zh-CN" smtClean="0"/>
              <a:t>.</a:t>
            </a:r>
            <a:r>
              <a:rPr lang="zh-CN" altLang="zh-CN"/>
              <a:t>你认为未来，第三方物流公司与电商自建物流会不会重新洗牌，来一场血雨腥风？为什么？</a:t>
            </a:r>
            <a:endParaRPr lang="zh-CN" altLang="zh-CN"/>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a:xfrm>
            <a:off x="457200" y="418356"/>
            <a:ext cx="8229600" cy="857250"/>
          </a:xfrm>
        </p:spPr>
        <p:txBody>
          <a:bodyPr/>
          <a:lstStyle/>
          <a:p>
            <a:r>
              <a:rPr lang="zh-CN" altLang="en-US" smtClean="0"/>
              <a:t>任务二 电子商务物流</a:t>
            </a:r>
            <a:endParaRPr lang="zh-CN" altLang="en-US"/>
          </a:p>
        </p:txBody>
      </p:sp>
      <p:sp>
        <p:nvSpPr>
          <p:cNvPr id="6" name="矩形 5"/>
          <p:cNvSpPr/>
          <p:nvPr/>
        </p:nvSpPr>
        <p:spPr>
          <a:xfrm>
            <a:off x="648889" y="1131590"/>
            <a:ext cx="8136904" cy="3784369"/>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zh-CN" b="1">
                <a:latin typeface="黑体" panose="02010609060101010101" pitchFamily="49" charset="-122"/>
                <a:ea typeface="黑体" panose="02010609060101010101" pitchFamily="49" charset="-122"/>
              </a:rPr>
              <a:t>◎工作岗位</a:t>
            </a:r>
            <a:endParaRPr lang="zh-CN" altLang="zh-CN" b="1">
              <a:latin typeface="黑体" panose="02010609060101010101" pitchFamily="49" charset="-122"/>
              <a:ea typeface="黑体" panose="02010609060101010101" pitchFamily="49" charset="-122"/>
            </a:endParaRPr>
          </a:p>
          <a:p>
            <a:pPr indent="457200">
              <a:lnSpc>
                <a:spcPct val="150000"/>
              </a:lnSpc>
            </a:pPr>
            <a:r>
              <a:rPr lang="zh-CN" altLang="zh-CN" smtClean="0"/>
              <a:t>电子商务</a:t>
            </a:r>
            <a:r>
              <a:rPr lang="zh-CN" altLang="zh-CN"/>
              <a:t>师、物流服务师</a:t>
            </a:r>
            <a:endParaRPr lang="zh-CN" altLang="zh-CN"/>
          </a:p>
          <a:p>
            <a:pPr>
              <a:lnSpc>
                <a:spcPct val="150000"/>
              </a:lnSpc>
            </a:pPr>
            <a:r>
              <a:rPr lang="zh-CN" altLang="zh-CN" b="1">
                <a:latin typeface="黑体" panose="02010609060101010101" pitchFamily="49" charset="-122"/>
                <a:ea typeface="黑体" panose="02010609060101010101" pitchFamily="49" charset="-122"/>
              </a:rPr>
              <a:t>◎典型工作任务</a:t>
            </a:r>
            <a:endParaRPr lang="zh-CN" altLang="zh-CN" b="1">
              <a:latin typeface="黑体" panose="02010609060101010101" pitchFamily="49" charset="-122"/>
              <a:ea typeface="黑体" panose="02010609060101010101" pitchFamily="49" charset="-122"/>
            </a:endParaRPr>
          </a:p>
          <a:p>
            <a:pPr indent="457200">
              <a:lnSpc>
                <a:spcPct val="150000"/>
              </a:lnSpc>
            </a:pPr>
            <a:r>
              <a:rPr lang="zh-CN" altLang="zh-CN" smtClean="0"/>
              <a:t>客户</a:t>
            </a:r>
            <a:r>
              <a:rPr lang="zh-CN" altLang="zh-CN"/>
              <a:t>是</a:t>
            </a:r>
            <a:r>
              <a:rPr lang="en-US" altLang="zh-CN"/>
              <a:t>A</a:t>
            </a:r>
            <a:r>
              <a:rPr lang="zh-CN" altLang="zh-CN"/>
              <a:t>村</a:t>
            </a:r>
            <a:r>
              <a:rPr lang="en-US" altLang="zh-CN"/>
              <a:t>B</a:t>
            </a:r>
            <a:r>
              <a:rPr lang="zh-CN" altLang="zh-CN"/>
              <a:t>农户，他想继续咨询如果有客户下单之后，如何将农产品商品化，如何将商品运输给客户，同时要可追溯。</a:t>
            </a:r>
            <a:endParaRPr lang="zh-CN" altLang="zh-CN"/>
          </a:p>
          <a:p>
            <a:pPr>
              <a:lnSpc>
                <a:spcPct val="150000"/>
              </a:lnSpc>
            </a:pPr>
            <a:r>
              <a:rPr lang="zh-CN" altLang="zh-CN" b="1">
                <a:latin typeface="黑体" panose="02010609060101010101" pitchFamily="49" charset="-122"/>
                <a:ea typeface="黑体" panose="02010609060101010101" pitchFamily="49" charset="-122"/>
              </a:rPr>
              <a:t>◎解决思路与方法</a:t>
            </a:r>
            <a:endParaRPr lang="zh-CN" altLang="zh-CN" b="1">
              <a:latin typeface="黑体" panose="02010609060101010101" pitchFamily="49" charset="-122"/>
              <a:ea typeface="黑体" panose="02010609060101010101" pitchFamily="49" charset="-122"/>
            </a:endParaRPr>
          </a:p>
          <a:p>
            <a:pPr indent="457200">
              <a:lnSpc>
                <a:spcPct val="150000"/>
              </a:lnSpc>
            </a:pPr>
            <a:r>
              <a:rPr lang="zh-CN" altLang="zh-CN" smtClean="0"/>
              <a:t>根据</a:t>
            </a:r>
            <a:r>
              <a:rPr lang="zh-CN" altLang="zh-CN"/>
              <a:t>典型工作任务分析，本次学习者要求能够讲述电子商务物流的定义、特点、运营模式及电子商务物流系统的构成，能够帮助客户选择合适的物流企业，要求具备耐心服务客户、爱岗敬业的思政与劳育素养。</a:t>
            </a:r>
            <a:endParaRPr lang="zh-CN" altLang="zh-CN"/>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38735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https://d.book118.com/987130001006006044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宋体"/>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宋体"/>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104</Paragraphs>
  <Slides>22</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22</vt:i4>
      </vt:variant>
    </vt:vector>
  </HeadingPairs>
  <TitlesOfParts>
    <vt:vector baseType="lpstr" size="28">
      <vt:lpstr>Arial</vt:lpstr>
      <vt:lpstr>Calibri</vt:lpstr>
      <vt:lpstr>宋体</vt:lpstr>
      <vt:lpstr>黑体</vt:lpstr>
      <vt:lpstr>Times New Roman</vt:lpstr>
      <vt:lpstr>Office Theme</vt:lpstr>
      <vt:lpstr>物流信息管理</vt:lpstr>
      <vt:lpstr>目  录</vt:lpstr>
      <vt:lpstr>PowerPoint Presentation</vt:lpstr>
      <vt:lpstr>PowerPoint Presentation</vt:lpstr>
      <vt:lpstr>引导案例</vt:lpstr>
      <vt:lpstr>PowerPoint Presentation</vt:lpstr>
      <vt:lpstr>任务一 电子商务</vt:lpstr>
      <vt:lpstr>电子商务</vt:lpstr>
      <vt:lpstr>PowerPoint Presentation</vt:lpstr>
      <vt:lpstr>分  类</vt:lpstr>
      <vt:lpstr>分  类</vt:lpstr>
      <vt:lpstr>PowerPoint Presentation</vt:lpstr>
      <vt:lpstr>PowerPoint Presentation</vt:lpstr>
      <vt:lpstr>PowerPoint Presentation</vt:lpstr>
      <vt:lpstr>PowerPoint Presentation</vt:lpstr>
      <vt:lpstr>PowerPoint Presentation</vt:lpstr>
      <vt:lpstr>课政融合案例</vt:lpstr>
      <vt:lpstr>PowerPoint Presentation</vt:lpstr>
      <vt:lpstr>PowerPoint Presentation</vt:lpstr>
      <vt:lpstr>PowerPoint Presentation</vt:lpstr>
      <vt:lpstr>任务二 电子商务物流</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2024-09-18T03:11:04.852</cp:lastPrinted>
  <dcterms:created xsi:type="dcterms:W3CDTF">2024-09-17T19:11:04Z</dcterms:created>
  <dcterms:modified xsi:type="dcterms:W3CDTF">2024-09-17T19:11:07Z</dcterms:modified>
</cp:coreProperties>
</file>