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A107A60-55E5-4DD1-95F9-6B8DAA786A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DEAE6E1-1AC0-47FA-8911-DC6BCB9572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CFDECF4-D08D-4F00-A826-E3AE550E46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D65329C-65F4-4565-A52A-3B74061ABA7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1B00D0F-7AC7-4313-B5F5-AFB035AA089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A294AAF-2C2D-43D5-98F3-FE1838BEFC4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35FEB2F-497A-4CB9-904C-4EBCB3EBE64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AB6F967-AA55-49A7-BA52-F72C77C78AC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E886643-4266-448A-86B6-3B56F022F56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6D9A0E0-5F62-43CD-8DFD-57B70FE3EE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CFB36A9-AAFA-4E42-AE9D-DFFA48D8B5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png" /><Relationship Id="rId3" Type="http://schemas.openxmlformats.org/officeDocument/2006/relationships/image" Target="../media/image10.jpeg" /><Relationship Id="rId4"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png" /><Relationship Id="rId3" Type="http://schemas.openxmlformats.org/officeDocument/2006/relationships/image" Target="../media/image12.png" /><Relationship Id="rId4"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87135026006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高速公路客货车辆分道行驶</a:t>
            </a:r>
            <a:endParaRPr lang="en-US" sz="1100"/>
          </a:p>
        </p:txBody>
      </p:sp>
      <p:sp>
        <p:nvSpPr>
          <p:cNvPr id="5" name="AutoShape 5"/>
          <p:cNvSpPr/>
          <p:nvPr/>
        </p:nvSpPr>
        <p:spPr>
          <a:xfrm>
            <a:off x="5838648" y="4167778"/>
            <a:ext cx="2333375"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汇报人：AA</a:t>
            </a:r>
            <a:endParaRPr lang="en-US" sz="1100"/>
          </a:p>
        </p:txBody>
      </p:sp>
      <p:sp>
        <p:nvSpPr>
          <p:cNvPr id="6" name="AutoShape 6"/>
          <p:cNvSpPr/>
          <p:nvPr/>
        </p:nvSpPr>
        <p:spPr>
          <a:xfrm>
            <a:off x="8587678" y="4167778"/>
            <a:ext cx="2820047"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2024-01-12</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引言</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高速公路客货车辆分道行驶概述</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高速公路客货车辆分道行驶设计</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高速公路客货车辆分道行驶实施</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高速公路客货车辆分道行驶效果评估</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高速公路客货车辆分道行驶前景展望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引言</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7929" b="17929"/>
          <a:stretch>
            <a:fillRect/>
          </a:stretch>
        </p:blipFill>
        <p:spPr>
          <a:xfrm>
            <a:off x="6230112" y="1739062"/>
            <a:ext cx="5058969" cy="2163307"/>
          </a:xfrm>
          <a:prstGeom prst="rect">
            <a:avLst/>
          </a:prstGeom>
          <a:ln w="19050">
            <a:solidFill>
              <a:schemeClr val="accent1">
                <a:lumMod val="50000"/>
              </a:schemeClr>
            </a:solidFill>
          </a:ln>
        </p:spPr>
      </p:pic>
      <p:pic>
        <p:nvPicPr>
          <p:cNvPr id="3" name="Picture 3"/>
          <p:cNvPicPr>
            <a:picLocks noChangeAspect="1"/>
          </p:cNvPicPr>
          <p:nvPr/>
        </p:nvPicPr>
        <p:blipFill>
          <a:blip r:embed="rId3"/>
          <a:srcRect t="35122" b="35122"/>
          <a:stretch>
            <a:fillRect/>
          </a:stretch>
        </p:blipFill>
        <p:spPr>
          <a:xfrm>
            <a:off x="6233164" y="3914561"/>
            <a:ext cx="5058969" cy="2163307"/>
          </a:xfrm>
          <a:prstGeom prst="rect">
            <a:avLst/>
          </a:prstGeom>
          <a:ln w="19050">
            <a:solidFill>
              <a:schemeClr val="accent1">
                <a:lumMod val="50000"/>
              </a:schemeClr>
            </a:solidFill>
          </a:ln>
        </p:spPr>
      </p:pic>
      <p:sp>
        <p:nvSpPr>
          <p:cNvPr id="4" name="AutoShape 4"/>
          <p:cNvSpPr/>
          <p:nvPr/>
        </p:nvSpPr>
        <p:spPr>
          <a:xfrm>
            <a:off x="763829" y="1409026"/>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63829" y="1494370"/>
            <a:ext cx="390525"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382445"/>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高速公路客货车辆混行现状</a:t>
            </a:r>
            <a:endParaRPr lang="en-US" sz="1100"/>
          </a:p>
        </p:txBody>
      </p:sp>
      <p:sp>
        <p:nvSpPr>
          <p:cNvPr id="7" name="AutoShape 7"/>
          <p:cNvSpPr/>
          <p:nvPr/>
        </p:nvSpPr>
        <p:spPr>
          <a:xfrm>
            <a:off x="1306341" y="1734252"/>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目前，我国高速公路上客货车辆混行现象普遍，这不仅影响了道路通行效率，也增加了交通事故的风险。</a:t>
            </a:r>
            <a:endParaRPr lang="en-US" sz="1100"/>
          </a:p>
        </p:txBody>
      </p:sp>
      <p:sp>
        <p:nvSpPr>
          <p:cNvPr id="8" name="AutoShape 8"/>
          <p:cNvSpPr/>
          <p:nvPr/>
        </p:nvSpPr>
        <p:spPr>
          <a:xfrm>
            <a:off x="763829" y="3104812"/>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829" y="3198934"/>
            <a:ext cx="41910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10" name="AutoShape 10"/>
          <p:cNvSpPr/>
          <p:nvPr/>
        </p:nvSpPr>
        <p:spPr>
          <a:xfrm>
            <a:off x="1306341" y="3074046"/>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分道行驶的必要性</a:t>
            </a:r>
            <a:endParaRPr lang="en-US" sz="1100"/>
          </a:p>
        </p:txBody>
      </p:sp>
      <p:sp>
        <p:nvSpPr>
          <p:cNvPr id="11" name="AutoShape 11"/>
          <p:cNvSpPr/>
          <p:nvPr/>
        </p:nvSpPr>
        <p:spPr>
          <a:xfrm>
            <a:off x="1306341" y="348681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实施客货车辆分道行驶，有利于提高道路通行效率，减少交通事故，提升高速公路行车安全。</a:t>
            </a:r>
            <a:endParaRPr lang="en-US" sz="1100"/>
          </a:p>
        </p:txBody>
      </p:sp>
      <p:sp>
        <p:nvSpPr>
          <p:cNvPr id="12" name="AutoShape 12"/>
          <p:cNvSpPr/>
          <p:nvPr/>
        </p:nvSpPr>
        <p:spPr>
          <a:xfrm>
            <a:off x="763829" y="490227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763829" y="4996400"/>
            <a:ext cx="43815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03</a:t>
            </a:r>
          </a:p>
        </p:txBody>
      </p:sp>
      <p:sp>
        <p:nvSpPr>
          <p:cNvPr id="14" name="AutoShape 14"/>
          <p:cNvSpPr/>
          <p:nvPr/>
        </p:nvSpPr>
        <p:spPr>
          <a:xfrm>
            <a:off x="1306341" y="487049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政策推动与试点实施</a:t>
            </a:r>
            <a:endParaRPr lang="en-US" sz="1100"/>
          </a:p>
        </p:txBody>
      </p:sp>
      <p:sp>
        <p:nvSpPr>
          <p:cNvPr id="15" name="AutoShape 15"/>
          <p:cNvSpPr/>
          <p:nvPr/>
        </p:nvSpPr>
        <p:spPr>
          <a:xfrm>
            <a:off x="1306341" y="5222301"/>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近年来，国家和地方政府相继出台政策，推动高速公路客货车辆分道行驶的实施，并在部分地区开展试点工作。</a:t>
            </a:r>
            <a:endParaRPr lang="en-US" sz="1100"/>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发达国家在高速公路客货车辆分道行驶方面已有较为成熟的研究和实践。例如，美国、欧洲等国家和地区在高速公路设计和交通管理中充分考虑了客货车辆的行驶特性，通过设置专用车道、限制行驶速度等措施实现客货车辆分道行驶。</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国外研究现状</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我国在这方面的研究起步较晚，但近年来随着交通拥堵和安全问题日益突出，相关研究逐渐增多。目前，国内学者主要从交通工程、交通规划、交通管理等方面对高速公路客货车辆分道行驶进行研究，提出了一系列理论和方法。同时，一些地区也开展了相关试点工作，积累了一定的实践经验。</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国内研究现状</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高速公路客货车辆分道行驶概述</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8634" b="18634"/>
          <a:stretch>
            <a:fillRect/>
          </a:stretch>
        </p:blipFill>
        <p:spPr>
          <a:xfrm>
            <a:off x="1040081" y="1665908"/>
            <a:ext cx="5058967" cy="2163308"/>
          </a:xfrm>
          <a:prstGeom prst="rect">
            <a:avLst/>
          </a:prstGeom>
        </p:spPr>
      </p:pic>
      <p:pic>
        <p:nvPicPr>
          <p:cNvPr id="3" name="Picture 3"/>
          <p:cNvPicPr>
            <a:picLocks noChangeAspect="1"/>
          </p:cNvPicPr>
          <p:nvPr/>
        </p:nvPicPr>
        <p:blipFill>
          <a:blip r:embed="rId3"/>
          <a:srcRect t="17232" b="17232"/>
          <a:stretch>
            <a:fillRect/>
          </a:stretch>
        </p:blipFill>
        <p:spPr>
          <a:xfrm>
            <a:off x="6099049" y="3829217"/>
            <a:ext cx="5058967" cy="2163308"/>
          </a:xfrm>
          <a:prstGeom prst="rect">
            <a:avLst/>
          </a:prstGeom>
        </p:spPr>
      </p:pic>
      <p:grpSp>
        <p:nvGrpSpPr>
          <p:cNvPr id="4" name="Group 4"/>
          <p:cNvGrpSpPr/>
          <p:nvPr/>
        </p:nvGrpSpPr>
        <p:grpSpPr>
          <a:xfrm>
            <a:off x="6099048" y="1666037"/>
            <a:ext cx="5058949" cy="2163348"/>
            <a:chOff x="6099048" y="1666037"/>
            <a:chExt cx="5058949" cy="2163348"/>
          </a:xfrm>
        </p:grpSpPr>
        <p:sp>
          <p:nvSpPr>
            <p:cNvPr id="5" name="AutoShape 5"/>
            <p:cNvSpPr/>
            <p:nvPr/>
          </p:nvSpPr>
          <p:spPr>
            <a:xfrm>
              <a:off x="6099048" y="1666037"/>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40100" y="3829263"/>
            <a:ext cx="5058949" cy="2163348"/>
            <a:chOff x="1040100" y="3829263"/>
            <a:chExt cx="5058949" cy="2163348"/>
          </a:xfrm>
        </p:grpSpPr>
        <p:sp>
          <p:nvSpPr>
            <p:cNvPr id="7" name="AutoShape 7"/>
            <p:cNvSpPr/>
            <p:nvPr/>
          </p:nvSpPr>
          <p:spPr>
            <a:xfrm>
              <a:off x="1040100" y="3829263"/>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199338" y="3902273"/>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分类</a:t>
            </a:r>
            <a:endParaRPr lang="en-US" sz="1100"/>
          </a:p>
        </p:txBody>
      </p:sp>
      <p:sp>
        <p:nvSpPr>
          <p:cNvPr id="9" name="AutoShape 9"/>
          <p:cNvSpPr/>
          <p:nvPr/>
        </p:nvSpPr>
        <p:spPr>
          <a:xfrm>
            <a:off x="1199338" y="4309545"/>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根据隔离方式的不同，高速公路客货车辆分道行驶可分为物理隔离分道行驶和交通标志分道行驶两种类型。</a:t>
            </a:r>
            <a:endParaRPr lang="en-US" sz="1100"/>
          </a:p>
        </p:txBody>
      </p:sp>
      <p:sp>
        <p:nvSpPr>
          <p:cNvPr id="10" name="AutoShape 10"/>
          <p:cNvSpPr/>
          <p:nvPr/>
        </p:nvSpPr>
        <p:spPr>
          <a:xfrm>
            <a:off x="6258305" y="1738966"/>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定义</a:t>
            </a:r>
            <a:endParaRPr lang="en-US" sz="1100"/>
          </a:p>
        </p:txBody>
      </p:sp>
      <p:sp>
        <p:nvSpPr>
          <p:cNvPr id="11" name="AutoShape 11"/>
          <p:cNvSpPr/>
          <p:nvPr/>
        </p:nvSpPr>
        <p:spPr>
          <a:xfrm>
            <a:off x="6258305" y="2146237"/>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2">
                    <a:alpha val="100000"/>
                  </a:schemeClr>
                </a:solidFill>
                <a:latin typeface="Microsoft Yahei"/>
                <a:ea typeface="Microsoft Yahei"/>
                <a:cs typeface="Microsoft Yahei"/>
              </a:rPr>
              <a:t>高速公路客货车辆分道行驶是指在高速公路上，通过设置物理隔离或交通标志等方式，将客车和货车分别引导至不同的车道行驶，以提高道路通行效率和安全性。</a:t>
            </a:r>
            <a:endParaRPr lang="en-US" sz="1100"/>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AutoShape 2"/>
          <p:cNvSpPr/>
          <p:nvPr/>
        </p:nvSpPr>
        <p:spPr>
          <a:xfrm>
            <a:off x="1996051" y="2418153"/>
            <a:ext cx="4102999" cy="2920344"/>
          </a:xfrm>
          <a:prstGeom prst="frame">
            <a:avLst>
              <a:gd name="adj1" fmla="val 1535"/>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rcRect t="4442" b="4442"/>
          <a:stretch>
            <a:fillRect/>
          </a:stretch>
        </p:blipFill>
        <p:spPr>
          <a:xfrm>
            <a:off x="1204668" y="1898647"/>
            <a:ext cx="4472212" cy="2920343"/>
          </a:xfrm>
          <a:prstGeom prst="rect">
            <a:avLst/>
          </a:prstGeom>
          <a:effectLst>
            <a:outerShdw blurRad="63500">
              <a:srgbClr val="000000">
                <a:alpha val="40000"/>
              </a:srgbClr>
            </a:outerShdw>
          </a:effectLst>
        </p:spPr>
      </p:pic>
      <p:sp>
        <p:nvSpPr>
          <p:cNvPr id="4" name="AutoShape 4"/>
          <p:cNvSpPr/>
          <p:nvPr/>
        </p:nvSpPr>
        <p:spPr>
          <a:xfrm>
            <a:off x="8529912" y="2090440"/>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8555446" y="2167006"/>
            <a:ext cx="390525"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8529912" y="404833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8531634" y="4134414"/>
            <a:ext cx="43815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8" name="AutoShape 8"/>
          <p:cNvSpPr/>
          <p:nvPr/>
        </p:nvSpPr>
        <p:spPr>
          <a:xfrm>
            <a:off x="6612352" y="2531996"/>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提高道路通行效率</a:t>
            </a:r>
            <a:endParaRPr lang="en-US" sz="1100"/>
          </a:p>
        </p:txBody>
      </p:sp>
      <p:sp>
        <p:nvSpPr>
          <p:cNvPr id="9" name="AutoShape 9"/>
          <p:cNvSpPr/>
          <p:nvPr/>
        </p:nvSpPr>
        <p:spPr>
          <a:xfrm>
            <a:off x="6612352" y="2883800"/>
            <a:ext cx="4276714" cy="96864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通过分道行驶，可以减少客车和货车之间的干扰，提高道路通行效率。</a:t>
            </a:r>
            <a:endParaRPr lang="en-US" sz="1100"/>
          </a:p>
        </p:txBody>
      </p:sp>
      <p:sp>
        <p:nvSpPr>
          <p:cNvPr id="10" name="AutoShape 10"/>
          <p:cNvSpPr/>
          <p:nvPr/>
        </p:nvSpPr>
        <p:spPr>
          <a:xfrm>
            <a:off x="6612352" y="4489877"/>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提高行车安全性</a:t>
            </a:r>
            <a:endParaRPr lang="en-US" sz="1100"/>
          </a:p>
        </p:txBody>
      </p:sp>
      <p:sp>
        <p:nvSpPr>
          <p:cNvPr id="11" name="AutoShape 11"/>
          <p:cNvSpPr/>
          <p:nvPr/>
        </p:nvSpPr>
        <p:spPr>
          <a:xfrm>
            <a:off x="6612352" y="4841681"/>
            <a:ext cx="4276714" cy="96864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分道行驶可以减少客车和货车之间的追尾、刮擦等交通事故的发生，提高行车安全性。</a:t>
            </a:r>
            <a:endParaRPr lang="en-US" sz="1100"/>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优点与局限性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1167764" y="1625025"/>
            <a:ext cx="9862567" cy="409766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127391" y="2518186"/>
            <a:ext cx="8135183" cy="2747223"/>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buFont typeface="Arial"/>
              <a:buChar char="•"/>
              <a:defRPr/>
            </a:pPr>
            <a:r>
              <a:rPr lang="en-US" sz="1500">
                <a:solidFill>
                  <a:srgbClr val="FFFFFF">
                    <a:alpha val="100000"/>
                  </a:srgbClr>
                </a:solidFill>
                <a:latin typeface="Microsoft Yahei"/>
                <a:ea typeface="Microsoft Yahei"/>
                <a:cs typeface="Microsoft Yahei"/>
              </a:rPr>
              <a:t>有利于环保：货车通常排放较高的污染物，通过分道行驶可以减少客车受到货车尾气的影响，有利于环保。</a:t>
            </a:r>
            <a:endParaRPr lang="en-US" sz="1100"/>
          </a:p>
          <a:p>
            <a:pPr marL="203200" lvl="0" indent="-203200" algn="just">
              <a:lnSpc>
                <a:spcPct val="150000"/>
              </a:lnSpc>
              <a:buFont typeface="Arial"/>
              <a:buChar char="•"/>
            </a:pPr>
            <a:r>
              <a:rPr lang="en-US" sz="1500">
                <a:solidFill>
                  <a:srgbClr val="FFFFFF">
                    <a:alpha val="100000"/>
                  </a:srgbClr>
                </a:solidFill>
                <a:latin typeface="Microsoft Yahei"/>
                <a:ea typeface="Microsoft Yahei"/>
                <a:cs typeface="Microsoft Yahei"/>
              </a:rPr>
              <a:t>· 有利于环保：货车通常排放较高的污染物，通过分道行驶可以减少客车受到货车尾气的影响，有利于环保。</a:t>
            </a:r>
          </a:p>
          <a:p>
            <a:pPr marL="203200" lvl="0" indent="-203200">
              <a:lnSpc>
                <a:spcPct val="150000"/>
              </a:lnSpc>
              <a:spcBef>
                <a:spcPts val="375"/>
              </a:spcBef>
              <a:buFont typeface="Arial"/>
              <a:buChar char="•"/>
            </a:pPr>
            <a:endParaRPr lang="en-US" sz="1500">
              <a:solidFill>
                <a:srgbClr val="FFFFFF">
                  <a:alpha val="100000"/>
                </a:srgbClr>
              </a:solidFill>
              <a:latin typeface="Microsoft Yahei"/>
              <a:ea typeface="Microsoft Yahei"/>
              <a:cs typeface="Microsoft Yahei"/>
            </a:endParaRPr>
          </a:p>
        </p:txBody>
      </p:sp>
      <p:sp>
        <p:nvSpPr>
          <p:cNvPr id="4" name="AutoShape 4"/>
          <p:cNvSpPr/>
          <p:nvPr/>
        </p:nvSpPr>
        <p:spPr>
          <a:xfrm>
            <a:off x="1856499" y="2009496"/>
            <a:ext cx="270893" cy="270893"/>
          </a:xfrm>
          <a:prstGeom prst="rect">
            <a:avLst/>
          </a:prstGeom>
          <a:solidFill>
            <a:srgbClr val="FFFFFF">
              <a:alpha val="100000"/>
            </a:srgbClr>
          </a:solidFill>
          <a:effectLst>
            <a:outerShdw blurRad="63500">
              <a:srgbClr val="000000">
                <a:alpha val="4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 name="Group 5"/>
          <p:cNvGrpSpPr/>
          <p:nvPr/>
        </p:nvGrpSpPr>
        <p:grpSpPr>
          <a:xfrm>
            <a:off x="8927447" y="1260262"/>
            <a:ext cx="5386942" cy="5386942"/>
            <a:chOff x="8927447" y="1260262"/>
            <a:chExt cx="5386942" cy="5386942"/>
          </a:xfrm>
        </p:grpSpPr>
        <p:sp>
          <p:nvSpPr>
            <p:cNvPr id="6" name="AutoShape 6"/>
            <p:cNvSpPr/>
            <p:nvPr/>
          </p:nvSpPr>
          <p:spPr>
            <a:xfrm>
              <a:off x="11148379" y="3481194"/>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0926285" y="3259101"/>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0704193" y="3037008"/>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482100" y="2814915"/>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0260006" y="2592821"/>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037913" y="2370728"/>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815819" y="2148635"/>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593727" y="1926542"/>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371633" y="1704448"/>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149540" y="1482355"/>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8927447" y="1260262"/>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454963" y="215798"/>
            <a:ext cx="10649511" cy="926592"/>
            <a:chOff x="454963" y="215798"/>
            <a:chExt cx="10649511" cy="926592"/>
          </a:xfrm>
        </p:grpSpPr>
        <p:sp>
          <p:nvSpPr>
            <p:cNvPr id="18" name="AutoShape 18"/>
            <p:cNvSpPr/>
            <p:nvPr/>
          </p:nvSpPr>
          <p:spPr>
            <a:xfrm>
              <a:off x="454963" y="46503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62089"/>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63805"/>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72775"/>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8642"/>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8281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9862"/>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81579"/>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90549"/>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86416"/>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700586"/>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7636"/>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9352"/>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8322"/>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70419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81835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815410"/>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817126"/>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826096"/>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821963"/>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215798"/>
              <a:ext cx="10009632"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alpha val="100000"/>
                    </a:schemeClr>
                  </a:solidFill>
                  <a:latin typeface="Microsoft Yahei"/>
                  <a:ea typeface="Microsoft Yahei"/>
                  <a:cs typeface="Microsoft Yahei"/>
                </a:rPr>
                <a:t>优点与局限性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6907441" y="1806607"/>
            <a:ext cx="4502196" cy="4061765"/>
          </a:xfrm>
          <a:prstGeom prst="rect">
            <a:avLst/>
          </a:prstGeom>
        </p:spPr>
      </p:pic>
      <p:pic>
        <p:nvPicPr>
          <p:cNvPr id="3" name="Picture 3"/>
          <p:cNvPicPr>
            <a:picLocks noChangeAspect="1"/>
          </p:cNvPicPr>
          <p:nvPr/>
        </p:nvPicPr>
        <p:blipFill>
          <a:blip r:embed="rId3"/>
          <a:srcRect t="10330" b="10330"/>
          <a:stretch>
            <a:fillRect/>
          </a:stretch>
        </p:blipFill>
        <p:spPr>
          <a:xfrm>
            <a:off x="6907441" y="1792193"/>
            <a:ext cx="4502196" cy="2732629"/>
          </a:xfrm>
          <a:prstGeom prst="rect">
            <a:avLst/>
          </a:prstGeom>
        </p:spPr>
      </p:pic>
      <p:grpSp>
        <p:nvGrpSpPr>
          <p:cNvPr id="4" name="Group 4"/>
          <p:cNvGrpSpPr/>
          <p:nvPr/>
        </p:nvGrpSpPr>
        <p:grpSpPr>
          <a:xfrm>
            <a:off x="-2693471" y="4060468"/>
            <a:ext cx="5386942" cy="5386942"/>
            <a:chOff x="-2693471" y="4060468"/>
            <a:chExt cx="5386942" cy="5386942"/>
          </a:xfrm>
        </p:grpSpPr>
        <p:sp>
          <p:nvSpPr>
            <p:cNvPr id="5" name="AutoShape 5"/>
            <p:cNvSpPr/>
            <p:nvPr/>
          </p:nvSpPr>
          <p:spPr>
            <a:xfrm>
              <a:off x="-472539" y="6281401"/>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94632" y="605930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16725" y="5837215"/>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38818" y="561512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60912" y="5393028"/>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83005" y="5170935"/>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05098" y="4948842"/>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027191" y="472674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249285" y="4504655"/>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2471378" y="4282562"/>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2693471" y="406046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1804696" y="1372731"/>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建设成本高</a:t>
            </a:r>
            <a:endParaRPr lang="en-US" sz="1100"/>
          </a:p>
        </p:txBody>
      </p:sp>
      <p:sp>
        <p:nvSpPr>
          <p:cNvPr id="17" name="AutoShape 17"/>
          <p:cNvSpPr/>
          <p:nvPr/>
        </p:nvSpPr>
        <p:spPr>
          <a:xfrm>
            <a:off x="1262116" y="1488887"/>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262116" y="1570452"/>
            <a:ext cx="43815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01</a:t>
            </a:r>
          </a:p>
        </p:txBody>
      </p:sp>
      <p:sp>
        <p:nvSpPr>
          <p:cNvPr id="19" name="AutoShape 19"/>
          <p:cNvSpPr/>
          <p:nvPr/>
        </p:nvSpPr>
        <p:spPr>
          <a:xfrm>
            <a:off x="1804696" y="1724535"/>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物理隔离分道行驶需要建设隔离设施，成本较高。</a:t>
            </a:r>
            <a:endParaRPr lang="en-US" sz="1100"/>
          </a:p>
        </p:txBody>
      </p:sp>
      <p:sp>
        <p:nvSpPr>
          <p:cNvPr id="20" name="AutoShape 20"/>
          <p:cNvSpPr/>
          <p:nvPr/>
        </p:nvSpPr>
        <p:spPr>
          <a:xfrm>
            <a:off x="1262116" y="325647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1272601" y="3332919"/>
            <a:ext cx="416357"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00">
                <a:solidFill>
                  <a:srgbClr val="FFFFFF">
                    <a:alpha val="100000"/>
                  </a:srgbClr>
                </a:solidFill>
                <a:latin typeface="Microsoft Yahei"/>
                <a:ea typeface="Microsoft Yahei"/>
                <a:cs typeface="Microsoft Yahei"/>
              </a:rPr>
              <a:t>02</a:t>
            </a:r>
          </a:p>
        </p:txBody>
      </p:sp>
      <p:sp>
        <p:nvSpPr>
          <p:cNvPr id="22" name="AutoShape 22"/>
          <p:cNvSpPr/>
          <p:nvPr/>
        </p:nvSpPr>
        <p:spPr>
          <a:xfrm>
            <a:off x="1804696" y="3127969"/>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占用道路资源</a:t>
            </a:r>
            <a:endParaRPr lang="en-US" sz="1100"/>
          </a:p>
        </p:txBody>
      </p:sp>
      <p:sp>
        <p:nvSpPr>
          <p:cNvPr id="23" name="AutoShape 23"/>
          <p:cNvSpPr/>
          <p:nvPr/>
        </p:nvSpPr>
        <p:spPr>
          <a:xfrm>
            <a:off x="1804696" y="347977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物理隔离分道行驶会占用一定的道路资源，可能会影响其他车辆的通行。</a:t>
            </a:r>
            <a:endParaRPr lang="en-US" sz="1100"/>
          </a:p>
        </p:txBody>
      </p:sp>
      <p:sp>
        <p:nvSpPr>
          <p:cNvPr id="24" name="AutoShape 24"/>
          <p:cNvSpPr/>
          <p:nvPr/>
        </p:nvSpPr>
        <p:spPr>
          <a:xfrm>
            <a:off x="1262116" y="503078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271991" y="5124907"/>
            <a:ext cx="441594"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500">
                <a:solidFill>
                  <a:srgbClr val="FFFFFF">
                    <a:alpha val="100000"/>
                  </a:srgbClr>
                </a:solidFill>
                <a:latin typeface="Microsoft Yahei"/>
                <a:ea typeface="Microsoft Yahei"/>
                <a:cs typeface="Microsoft Yahei"/>
              </a:rPr>
              <a:t>03</a:t>
            </a:r>
          </a:p>
        </p:txBody>
      </p:sp>
      <p:sp>
        <p:nvSpPr>
          <p:cNvPr id="26" name="AutoShape 26"/>
          <p:cNvSpPr/>
          <p:nvPr/>
        </p:nvSpPr>
        <p:spPr>
          <a:xfrm>
            <a:off x="1822337" y="489538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交通标志易被忽视</a:t>
            </a:r>
            <a:endParaRPr lang="en-US" sz="1100"/>
          </a:p>
        </p:txBody>
      </p:sp>
      <p:sp>
        <p:nvSpPr>
          <p:cNvPr id="27" name="AutoShape 27"/>
          <p:cNvSpPr/>
          <p:nvPr/>
        </p:nvSpPr>
        <p:spPr>
          <a:xfrm>
            <a:off x="1804696" y="5247188"/>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交通标志分道行驶依赖于驾驶员的自觉遵守，如果驾驶员忽视交通标志，则无法实现分道行驶的效果。</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优点与局限性</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高速公路客货车辆分道行驶设计</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sp>
        <p:nvSpPr>
          <p:cNvPr id="2" name="AutoShape 2"/>
          <p:cNvSpPr/>
          <p:nvPr/>
        </p:nvSpPr>
        <p:spPr>
          <a:xfrm>
            <a:off x="6325453" y="2201509"/>
            <a:ext cx="1295400" cy="12954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71268" y="3917777"/>
            <a:ext cx="1295400" cy="12954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325453" y="3917777"/>
            <a:ext cx="1295400" cy="129540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921227" y="2201509"/>
            <a:ext cx="3650041" cy="1295400"/>
          </a:xfrm>
          <a:prstGeom prst="rect">
            <a:avLst/>
          </a:prstGeom>
          <a:solidFill>
            <a:schemeClr val="accent1">
              <a:alpha val="1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1227" y="3917777"/>
            <a:ext cx="3650041" cy="1295400"/>
          </a:xfrm>
          <a:prstGeom prst="rect">
            <a:avLst/>
          </a:prstGeom>
          <a:solidFill>
            <a:schemeClr val="accent1">
              <a:alpha val="1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620731" y="2201509"/>
            <a:ext cx="3650041" cy="1295400"/>
          </a:xfrm>
          <a:prstGeom prst="rect">
            <a:avLst/>
          </a:prstGeom>
          <a:solidFill>
            <a:schemeClr val="accent1">
              <a:alpha val="1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620731" y="3917777"/>
            <a:ext cx="3650041" cy="1295400"/>
          </a:xfrm>
          <a:prstGeom prst="rect">
            <a:avLst/>
          </a:prstGeom>
          <a:solidFill>
            <a:schemeClr val="accent1">
              <a:alpha val="1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51871" y="2201468"/>
            <a:ext cx="3619398"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安全原则</a:t>
            </a:r>
            <a:endParaRPr lang="en-US" sz="1100"/>
          </a:p>
        </p:txBody>
      </p:sp>
      <p:sp>
        <p:nvSpPr>
          <p:cNvPr id="10" name="AutoShape 10"/>
          <p:cNvSpPr/>
          <p:nvPr/>
        </p:nvSpPr>
        <p:spPr>
          <a:xfrm>
            <a:off x="951871" y="2556134"/>
            <a:ext cx="3619398" cy="96864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确保客货车辆分道行驶的安全性，减少交通事故的发生。</a:t>
            </a:r>
            <a:endParaRPr lang="en-US" sz="1100"/>
          </a:p>
        </p:txBody>
      </p:sp>
      <p:sp>
        <p:nvSpPr>
          <p:cNvPr id="11" name="AutoShape 11"/>
          <p:cNvSpPr/>
          <p:nvPr/>
        </p:nvSpPr>
        <p:spPr>
          <a:xfrm>
            <a:off x="951871" y="3917737"/>
            <a:ext cx="3619398"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舒适原则</a:t>
            </a:r>
            <a:endParaRPr lang="en-US" sz="1100"/>
          </a:p>
        </p:txBody>
      </p:sp>
      <p:sp>
        <p:nvSpPr>
          <p:cNvPr id="12" name="AutoShape 12"/>
          <p:cNvSpPr/>
          <p:nvPr/>
        </p:nvSpPr>
        <p:spPr>
          <a:xfrm>
            <a:off x="951871" y="4293372"/>
            <a:ext cx="3619398" cy="96864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提升驾乘人员的行车舒适感，减少驾驶疲劳。</a:t>
            </a:r>
            <a:endParaRPr lang="en-US" sz="1100"/>
          </a:p>
        </p:txBody>
      </p:sp>
      <p:sp>
        <p:nvSpPr>
          <p:cNvPr id="13" name="AutoShape 13"/>
          <p:cNvSpPr/>
          <p:nvPr/>
        </p:nvSpPr>
        <p:spPr>
          <a:xfrm>
            <a:off x="7675726" y="2201468"/>
            <a:ext cx="359504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效率原则</a:t>
            </a:r>
            <a:endParaRPr lang="en-US" sz="1100"/>
          </a:p>
        </p:txBody>
      </p:sp>
      <p:sp>
        <p:nvSpPr>
          <p:cNvPr id="14" name="AutoShape 14"/>
          <p:cNvSpPr/>
          <p:nvPr/>
        </p:nvSpPr>
        <p:spPr>
          <a:xfrm>
            <a:off x="7675726" y="2556134"/>
            <a:ext cx="3595046" cy="96864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提高高速公路通行效率，缓解交通拥堵问题。</a:t>
            </a:r>
            <a:endParaRPr lang="en-US" sz="1100"/>
          </a:p>
        </p:txBody>
      </p:sp>
      <p:sp>
        <p:nvSpPr>
          <p:cNvPr id="15" name="AutoShape 15"/>
          <p:cNvSpPr/>
          <p:nvPr/>
        </p:nvSpPr>
        <p:spPr>
          <a:xfrm>
            <a:off x="7620854" y="3917737"/>
            <a:ext cx="359504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设计目标</a:t>
            </a:r>
            <a:endParaRPr lang="en-US" sz="1100"/>
          </a:p>
        </p:txBody>
      </p:sp>
      <p:sp>
        <p:nvSpPr>
          <p:cNvPr id="16" name="AutoShape 16"/>
          <p:cNvSpPr/>
          <p:nvPr/>
        </p:nvSpPr>
        <p:spPr>
          <a:xfrm>
            <a:off x="7620854" y="4293372"/>
            <a:ext cx="3595046" cy="96864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实现高速公路客货车辆有序、高效、安全分道行驶。</a:t>
            </a:r>
            <a:endParaRPr lang="en-US" sz="1100"/>
          </a:p>
        </p:txBody>
      </p:sp>
      <p:sp>
        <p:nvSpPr>
          <p:cNvPr id="17" name="Freeform 17"/>
          <p:cNvSpPr/>
          <p:nvPr/>
        </p:nvSpPr>
        <p:spPr>
          <a:xfrm>
            <a:off x="6867022" y="2819156"/>
            <a:ext cx="211409" cy="225430"/>
          </a:xfrm>
          <a:custGeom>
            <a:rect l="l" t="t" r="r" b="b"/>
            <a:pathLst>
              <a:path w="265" h="281">
                <a:moveTo>
                  <a:pt x="0" y="131"/>
                </a:moveTo>
                <a:lnTo>
                  <a:pt x="38" y="169"/>
                </a:lnTo>
                <a:lnTo>
                  <a:pt x="107" y="102"/>
                </a:lnTo>
                <a:lnTo>
                  <a:pt x="105" y="281"/>
                </a:lnTo>
                <a:lnTo>
                  <a:pt x="159" y="281"/>
                </a:lnTo>
                <a:lnTo>
                  <a:pt x="159" y="102"/>
                </a:lnTo>
                <a:lnTo>
                  <a:pt x="227" y="169"/>
                </a:lnTo>
                <a:lnTo>
                  <a:pt x="265" y="131"/>
                </a:lnTo>
                <a:lnTo>
                  <a:pt x="132" y="0"/>
                </a:lnTo>
                <a:lnTo>
                  <a:pt x="0" y="13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915761" y="4291457"/>
            <a:ext cx="606417" cy="547958"/>
          </a:xfrm>
          <a:custGeom>
            <a:rect l="l" t="t" r="r" b="b"/>
            <a:pathLst>
              <a:path w="746" h="638">
                <a:moveTo>
                  <a:pt x="689" y="125"/>
                </a:moveTo>
                <a:cubicBezTo>
                  <a:pt x="552" y="125"/>
                  <a:pt x="552" y="125"/>
                  <a:pt x="552" y="125"/>
                </a:cubicBezTo>
                <a:cubicBezTo>
                  <a:pt x="552" y="57"/>
                  <a:pt x="552" y="57"/>
                  <a:pt x="552" y="57"/>
                </a:cubicBezTo>
                <a:cubicBezTo>
                  <a:pt x="552" y="26"/>
                  <a:pt x="526" y="0"/>
                  <a:pt x="495" y="0"/>
                </a:cubicBezTo>
                <a:cubicBezTo>
                  <a:pt x="253" y="0"/>
                  <a:pt x="253" y="0"/>
                  <a:pt x="253" y="0"/>
                </a:cubicBezTo>
                <a:cubicBezTo>
                  <a:pt x="221" y="0"/>
                  <a:pt x="196" y="26"/>
                  <a:pt x="196" y="57"/>
                </a:cubicBezTo>
                <a:cubicBezTo>
                  <a:pt x="196" y="125"/>
                  <a:pt x="196" y="125"/>
                  <a:pt x="196" y="125"/>
                </a:cubicBezTo>
                <a:cubicBezTo>
                  <a:pt x="57" y="125"/>
                  <a:pt x="57" y="125"/>
                  <a:pt x="57" y="125"/>
                </a:cubicBezTo>
                <a:cubicBezTo>
                  <a:pt x="25" y="125"/>
                  <a:pt x="0" y="151"/>
                  <a:pt x="0" y="182"/>
                </a:cubicBezTo>
                <a:cubicBezTo>
                  <a:pt x="0" y="581"/>
                  <a:pt x="0" y="581"/>
                  <a:pt x="0" y="581"/>
                </a:cubicBezTo>
                <a:cubicBezTo>
                  <a:pt x="0" y="612"/>
                  <a:pt x="25" y="638"/>
                  <a:pt x="57" y="638"/>
                </a:cubicBezTo>
                <a:cubicBezTo>
                  <a:pt x="689" y="638"/>
                  <a:pt x="689" y="638"/>
                  <a:pt x="689" y="638"/>
                </a:cubicBezTo>
                <a:cubicBezTo>
                  <a:pt x="721" y="638"/>
                  <a:pt x="746" y="612"/>
                  <a:pt x="746" y="581"/>
                </a:cubicBezTo>
                <a:cubicBezTo>
                  <a:pt x="746" y="182"/>
                  <a:pt x="746" y="182"/>
                  <a:pt x="746" y="182"/>
                </a:cubicBezTo>
                <a:cubicBezTo>
                  <a:pt x="746" y="151"/>
                  <a:pt x="721" y="125"/>
                  <a:pt x="689" y="125"/>
                </a:cubicBezTo>
                <a:close/>
                <a:moveTo>
                  <a:pt x="239" y="57"/>
                </a:moveTo>
                <a:cubicBezTo>
                  <a:pt x="239" y="50"/>
                  <a:pt x="245" y="44"/>
                  <a:pt x="253" y="44"/>
                </a:cubicBezTo>
                <a:cubicBezTo>
                  <a:pt x="495" y="44"/>
                  <a:pt x="495" y="44"/>
                  <a:pt x="495" y="44"/>
                </a:cubicBezTo>
                <a:cubicBezTo>
                  <a:pt x="502" y="44"/>
                  <a:pt x="508" y="50"/>
                  <a:pt x="508" y="57"/>
                </a:cubicBezTo>
                <a:cubicBezTo>
                  <a:pt x="508" y="125"/>
                  <a:pt x="508" y="125"/>
                  <a:pt x="508" y="125"/>
                </a:cubicBezTo>
                <a:cubicBezTo>
                  <a:pt x="239" y="125"/>
                  <a:pt x="239" y="125"/>
                  <a:pt x="239" y="125"/>
                </a:cubicBezTo>
                <a:lnTo>
                  <a:pt x="239" y="57"/>
                </a:lnTo>
                <a:close/>
                <a:moveTo>
                  <a:pt x="57" y="169"/>
                </a:moveTo>
                <a:cubicBezTo>
                  <a:pt x="689" y="169"/>
                  <a:pt x="689" y="169"/>
                  <a:pt x="689" y="169"/>
                </a:cubicBezTo>
                <a:cubicBezTo>
                  <a:pt x="697" y="169"/>
                  <a:pt x="703" y="175"/>
                  <a:pt x="703" y="182"/>
                </a:cubicBezTo>
                <a:cubicBezTo>
                  <a:pt x="703" y="295"/>
                  <a:pt x="703" y="295"/>
                  <a:pt x="703" y="295"/>
                </a:cubicBezTo>
                <a:cubicBezTo>
                  <a:pt x="545" y="295"/>
                  <a:pt x="545" y="295"/>
                  <a:pt x="545" y="295"/>
                </a:cubicBezTo>
                <a:cubicBezTo>
                  <a:pt x="545" y="267"/>
                  <a:pt x="545" y="267"/>
                  <a:pt x="545" y="267"/>
                </a:cubicBezTo>
                <a:cubicBezTo>
                  <a:pt x="501" y="267"/>
                  <a:pt x="501" y="267"/>
                  <a:pt x="501" y="267"/>
                </a:cubicBezTo>
                <a:cubicBezTo>
                  <a:pt x="501" y="295"/>
                  <a:pt x="501" y="295"/>
                  <a:pt x="501" y="295"/>
                </a:cubicBezTo>
                <a:cubicBezTo>
                  <a:pt x="245" y="295"/>
                  <a:pt x="245" y="295"/>
                  <a:pt x="245" y="295"/>
                </a:cubicBezTo>
                <a:cubicBezTo>
                  <a:pt x="245" y="266"/>
                  <a:pt x="245" y="266"/>
                  <a:pt x="245" y="266"/>
                </a:cubicBezTo>
                <a:cubicBezTo>
                  <a:pt x="201" y="266"/>
                  <a:pt x="201" y="266"/>
                  <a:pt x="201" y="266"/>
                </a:cubicBezTo>
                <a:cubicBezTo>
                  <a:pt x="201" y="295"/>
                  <a:pt x="201" y="295"/>
                  <a:pt x="201" y="295"/>
                </a:cubicBezTo>
                <a:cubicBezTo>
                  <a:pt x="43" y="295"/>
                  <a:pt x="43" y="295"/>
                  <a:pt x="43" y="295"/>
                </a:cubicBezTo>
                <a:cubicBezTo>
                  <a:pt x="43" y="182"/>
                  <a:pt x="43" y="182"/>
                  <a:pt x="43" y="182"/>
                </a:cubicBezTo>
                <a:cubicBezTo>
                  <a:pt x="43" y="175"/>
                  <a:pt x="49" y="169"/>
                  <a:pt x="57" y="169"/>
                </a:cubicBezTo>
                <a:close/>
                <a:moveTo>
                  <a:pt x="689" y="594"/>
                </a:moveTo>
                <a:cubicBezTo>
                  <a:pt x="57" y="594"/>
                  <a:pt x="57" y="594"/>
                  <a:pt x="57" y="594"/>
                </a:cubicBezTo>
                <a:cubicBezTo>
                  <a:pt x="49" y="594"/>
                  <a:pt x="43" y="588"/>
                  <a:pt x="43" y="581"/>
                </a:cubicBezTo>
                <a:cubicBezTo>
                  <a:pt x="43" y="338"/>
                  <a:pt x="43" y="338"/>
                  <a:pt x="43" y="338"/>
                </a:cubicBezTo>
                <a:cubicBezTo>
                  <a:pt x="201" y="338"/>
                  <a:pt x="201" y="338"/>
                  <a:pt x="201" y="338"/>
                </a:cubicBezTo>
                <a:cubicBezTo>
                  <a:pt x="201" y="368"/>
                  <a:pt x="201" y="368"/>
                  <a:pt x="201" y="368"/>
                </a:cubicBezTo>
                <a:cubicBezTo>
                  <a:pt x="245" y="368"/>
                  <a:pt x="245" y="368"/>
                  <a:pt x="245" y="368"/>
                </a:cubicBezTo>
                <a:cubicBezTo>
                  <a:pt x="245" y="338"/>
                  <a:pt x="245" y="338"/>
                  <a:pt x="245" y="338"/>
                </a:cubicBezTo>
                <a:cubicBezTo>
                  <a:pt x="501" y="338"/>
                  <a:pt x="501" y="338"/>
                  <a:pt x="501" y="338"/>
                </a:cubicBezTo>
                <a:cubicBezTo>
                  <a:pt x="501" y="369"/>
                  <a:pt x="501" y="369"/>
                  <a:pt x="501" y="369"/>
                </a:cubicBezTo>
                <a:cubicBezTo>
                  <a:pt x="545" y="369"/>
                  <a:pt x="545" y="369"/>
                  <a:pt x="545" y="369"/>
                </a:cubicBezTo>
                <a:cubicBezTo>
                  <a:pt x="545" y="338"/>
                  <a:pt x="545" y="338"/>
                  <a:pt x="545" y="338"/>
                </a:cubicBezTo>
                <a:cubicBezTo>
                  <a:pt x="703" y="338"/>
                  <a:pt x="703" y="338"/>
                  <a:pt x="703" y="338"/>
                </a:cubicBezTo>
                <a:cubicBezTo>
                  <a:pt x="703" y="581"/>
                  <a:pt x="703" y="581"/>
                  <a:pt x="703" y="581"/>
                </a:cubicBezTo>
                <a:cubicBezTo>
                  <a:pt x="703" y="588"/>
                  <a:pt x="697" y="594"/>
                  <a:pt x="689" y="59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609466" y="2608738"/>
            <a:ext cx="727375" cy="547787"/>
          </a:xfrm>
          <a:custGeom>
            <a:rect l="l" t="t" r="r" b="b"/>
            <a:pathLst>
              <a:path w="747" h="562">
                <a:moveTo>
                  <a:pt x="692" y="240"/>
                </a:moveTo>
                <a:cubicBezTo>
                  <a:pt x="661" y="210"/>
                  <a:pt x="622" y="191"/>
                  <a:pt x="579" y="186"/>
                </a:cubicBezTo>
                <a:cubicBezTo>
                  <a:pt x="574" y="139"/>
                  <a:pt x="554" y="95"/>
                  <a:pt x="520" y="61"/>
                </a:cubicBezTo>
                <a:cubicBezTo>
                  <a:pt x="481" y="22"/>
                  <a:pt x="429" y="0"/>
                  <a:pt x="374" y="0"/>
                </a:cubicBezTo>
                <a:cubicBezTo>
                  <a:pt x="318" y="0"/>
                  <a:pt x="267" y="22"/>
                  <a:pt x="228" y="61"/>
                </a:cubicBezTo>
                <a:cubicBezTo>
                  <a:pt x="193" y="95"/>
                  <a:pt x="173" y="139"/>
                  <a:pt x="168" y="186"/>
                </a:cubicBezTo>
                <a:cubicBezTo>
                  <a:pt x="125" y="191"/>
                  <a:pt x="86" y="210"/>
                  <a:pt x="55" y="240"/>
                </a:cubicBezTo>
                <a:cubicBezTo>
                  <a:pt x="20" y="276"/>
                  <a:pt x="0" y="323"/>
                  <a:pt x="0" y="374"/>
                </a:cubicBezTo>
                <a:cubicBezTo>
                  <a:pt x="0" y="424"/>
                  <a:pt x="20" y="471"/>
                  <a:pt x="55" y="507"/>
                </a:cubicBezTo>
                <a:cubicBezTo>
                  <a:pt x="91" y="542"/>
                  <a:pt x="138" y="562"/>
                  <a:pt x="189" y="562"/>
                </a:cubicBezTo>
                <a:cubicBezTo>
                  <a:pt x="559" y="562"/>
                  <a:pt x="559" y="562"/>
                  <a:pt x="559" y="562"/>
                </a:cubicBezTo>
                <a:cubicBezTo>
                  <a:pt x="609" y="562"/>
                  <a:pt x="657" y="542"/>
                  <a:pt x="692" y="507"/>
                </a:cubicBezTo>
                <a:cubicBezTo>
                  <a:pt x="728" y="471"/>
                  <a:pt x="747" y="424"/>
                  <a:pt x="747" y="374"/>
                </a:cubicBezTo>
                <a:cubicBezTo>
                  <a:pt x="747" y="323"/>
                  <a:pt x="728" y="276"/>
                  <a:pt x="692" y="240"/>
                </a:cubicBezTo>
                <a:close/>
                <a:moveTo>
                  <a:pt x="559" y="518"/>
                </a:moveTo>
                <a:cubicBezTo>
                  <a:pt x="189" y="518"/>
                  <a:pt x="189" y="518"/>
                  <a:pt x="189" y="518"/>
                </a:cubicBezTo>
                <a:cubicBezTo>
                  <a:pt x="109" y="518"/>
                  <a:pt x="44" y="453"/>
                  <a:pt x="44" y="374"/>
                </a:cubicBezTo>
                <a:cubicBezTo>
                  <a:pt x="44" y="294"/>
                  <a:pt x="109" y="229"/>
                  <a:pt x="188" y="229"/>
                </a:cubicBezTo>
                <a:cubicBezTo>
                  <a:pt x="211" y="229"/>
                  <a:pt x="211" y="229"/>
                  <a:pt x="211" y="229"/>
                </a:cubicBezTo>
                <a:cubicBezTo>
                  <a:pt x="211" y="207"/>
                  <a:pt x="211" y="207"/>
                  <a:pt x="211" y="207"/>
                </a:cubicBezTo>
                <a:cubicBezTo>
                  <a:pt x="211" y="207"/>
                  <a:pt x="211" y="207"/>
                  <a:pt x="211" y="207"/>
                </a:cubicBezTo>
                <a:cubicBezTo>
                  <a:pt x="211" y="117"/>
                  <a:pt x="284" y="44"/>
                  <a:pt x="374" y="44"/>
                </a:cubicBezTo>
                <a:cubicBezTo>
                  <a:pt x="463" y="44"/>
                  <a:pt x="536" y="117"/>
                  <a:pt x="536" y="206"/>
                </a:cubicBezTo>
                <a:cubicBezTo>
                  <a:pt x="536" y="207"/>
                  <a:pt x="536" y="207"/>
                  <a:pt x="536" y="207"/>
                </a:cubicBezTo>
                <a:cubicBezTo>
                  <a:pt x="536" y="229"/>
                  <a:pt x="536" y="229"/>
                  <a:pt x="536" y="229"/>
                </a:cubicBezTo>
                <a:cubicBezTo>
                  <a:pt x="558" y="229"/>
                  <a:pt x="558" y="229"/>
                  <a:pt x="558" y="229"/>
                </a:cubicBezTo>
                <a:cubicBezTo>
                  <a:pt x="559" y="229"/>
                  <a:pt x="559" y="229"/>
                  <a:pt x="559" y="229"/>
                </a:cubicBezTo>
                <a:cubicBezTo>
                  <a:pt x="639" y="229"/>
                  <a:pt x="704" y="294"/>
                  <a:pt x="704" y="374"/>
                </a:cubicBezTo>
                <a:cubicBezTo>
                  <a:pt x="704" y="453"/>
                  <a:pt x="639" y="518"/>
                  <a:pt x="559" y="51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71268" y="2201509"/>
            <a:ext cx="1295400" cy="129540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1" name="Picture 21"/>
          <p:cNvPicPr>
            <a:picLocks noChangeAspect="1"/>
          </p:cNvPicPr>
          <p:nvPr/>
        </p:nvPicPr>
        <p:blipFill>
          <a:blip r:embed="rId2"/>
          <a:stretch>
            <a:fillRect/>
          </a:stretch>
        </p:blipFill>
        <p:spPr>
          <a:xfrm>
            <a:off x="4901854" y="2602017"/>
            <a:ext cx="634228" cy="494386"/>
          </a:xfrm>
          <a:prstGeom prst="rect">
            <a:avLst/>
          </a:prstGeom>
        </p:spPr>
      </p:pic>
      <p:pic>
        <p:nvPicPr>
          <p:cNvPr id="22" name="Picture 22"/>
          <p:cNvPicPr>
            <a:picLocks noChangeAspect="1"/>
          </p:cNvPicPr>
          <p:nvPr/>
        </p:nvPicPr>
        <p:blipFill>
          <a:blip r:embed="rId3"/>
          <a:stretch>
            <a:fillRect/>
          </a:stretch>
        </p:blipFill>
        <p:spPr>
          <a:xfrm>
            <a:off x="6722669" y="4270675"/>
            <a:ext cx="500969" cy="589605"/>
          </a:xfrm>
          <a:prstGeom prst="rect">
            <a:avLst/>
          </a:prstGeom>
        </p:spPr>
      </p:pic>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设计原则与目标</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rot="2714886">
            <a:off x="5094176" y="2836252"/>
            <a:ext cx="2009746" cy="2009746"/>
          </a:xfrm>
          <a:prstGeom prst="rect">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nvGrpSpPr>
          <p:cNvPr id="3" name="Group 3"/>
          <p:cNvGrpSpPr/>
          <p:nvPr/>
        </p:nvGrpSpPr>
        <p:grpSpPr>
          <a:xfrm>
            <a:off x="5669280" y="2019239"/>
            <a:ext cx="907085" cy="907085"/>
            <a:chOff x="5669280" y="2019239"/>
            <a:chExt cx="907085" cy="907085"/>
          </a:xfrm>
        </p:grpSpPr>
        <p:sp>
          <p:nvSpPr>
            <p:cNvPr id="4" name="AutoShape 4"/>
            <p:cNvSpPr/>
            <p:nvPr/>
          </p:nvSpPr>
          <p:spPr>
            <a:xfrm>
              <a:off x="5669280" y="2019239"/>
              <a:ext cx="907085" cy="90708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4308287" y="3403519"/>
            <a:ext cx="827715" cy="827715"/>
            <a:chOff x="4308287" y="3403519"/>
            <a:chExt cx="827715" cy="827715"/>
          </a:xfrm>
        </p:grpSpPr>
        <p:sp>
          <p:nvSpPr>
            <p:cNvPr id="6" name="AutoShape 6"/>
            <p:cNvSpPr/>
            <p:nvPr/>
          </p:nvSpPr>
          <p:spPr>
            <a:xfrm>
              <a:off x="4308287" y="3403519"/>
              <a:ext cx="827715" cy="82771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669280" y="4551274"/>
            <a:ext cx="907085" cy="907085"/>
            <a:chOff x="5669280" y="4551274"/>
            <a:chExt cx="907085" cy="907085"/>
          </a:xfrm>
        </p:grpSpPr>
        <p:sp>
          <p:nvSpPr>
            <p:cNvPr id="8" name="AutoShape 8"/>
            <p:cNvSpPr/>
            <p:nvPr/>
          </p:nvSpPr>
          <p:spPr>
            <a:xfrm>
              <a:off x="5669280" y="4551274"/>
              <a:ext cx="907085" cy="90708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7062094" y="3403519"/>
            <a:ext cx="827715" cy="827715"/>
            <a:chOff x="7062094" y="3403519"/>
            <a:chExt cx="827715" cy="827715"/>
          </a:xfrm>
        </p:grpSpPr>
        <p:sp>
          <p:nvSpPr>
            <p:cNvPr id="10" name="AutoShape 10"/>
            <p:cNvSpPr/>
            <p:nvPr/>
          </p:nvSpPr>
          <p:spPr>
            <a:xfrm>
              <a:off x="7062094" y="3403519"/>
              <a:ext cx="827715" cy="82771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1" name="AutoShape 11"/>
          <p:cNvSpPr/>
          <p:nvPr/>
        </p:nvSpPr>
        <p:spPr>
          <a:xfrm>
            <a:off x="724975" y="1688692"/>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2025" b="1">
                <a:solidFill>
                  <a:schemeClr val="accent1">
                    <a:alpha val="100000"/>
                  </a:schemeClr>
                </a:solidFill>
                <a:latin typeface="Microsoft Yahei"/>
                <a:ea typeface="Microsoft Yahei"/>
                <a:cs typeface="Microsoft Yahei"/>
              </a:rPr>
              <a:t>交通调查与分析</a:t>
            </a:r>
            <a:endParaRPr lang="en-US" sz="1100"/>
          </a:p>
        </p:txBody>
      </p:sp>
      <p:sp>
        <p:nvSpPr>
          <p:cNvPr id="12" name="AutoShape 12"/>
          <p:cNvSpPr/>
          <p:nvPr/>
        </p:nvSpPr>
        <p:spPr>
          <a:xfrm>
            <a:off x="724975" y="2014081"/>
            <a:ext cx="3241937" cy="1625801"/>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defRPr/>
            </a:pPr>
            <a:r>
              <a:rPr lang="en-US" sz="1500">
                <a:solidFill>
                  <a:schemeClr val="dk1">
                    <a:alpha val="100000"/>
                  </a:schemeClr>
                </a:solidFill>
                <a:latin typeface="Microsoft Yahei"/>
                <a:ea typeface="Microsoft Yahei"/>
                <a:cs typeface="Microsoft Yahei"/>
              </a:rPr>
              <a:t>收集高速公路交通量、车型比例、行驶速度等数据，分析客货车辆行驶特征。</a:t>
            </a:r>
            <a:endParaRPr lang="en-US" sz="1100"/>
          </a:p>
        </p:txBody>
      </p:sp>
      <p:sp>
        <p:nvSpPr>
          <p:cNvPr id="13" name="AutoShape 13"/>
          <p:cNvSpPr/>
          <p:nvPr/>
        </p:nvSpPr>
        <p:spPr>
          <a:xfrm>
            <a:off x="8231186" y="1658092"/>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道路条件评估</a:t>
            </a:r>
            <a:endParaRPr lang="en-US" sz="1100"/>
          </a:p>
        </p:txBody>
      </p:sp>
      <p:sp>
        <p:nvSpPr>
          <p:cNvPr id="14" name="AutoShape 14"/>
          <p:cNvSpPr/>
          <p:nvPr/>
        </p:nvSpPr>
        <p:spPr>
          <a:xfrm>
            <a:off x="8231186" y="1983478"/>
            <a:ext cx="3241937" cy="1647503"/>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评估现有高速公路的道路条件，包括车道宽度、路肩宽度、纵坡等，确定是否满足客货车辆分道行驶的要求。</a:t>
            </a:r>
            <a:endParaRPr lang="en-US" sz="1100"/>
          </a:p>
        </p:txBody>
      </p:sp>
      <p:sp>
        <p:nvSpPr>
          <p:cNvPr id="15" name="AutoShape 15"/>
          <p:cNvSpPr/>
          <p:nvPr/>
        </p:nvSpPr>
        <p:spPr>
          <a:xfrm>
            <a:off x="724975" y="3885433"/>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2025" b="1">
                <a:solidFill>
                  <a:schemeClr val="accent1">
                    <a:alpha val="100000"/>
                  </a:schemeClr>
                </a:solidFill>
                <a:latin typeface="Microsoft Yahei"/>
                <a:ea typeface="Microsoft Yahei"/>
                <a:cs typeface="Microsoft Yahei"/>
              </a:rPr>
              <a:t>设计方案制定</a:t>
            </a:r>
            <a:endParaRPr lang="en-US" sz="1100"/>
          </a:p>
        </p:txBody>
      </p:sp>
      <p:sp>
        <p:nvSpPr>
          <p:cNvPr id="16" name="AutoShape 16"/>
          <p:cNvSpPr/>
          <p:nvPr/>
        </p:nvSpPr>
        <p:spPr>
          <a:xfrm>
            <a:off x="724975" y="4210824"/>
            <a:ext cx="3241937" cy="163833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defRPr/>
            </a:pPr>
            <a:r>
              <a:rPr lang="en-US" sz="1500">
                <a:solidFill>
                  <a:schemeClr val="dk1">
                    <a:alpha val="100000"/>
                  </a:schemeClr>
                </a:solidFill>
                <a:latin typeface="Microsoft Yahei"/>
                <a:ea typeface="Microsoft Yahei"/>
                <a:cs typeface="Microsoft Yahei"/>
              </a:rPr>
              <a:t>根据交通调查和道路条件评估结果，制定客货车辆分道行驶的设计方案，包括车道划分、标志标线设置等。</a:t>
            </a:r>
            <a:endParaRPr lang="en-US" sz="1100"/>
          </a:p>
        </p:txBody>
      </p:sp>
      <p:sp>
        <p:nvSpPr>
          <p:cNvPr id="17" name="AutoShape 17"/>
          <p:cNvSpPr/>
          <p:nvPr/>
        </p:nvSpPr>
        <p:spPr>
          <a:xfrm>
            <a:off x="8231186" y="3854834"/>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方案评价与优化</a:t>
            </a:r>
            <a:endParaRPr lang="en-US" sz="1100"/>
          </a:p>
        </p:txBody>
      </p:sp>
      <p:sp>
        <p:nvSpPr>
          <p:cNvPr id="18" name="AutoShape 18"/>
          <p:cNvSpPr/>
          <p:nvPr/>
        </p:nvSpPr>
        <p:spPr>
          <a:xfrm>
            <a:off x="8231186" y="4180220"/>
            <a:ext cx="3241937" cy="1668938"/>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对设计方案进行评价，包括安全性、效率、舒适性等方面的评估，并根据评价结果对方案进行优化。</a:t>
            </a:r>
            <a:endParaRPr lang="en-US" sz="1100"/>
          </a:p>
        </p:txBody>
      </p:sp>
      <p:grpSp>
        <p:nvGrpSpPr>
          <p:cNvPr id="19" name="Group 19"/>
          <p:cNvGrpSpPr/>
          <p:nvPr/>
        </p:nvGrpSpPr>
        <p:grpSpPr>
          <a:xfrm>
            <a:off x="5835091" y="2197120"/>
            <a:ext cx="575584" cy="551200"/>
            <a:chOff x="5835091" y="2197120"/>
            <a:chExt cx="575584" cy="551200"/>
          </a:xfrm>
        </p:grpSpPr>
        <p:sp>
          <p:nvSpPr>
            <p:cNvPr id="20" name="Freeform 20"/>
            <p:cNvSpPr/>
            <p:nvPr/>
          </p:nvSpPr>
          <p:spPr>
            <a:xfrm>
              <a:off x="5835091" y="2197120"/>
              <a:ext cx="575584" cy="551200"/>
            </a:xfrm>
            <a:custGeom>
              <a:rect l="l" t="t" r="r" b="b"/>
              <a:pathLst>
                <a:path w="21600" h="21600">
                  <a:moveTo>
                    <a:pt x="18180" y="12132"/>
                  </a:moveTo>
                  <a:cubicBezTo>
                    <a:pt x="17710" y="12226"/>
                    <a:pt x="17327" y="12561"/>
                    <a:pt x="17170" y="13012"/>
                  </a:cubicBezTo>
                  <a:cubicBezTo>
                    <a:pt x="17083" y="13261"/>
                    <a:pt x="16981" y="13503"/>
                    <a:pt x="16868" y="13738"/>
                  </a:cubicBezTo>
                  <a:cubicBezTo>
                    <a:pt x="16658" y="14169"/>
                    <a:pt x="16694" y="14677"/>
                    <a:pt x="16959" y="15075"/>
                  </a:cubicBezTo>
                  <a:lnTo>
                    <a:pt x="18131" y="16833"/>
                  </a:lnTo>
                  <a:lnTo>
                    <a:pt x="16832" y="18132"/>
                  </a:lnTo>
                  <a:lnTo>
                    <a:pt x="15075" y="16960"/>
                  </a:lnTo>
                  <a:cubicBezTo>
                    <a:pt x="14850" y="16810"/>
                    <a:pt x="14589" y="16733"/>
                    <a:pt x="14326" y="16733"/>
                  </a:cubicBezTo>
                  <a:cubicBezTo>
                    <a:pt x="14126" y="16733"/>
                    <a:pt x="13924" y="16778"/>
                    <a:pt x="13738" y="16868"/>
                  </a:cubicBezTo>
                  <a:cubicBezTo>
                    <a:pt x="13504" y="16981"/>
                    <a:pt x="13262" y="17083"/>
                    <a:pt x="13012" y="17170"/>
                  </a:cubicBezTo>
                  <a:cubicBezTo>
                    <a:pt x="12561" y="17327"/>
                    <a:pt x="12226" y="17712"/>
                    <a:pt x="12133" y="18180"/>
                  </a:cubicBezTo>
                  <a:lnTo>
                    <a:pt x="11717" y="20249"/>
                  </a:lnTo>
                  <a:lnTo>
                    <a:pt x="9881" y="20249"/>
                  </a:lnTo>
                  <a:lnTo>
                    <a:pt x="9467" y="18180"/>
                  </a:lnTo>
                  <a:cubicBezTo>
                    <a:pt x="9373" y="17712"/>
                    <a:pt x="9039" y="17327"/>
                    <a:pt x="8588" y="17170"/>
                  </a:cubicBezTo>
                  <a:cubicBezTo>
                    <a:pt x="8339" y="17083"/>
                    <a:pt x="8096" y="16983"/>
                    <a:pt x="7861" y="16869"/>
                  </a:cubicBezTo>
                  <a:cubicBezTo>
                    <a:pt x="7675" y="16778"/>
                    <a:pt x="7474" y="16733"/>
                    <a:pt x="7273" y="16733"/>
                  </a:cubicBezTo>
                  <a:cubicBezTo>
                    <a:pt x="7011" y="16733"/>
                    <a:pt x="6750" y="16810"/>
                    <a:pt x="6525" y="16960"/>
                  </a:cubicBezTo>
                  <a:lnTo>
                    <a:pt x="4767" y="18132"/>
                  </a:lnTo>
                  <a:lnTo>
                    <a:pt x="3468" y="16833"/>
                  </a:lnTo>
                  <a:lnTo>
                    <a:pt x="4639" y="15075"/>
                  </a:lnTo>
                  <a:cubicBezTo>
                    <a:pt x="4904" y="14677"/>
                    <a:pt x="4939" y="14169"/>
                    <a:pt x="4732" y="13738"/>
                  </a:cubicBezTo>
                  <a:cubicBezTo>
                    <a:pt x="4618" y="13504"/>
                    <a:pt x="4516" y="13263"/>
                    <a:pt x="4429" y="13013"/>
                  </a:cubicBezTo>
                  <a:cubicBezTo>
                    <a:pt x="4273" y="12561"/>
                    <a:pt x="3888" y="12227"/>
                    <a:pt x="3419" y="12133"/>
                  </a:cubicBezTo>
                  <a:lnTo>
                    <a:pt x="1350" y="11718"/>
                  </a:lnTo>
                  <a:lnTo>
                    <a:pt x="1349" y="9882"/>
                  </a:lnTo>
                  <a:lnTo>
                    <a:pt x="3419" y="9468"/>
                  </a:lnTo>
                  <a:cubicBezTo>
                    <a:pt x="3888" y="9374"/>
                    <a:pt x="4273" y="9039"/>
                    <a:pt x="4429" y="8588"/>
                  </a:cubicBezTo>
                  <a:cubicBezTo>
                    <a:pt x="4516" y="8338"/>
                    <a:pt x="4617" y="8096"/>
                    <a:pt x="4731" y="7862"/>
                  </a:cubicBezTo>
                  <a:cubicBezTo>
                    <a:pt x="4940" y="7431"/>
                    <a:pt x="4905" y="6923"/>
                    <a:pt x="4639" y="6524"/>
                  </a:cubicBezTo>
                  <a:lnTo>
                    <a:pt x="3468" y="4767"/>
                  </a:lnTo>
                  <a:lnTo>
                    <a:pt x="4767" y="3468"/>
                  </a:lnTo>
                  <a:lnTo>
                    <a:pt x="6525" y="4639"/>
                  </a:lnTo>
                  <a:cubicBezTo>
                    <a:pt x="6750" y="4790"/>
                    <a:pt x="7011" y="4866"/>
                    <a:pt x="7273" y="4866"/>
                  </a:cubicBezTo>
                  <a:cubicBezTo>
                    <a:pt x="7474" y="4866"/>
                    <a:pt x="7674" y="4822"/>
                    <a:pt x="7861" y="4732"/>
                  </a:cubicBezTo>
                  <a:cubicBezTo>
                    <a:pt x="8095" y="4619"/>
                    <a:pt x="8337" y="4517"/>
                    <a:pt x="8586" y="4430"/>
                  </a:cubicBezTo>
                  <a:cubicBezTo>
                    <a:pt x="9039" y="4272"/>
                    <a:pt x="9373" y="3888"/>
                    <a:pt x="9467" y="3420"/>
                  </a:cubicBezTo>
                  <a:lnTo>
                    <a:pt x="9881" y="1350"/>
                  </a:lnTo>
                  <a:lnTo>
                    <a:pt x="11717" y="1350"/>
                  </a:lnTo>
                  <a:lnTo>
                    <a:pt x="12131" y="3420"/>
                  </a:lnTo>
                  <a:cubicBezTo>
                    <a:pt x="12225" y="3888"/>
                    <a:pt x="12560" y="4272"/>
                    <a:pt x="13012" y="4430"/>
                  </a:cubicBezTo>
                  <a:cubicBezTo>
                    <a:pt x="13261" y="4517"/>
                    <a:pt x="13502" y="4617"/>
                    <a:pt x="13737" y="4731"/>
                  </a:cubicBezTo>
                  <a:cubicBezTo>
                    <a:pt x="13924" y="4822"/>
                    <a:pt x="14125" y="4866"/>
                    <a:pt x="14326" y="4866"/>
                  </a:cubicBezTo>
                  <a:cubicBezTo>
                    <a:pt x="14589" y="4866"/>
                    <a:pt x="14850" y="4790"/>
                    <a:pt x="15075" y="4639"/>
                  </a:cubicBezTo>
                  <a:lnTo>
                    <a:pt x="16832" y="3468"/>
                  </a:lnTo>
                  <a:lnTo>
                    <a:pt x="18131" y="4767"/>
                  </a:lnTo>
                  <a:lnTo>
                    <a:pt x="16959" y="6524"/>
                  </a:lnTo>
                  <a:cubicBezTo>
                    <a:pt x="16694" y="6923"/>
                    <a:pt x="16660" y="7431"/>
                    <a:pt x="16867" y="7861"/>
                  </a:cubicBezTo>
                  <a:cubicBezTo>
                    <a:pt x="16980" y="8096"/>
                    <a:pt x="17083" y="8337"/>
                    <a:pt x="17170" y="8587"/>
                  </a:cubicBezTo>
                  <a:cubicBezTo>
                    <a:pt x="17327" y="9039"/>
                    <a:pt x="17710" y="9373"/>
                    <a:pt x="18180" y="9467"/>
                  </a:cubicBezTo>
                  <a:lnTo>
                    <a:pt x="20248" y="9882"/>
                  </a:lnTo>
                  <a:lnTo>
                    <a:pt x="20250" y="11718"/>
                  </a:lnTo>
                  <a:cubicBezTo>
                    <a:pt x="20250" y="11718"/>
                    <a:pt x="18180" y="12132"/>
                    <a:pt x="18180" y="12132"/>
                  </a:cubicBezTo>
                  <a:close/>
                  <a:moveTo>
                    <a:pt x="20513" y="8558"/>
                  </a:moveTo>
                  <a:lnTo>
                    <a:pt x="18445" y="8143"/>
                  </a:lnTo>
                  <a:cubicBezTo>
                    <a:pt x="18341" y="7844"/>
                    <a:pt x="18218" y="7554"/>
                    <a:pt x="18082" y="7273"/>
                  </a:cubicBezTo>
                  <a:lnTo>
                    <a:pt x="19254" y="5516"/>
                  </a:lnTo>
                  <a:cubicBezTo>
                    <a:pt x="19611" y="4980"/>
                    <a:pt x="19540" y="4268"/>
                    <a:pt x="19085" y="3813"/>
                  </a:cubicBezTo>
                  <a:lnTo>
                    <a:pt x="17787" y="2514"/>
                  </a:lnTo>
                  <a:cubicBezTo>
                    <a:pt x="17526" y="2253"/>
                    <a:pt x="17181" y="2118"/>
                    <a:pt x="16831" y="2118"/>
                  </a:cubicBezTo>
                  <a:cubicBezTo>
                    <a:pt x="16573" y="2118"/>
                    <a:pt x="16312" y="2193"/>
                    <a:pt x="16084" y="2345"/>
                  </a:cubicBezTo>
                  <a:lnTo>
                    <a:pt x="14326" y="3516"/>
                  </a:lnTo>
                  <a:cubicBezTo>
                    <a:pt x="14044" y="3380"/>
                    <a:pt x="13754" y="3258"/>
                    <a:pt x="13455" y="3155"/>
                  </a:cubicBezTo>
                  <a:lnTo>
                    <a:pt x="13041" y="1085"/>
                  </a:lnTo>
                  <a:cubicBezTo>
                    <a:pt x="12916" y="454"/>
                    <a:pt x="12361" y="0"/>
                    <a:pt x="11717" y="0"/>
                  </a:cubicBezTo>
                  <a:lnTo>
                    <a:pt x="9881" y="0"/>
                  </a:lnTo>
                  <a:cubicBezTo>
                    <a:pt x="9238" y="0"/>
                    <a:pt x="8684" y="454"/>
                    <a:pt x="8557" y="1085"/>
                  </a:cubicBezTo>
                  <a:lnTo>
                    <a:pt x="8143" y="3155"/>
                  </a:lnTo>
                  <a:cubicBezTo>
                    <a:pt x="7843" y="3258"/>
                    <a:pt x="7554" y="3381"/>
                    <a:pt x="7273" y="3516"/>
                  </a:cubicBezTo>
                  <a:lnTo>
                    <a:pt x="5516" y="2345"/>
                  </a:lnTo>
                  <a:cubicBezTo>
                    <a:pt x="5287" y="2193"/>
                    <a:pt x="5026" y="2118"/>
                    <a:pt x="4767" y="2118"/>
                  </a:cubicBezTo>
                  <a:cubicBezTo>
                    <a:pt x="4419" y="2118"/>
                    <a:pt x="4073" y="2253"/>
                    <a:pt x="3812" y="2514"/>
                  </a:cubicBezTo>
                  <a:lnTo>
                    <a:pt x="2514" y="3813"/>
                  </a:lnTo>
                  <a:cubicBezTo>
                    <a:pt x="2059" y="4268"/>
                    <a:pt x="1988" y="4980"/>
                    <a:pt x="2345" y="5516"/>
                  </a:cubicBezTo>
                  <a:lnTo>
                    <a:pt x="3516" y="7273"/>
                  </a:lnTo>
                  <a:cubicBezTo>
                    <a:pt x="3380" y="7555"/>
                    <a:pt x="3258" y="7844"/>
                    <a:pt x="3154" y="8144"/>
                  </a:cubicBezTo>
                  <a:lnTo>
                    <a:pt x="1085" y="8558"/>
                  </a:lnTo>
                  <a:cubicBezTo>
                    <a:pt x="454" y="8684"/>
                    <a:pt x="0" y="9238"/>
                    <a:pt x="0" y="9882"/>
                  </a:cubicBezTo>
                  <a:lnTo>
                    <a:pt x="0" y="11718"/>
                  </a:lnTo>
                  <a:cubicBezTo>
                    <a:pt x="0" y="12361"/>
                    <a:pt x="454" y="12916"/>
                    <a:pt x="1085" y="13042"/>
                  </a:cubicBezTo>
                  <a:lnTo>
                    <a:pt x="3154" y="13456"/>
                  </a:lnTo>
                  <a:cubicBezTo>
                    <a:pt x="3258" y="13755"/>
                    <a:pt x="3380" y="14046"/>
                    <a:pt x="3516" y="14326"/>
                  </a:cubicBezTo>
                  <a:lnTo>
                    <a:pt x="2345" y="16083"/>
                  </a:lnTo>
                  <a:cubicBezTo>
                    <a:pt x="1988" y="16619"/>
                    <a:pt x="2059" y="17332"/>
                    <a:pt x="2514" y="17787"/>
                  </a:cubicBezTo>
                  <a:lnTo>
                    <a:pt x="3812" y="19086"/>
                  </a:lnTo>
                  <a:cubicBezTo>
                    <a:pt x="4073" y="19346"/>
                    <a:pt x="4419" y="19482"/>
                    <a:pt x="4767" y="19482"/>
                  </a:cubicBezTo>
                  <a:cubicBezTo>
                    <a:pt x="5026" y="19482"/>
                    <a:pt x="5287" y="19406"/>
                    <a:pt x="5516" y="19254"/>
                  </a:cubicBezTo>
                  <a:lnTo>
                    <a:pt x="7273" y="18083"/>
                  </a:lnTo>
                  <a:cubicBezTo>
                    <a:pt x="7554" y="18220"/>
                    <a:pt x="7843" y="18341"/>
                    <a:pt x="8143" y="18445"/>
                  </a:cubicBezTo>
                  <a:lnTo>
                    <a:pt x="8557" y="20514"/>
                  </a:lnTo>
                  <a:cubicBezTo>
                    <a:pt x="8684" y="21146"/>
                    <a:pt x="9238" y="21599"/>
                    <a:pt x="9881" y="21599"/>
                  </a:cubicBezTo>
                  <a:lnTo>
                    <a:pt x="11717" y="21599"/>
                  </a:lnTo>
                  <a:cubicBezTo>
                    <a:pt x="12361" y="21599"/>
                    <a:pt x="12916" y="21146"/>
                    <a:pt x="13041" y="20514"/>
                  </a:cubicBezTo>
                  <a:lnTo>
                    <a:pt x="13456" y="18445"/>
                  </a:lnTo>
                  <a:cubicBezTo>
                    <a:pt x="13755" y="18341"/>
                    <a:pt x="14046" y="18219"/>
                    <a:pt x="14326" y="18083"/>
                  </a:cubicBezTo>
                  <a:lnTo>
                    <a:pt x="16084" y="19254"/>
                  </a:lnTo>
                  <a:cubicBezTo>
                    <a:pt x="16312" y="19406"/>
                    <a:pt x="16573" y="19482"/>
                    <a:pt x="16831" y="19482"/>
                  </a:cubicBezTo>
                  <a:cubicBezTo>
                    <a:pt x="17181" y="19482"/>
                    <a:pt x="17526" y="19346"/>
                    <a:pt x="17787" y="19086"/>
                  </a:cubicBezTo>
                  <a:lnTo>
                    <a:pt x="19085" y="17787"/>
                  </a:lnTo>
                  <a:cubicBezTo>
                    <a:pt x="19540" y="17332"/>
                    <a:pt x="19611" y="16619"/>
                    <a:pt x="19254" y="16083"/>
                  </a:cubicBezTo>
                  <a:lnTo>
                    <a:pt x="18082" y="14326"/>
                  </a:lnTo>
                  <a:cubicBezTo>
                    <a:pt x="18219" y="14045"/>
                    <a:pt x="18341" y="13755"/>
                    <a:pt x="18445" y="13456"/>
                  </a:cubicBezTo>
                  <a:lnTo>
                    <a:pt x="20513" y="13042"/>
                  </a:lnTo>
                  <a:cubicBezTo>
                    <a:pt x="21145" y="12916"/>
                    <a:pt x="21599" y="12361"/>
                    <a:pt x="21599" y="11718"/>
                  </a:cubicBezTo>
                  <a:lnTo>
                    <a:pt x="21599" y="9882"/>
                  </a:lnTo>
                  <a:cubicBezTo>
                    <a:pt x="21599" y="9238"/>
                    <a:pt x="21145" y="8684"/>
                    <a:pt x="20513" y="855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5997366" y="2351715"/>
              <a:ext cx="251887" cy="241158"/>
            </a:xfrm>
            <a:custGeom>
              <a:rect l="l" t="t" r="r" b="b"/>
              <a:pathLst>
                <a:path w="21600" h="21600">
                  <a:moveTo>
                    <a:pt x="10800" y="20250"/>
                  </a:moveTo>
                  <a:cubicBezTo>
                    <a:pt x="5580" y="20250"/>
                    <a:pt x="1350" y="16017"/>
                    <a:pt x="1350" y="10800"/>
                  </a:cubicBezTo>
                  <a:cubicBezTo>
                    <a:pt x="1350" y="5582"/>
                    <a:pt x="5580" y="1349"/>
                    <a:pt x="10800" y="1349"/>
                  </a:cubicBezTo>
                  <a:cubicBezTo>
                    <a:pt x="16016" y="1349"/>
                    <a:pt x="20250" y="5582"/>
                    <a:pt x="20250" y="10800"/>
                  </a:cubicBezTo>
                  <a:cubicBezTo>
                    <a:pt x="20250" y="16017"/>
                    <a:pt x="16016" y="20250"/>
                    <a:pt x="10800" y="20250"/>
                  </a:cubicBezTo>
                  <a:moveTo>
                    <a:pt x="10800" y="0"/>
                  </a:moveTo>
                  <a:cubicBezTo>
                    <a:pt x="4836" y="0"/>
                    <a:pt x="0" y="4836"/>
                    <a:pt x="0" y="10800"/>
                  </a:cubicBezTo>
                  <a:cubicBezTo>
                    <a:pt x="0" y="16763"/>
                    <a:pt x="4836" y="21600"/>
                    <a:pt x="10800" y="21600"/>
                  </a:cubicBezTo>
                  <a:cubicBezTo>
                    <a:pt x="16763" y="21600"/>
                    <a:pt x="21599" y="16763"/>
                    <a:pt x="21599" y="10800"/>
                  </a:cubicBezTo>
                  <a:cubicBezTo>
                    <a:pt x="21599" y="4836"/>
                    <a:pt x="16763"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050524" y="2403531"/>
              <a:ext cx="144597" cy="138501"/>
            </a:xfrm>
            <a:custGeom>
              <a:rect l="l" t="t" r="r" b="b"/>
              <a:pathLst>
                <a:path w="21600" h="21600">
                  <a:moveTo>
                    <a:pt x="10800" y="18900"/>
                  </a:moveTo>
                  <a:cubicBezTo>
                    <a:pt x="6328" y="18900"/>
                    <a:pt x="2699" y="15271"/>
                    <a:pt x="2699" y="10800"/>
                  </a:cubicBezTo>
                  <a:cubicBezTo>
                    <a:pt x="2699" y="6329"/>
                    <a:pt x="6328" y="2700"/>
                    <a:pt x="10800" y="2700"/>
                  </a:cubicBezTo>
                  <a:cubicBezTo>
                    <a:pt x="15271" y="2700"/>
                    <a:pt x="18899" y="6329"/>
                    <a:pt x="18899" y="10800"/>
                  </a:cubicBezTo>
                  <a:cubicBezTo>
                    <a:pt x="18899" y="15271"/>
                    <a:pt x="15271" y="18900"/>
                    <a:pt x="10800" y="18900"/>
                  </a:cubicBezTo>
                  <a:moveTo>
                    <a:pt x="10800" y="0"/>
                  </a:moveTo>
                  <a:cubicBezTo>
                    <a:pt x="4830" y="0"/>
                    <a:pt x="0" y="4833"/>
                    <a:pt x="0" y="10800"/>
                  </a:cubicBezTo>
                  <a:cubicBezTo>
                    <a:pt x="0" y="16766"/>
                    <a:pt x="4830" y="21599"/>
                    <a:pt x="10800" y="21599"/>
                  </a:cubicBezTo>
                  <a:cubicBezTo>
                    <a:pt x="16764" y="21599"/>
                    <a:pt x="21600" y="16766"/>
                    <a:pt x="21600" y="10800"/>
                  </a:cubicBezTo>
                  <a:cubicBezTo>
                    <a:pt x="21600" y="4833"/>
                    <a:pt x="16764"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21769" y="3583229"/>
            <a:ext cx="400751" cy="515722"/>
            <a:chOff x="4521769" y="3583229"/>
            <a:chExt cx="400751" cy="515722"/>
          </a:xfrm>
        </p:grpSpPr>
        <p:sp>
          <p:nvSpPr>
            <p:cNvPr id="24" name="Freeform 24"/>
            <p:cNvSpPr/>
            <p:nvPr/>
          </p:nvSpPr>
          <p:spPr>
            <a:xfrm>
              <a:off x="4521769" y="3583229"/>
              <a:ext cx="400751" cy="515722"/>
            </a:xfrm>
            <a:custGeom>
              <a:rect l="l" t="t" r="r" b="b"/>
              <a:pathLst>
                <a:path w="21600" h="21600">
                  <a:moveTo>
                    <a:pt x="15386" y="14175"/>
                  </a:moveTo>
                  <a:lnTo>
                    <a:pt x="6223" y="14175"/>
                  </a:lnTo>
                  <a:cubicBezTo>
                    <a:pt x="5734" y="13446"/>
                    <a:pt x="5147" y="12716"/>
                    <a:pt x="4568" y="12003"/>
                  </a:cubicBezTo>
                  <a:cubicBezTo>
                    <a:pt x="3287" y="10427"/>
                    <a:pt x="1963" y="8797"/>
                    <a:pt x="1963" y="7425"/>
                  </a:cubicBezTo>
                  <a:cubicBezTo>
                    <a:pt x="1963" y="4075"/>
                    <a:pt x="5927" y="1350"/>
                    <a:pt x="10800" y="1350"/>
                  </a:cubicBezTo>
                  <a:cubicBezTo>
                    <a:pt x="15672" y="1350"/>
                    <a:pt x="19636" y="4075"/>
                    <a:pt x="19636" y="7425"/>
                  </a:cubicBezTo>
                  <a:cubicBezTo>
                    <a:pt x="19636" y="8787"/>
                    <a:pt x="18312" y="10425"/>
                    <a:pt x="17029" y="12011"/>
                  </a:cubicBezTo>
                  <a:cubicBezTo>
                    <a:pt x="16455" y="12723"/>
                    <a:pt x="15873" y="13449"/>
                    <a:pt x="15386" y="14175"/>
                  </a:cubicBezTo>
                  <a:moveTo>
                    <a:pt x="10800" y="20249"/>
                  </a:moveTo>
                  <a:cubicBezTo>
                    <a:pt x="9805" y="20249"/>
                    <a:pt x="9347" y="20171"/>
                    <a:pt x="8839" y="19406"/>
                  </a:cubicBezTo>
                  <a:lnTo>
                    <a:pt x="13000" y="19048"/>
                  </a:lnTo>
                  <a:cubicBezTo>
                    <a:pt x="12398" y="20164"/>
                    <a:pt x="11959" y="20249"/>
                    <a:pt x="10800" y="20249"/>
                  </a:cubicBezTo>
                  <a:moveTo>
                    <a:pt x="7595" y="16813"/>
                  </a:moveTo>
                  <a:cubicBezTo>
                    <a:pt x="7417" y="16407"/>
                    <a:pt x="7215" y="15978"/>
                    <a:pt x="6991" y="15525"/>
                  </a:cubicBezTo>
                  <a:lnTo>
                    <a:pt x="14616" y="15525"/>
                  </a:lnTo>
                  <a:cubicBezTo>
                    <a:pt x="14496" y="15767"/>
                    <a:pt x="14375" y="16010"/>
                    <a:pt x="14270" y="16239"/>
                  </a:cubicBezTo>
                  <a:cubicBezTo>
                    <a:pt x="14270" y="16239"/>
                    <a:pt x="7595" y="16813"/>
                    <a:pt x="7595" y="16813"/>
                  </a:cubicBezTo>
                  <a:close/>
                  <a:moveTo>
                    <a:pt x="13345" y="18343"/>
                  </a:moveTo>
                  <a:lnTo>
                    <a:pt x="8476" y="18762"/>
                  </a:lnTo>
                  <a:cubicBezTo>
                    <a:pt x="8303" y="18416"/>
                    <a:pt x="8116" y="18011"/>
                    <a:pt x="7890" y="17483"/>
                  </a:cubicBezTo>
                  <a:cubicBezTo>
                    <a:pt x="7887" y="17477"/>
                    <a:pt x="7883" y="17469"/>
                    <a:pt x="7881" y="17462"/>
                  </a:cubicBezTo>
                  <a:lnTo>
                    <a:pt x="13957" y="16941"/>
                  </a:lnTo>
                  <a:cubicBezTo>
                    <a:pt x="13871" y="17140"/>
                    <a:pt x="13778" y="17350"/>
                    <a:pt x="13698" y="17537"/>
                  </a:cubicBezTo>
                  <a:cubicBezTo>
                    <a:pt x="13569" y="17841"/>
                    <a:pt x="13453" y="18104"/>
                    <a:pt x="13345" y="18343"/>
                  </a:cubicBezTo>
                  <a:moveTo>
                    <a:pt x="10800" y="0"/>
                  </a:moveTo>
                  <a:cubicBezTo>
                    <a:pt x="4835" y="0"/>
                    <a:pt x="0" y="3324"/>
                    <a:pt x="0" y="7425"/>
                  </a:cubicBezTo>
                  <a:cubicBezTo>
                    <a:pt x="0" y="10146"/>
                    <a:pt x="3621" y="13029"/>
                    <a:pt x="4939" y="15562"/>
                  </a:cubicBezTo>
                  <a:cubicBezTo>
                    <a:pt x="6906" y="19339"/>
                    <a:pt x="6688" y="21599"/>
                    <a:pt x="10800" y="21599"/>
                  </a:cubicBezTo>
                  <a:cubicBezTo>
                    <a:pt x="14972" y="21599"/>
                    <a:pt x="14692" y="19349"/>
                    <a:pt x="16660" y="15577"/>
                  </a:cubicBezTo>
                  <a:cubicBezTo>
                    <a:pt x="17983" y="13039"/>
                    <a:pt x="21600" y="10124"/>
                    <a:pt x="21600" y="7425"/>
                  </a:cubicBezTo>
                  <a:cubicBezTo>
                    <a:pt x="21600" y="3324"/>
                    <a:pt x="16764"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5" name="Freeform 25"/>
          <p:cNvSpPr/>
          <p:nvPr/>
        </p:nvSpPr>
        <p:spPr>
          <a:xfrm>
            <a:off x="7254083" y="3590222"/>
            <a:ext cx="480270" cy="477455"/>
          </a:xfrm>
          <a:custGeom>
            <a:rect l="l" t="t" r="r" b="b"/>
            <a:pathLst>
              <a:path w="21020" h="21600">
                <a:moveTo>
                  <a:pt x="18846" y="7946"/>
                </a:moveTo>
                <a:lnTo>
                  <a:pt x="17740" y="9091"/>
                </a:lnTo>
                <a:cubicBezTo>
                  <a:pt x="17740" y="8939"/>
                  <a:pt x="17758" y="8792"/>
                  <a:pt x="17744" y="8636"/>
                </a:cubicBezTo>
                <a:cubicBezTo>
                  <a:pt x="17629" y="7331"/>
                  <a:pt x="17036" y="6068"/>
                  <a:pt x="16074" y="5080"/>
                </a:cubicBezTo>
                <a:cubicBezTo>
                  <a:pt x="15004" y="3980"/>
                  <a:pt x="13585" y="3348"/>
                  <a:pt x="12180" y="3345"/>
                </a:cubicBezTo>
                <a:lnTo>
                  <a:pt x="13268" y="2218"/>
                </a:lnTo>
                <a:cubicBezTo>
                  <a:pt x="13812" y="1659"/>
                  <a:pt x="14572" y="1350"/>
                  <a:pt x="15403" y="1350"/>
                </a:cubicBezTo>
                <a:cubicBezTo>
                  <a:pt x="16460" y="1350"/>
                  <a:pt x="17546" y="1840"/>
                  <a:pt x="18381" y="2696"/>
                </a:cubicBezTo>
                <a:cubicBezTo>
                  <a:pt x="19165" y="3500"/>
                  <a:pt x="19631" y="4499"/>
                  <a:pt x="19698" y="5510"/>
                </a:cubicBezTo>
                <a:cubicBezTo>
                  <a:pt x="19760" y="6453"/>
                  <a:pt x="19457" y="7317"/>
                  <a:pt x="18846" y="7946"/>
                </a:cubicBezTo>
                <a:moveTo>
                  <a:pt x="5828" y="19329"/>
                </a:moveTo>
                <a:cubicBezTo>
                  <a:pt x="5813" y="18424"/>
                  <a:pt x="5454" y="17481"/>
                  <a:pt x="4730" y="16739"/>
                </a:cubicBezTo>
                <a:cubicBezTo>
                  <a:pt x="4046" y="16034"/>
                  <a:pt x="3150" y="15628"/>
                  <a:pt x="2257" y="15592"/>
                </a:cubicBezTo>
                <a:lnTo>
                  <a:pt x="2911" y="13157"/>
                </a:lnTo>
                <a:cubicBezTo>
                  <a:pt x="2959" y="12995"/>
                  <a:pt x="3052" y="12835"/>
                  <a:pt x="3168" y="12695"/>
                </a:cubicBezTo>
                <a:cubicBezTo>
                  <a:pt x="4485" y="11726"/>
                  <a:pt x="6512" y="12012"/>
                  <a:pt x="7920" y="13460"/>
                </a:cubicBezTo>
                <a:cubicBezTo>
                  <a:pt x="9409" y="14990"/>
                  <a:pt x="9639" y="17230"/>
                  <a:pt x="8492" y="18568"/>
                </a:cubicBezTo>
                <a:cubicBezTo>
                  <a:pt x="8416" y="18609"/>
                  <a:pt x="8339" y="18648"/>
                  <a:pt x="8256" y="18675"/>
                </a:cubicBezTo>
                <a:cubicBezTo>
                  <a:pt x="8256" y="18675"/>
                  <a:pt x="5828" y="19329"/>
                  <a:pt x="5828" y="19329"/>
                </a:cubicBezTo>
                <a:close/>
                <a:moveTo>
                  <a:pt x="2737" y="20164"/>
                </a:moveTo>
                <a:cubicBezTo>
                  <a:pt x="2665" y="20181"/>
                  <a:pt x="2443" y="20239"/>
                  <a:pt x="2291" y="20249"/>
                </a:cubicBezTo>
                <a:cubicBezTo>
                  <a:pt x="1751" y="20244"/>
                  <a:pt x="1313" y="19792"/>
                  <a:pt x="1313" y="19237"/>
                </a:cubicBezTo>
                <a:cubicBezTo>
                  <a:pt x="1321" y="19124"/>
                  <a:pt x="1365" y="18929"/>
                  <a:pt x="1380" y="18857"/>
                </a:cubicBezTo>
                <a:lnTo>
                  <a:pt x="2071" y="16283"/>
                </a:lnTo>
                <a:cubicBezTo>
                  <a:pt x="2822" y="16261"/>
                  <a:pt x="3630" y="16562"/>
                  <a:pt x="4265" y="17215"/>
                </a:cubicBezTo>
                <a:cubicBezTo>
                  <a:pt x="4911" y="17878"/>
                  <a:pt x="5214" y="18725"/>
                  <a:pt x="5181" y="19504"/>
                </a:cubicBezTo>
                <a:cubicBezTo>
                  <a:pt x="5181" y="19504"/>
                  <a:pt x="2737" y="20164"/>
                  <a:pt x="2737" y="20164"/>
                </a:cubicBezTo>
                <a:close/>
                <a:moveTo>
                  <a:pt x="6888" y="11179"/>
                </a:moveTo>
                <a:cubicBezTo>
                  <a:pt x="6280" y="10927"/>
                  <a:pt x="5642" y="10783"/>
                  <a:pt x="5004" y="10774"/>
                </a:cubicBezTo>
                <a:lnTo>
                  <a:pt x="10063" y="5536"/>
                </a:lnTo>
                <a:cubicBezTo>
                  <a:pt x="10838" y="4759"/>
                  <a:pt x="11966" y="4536"/>
                  <a:pt x="13077" y="4819"/>
                </a:cubicBezTo>
                <a:cubicBezTo>
                  <a:pt x="13077" y="4819"/>
                  <a:pt x="6888" y="11179"/>
                  <a:pt x="6888" y="11179"/>
                </a:cubicBezTo>
                <a:close/>
                <a:moveTo>
                  <a:pt x="9717" y="13672"/>
                </a:moveTo>
                <a:cubicBezTo>
                  <a:pt x="9473" y="13258"/>
                  <a:pt x="9194" y="12859"/>
                  <a:pt x="8848" y="12505"/>
                </a:cubicBezTo>
                <a:cubicBezTo>
                  <a:pt x="8447" y="12093"/>
                  <a:pt x="7986" y="11770"/>
                  <a:pt x="7507" y="11498"/>
                </a:cubicBezTo>
                <a:lnTo>
                  <a:pt x="13767" y="5064"/>
                </a:lnTo>
                <a:cubicBezTo>
                  <a:pt x="14259" y="5288"/>
                  <a:pt x="14729" y="5607"/>
                  <a:pt x="15145" y="6035"/>
                </a:cubicBezTo>
                <a:cubicBezTo>
                  <a:pt x="15500" y="6398"/>
                  <a:pt x="15775" y="6806"/>
                  <a:pt x="15987" y="7229"/>
                </a:cubicBezTo>
                <a:cubicBezTo>
                  <a:pt x="15987" y="7229"/>
                  <a:pt x="9717" y="13672"/>
                  <a:pt x="9717" y="13672"/>
                </a:cubicBezTo>
                <a:close/>
                <a:moveTo>
                  <a:pt x="10519" y="16061"/>
                </a:moveTo>
                <a:cubicBezTo>
                  <a:pt x="10465" y="15452"/>
                  <a:pt x="10298" y="14854"/>
                  <a:pt x="10047" y="14288"/>
                </a:cubicBezTo>
                <a:lnTo>
                  <a:pt x="16257" y="7906"/>
                </a:lnTo>
                <a:cubicBezTo>
                  <a:pt x="16637" y="9140"/>
                  <a:pt x="16442" y="10429"/>
                  <a:pt x="15610" y="11284"/>
                </a:cubicBezTo>
                <a:cubicBezTo>
                  <a:pt x="15604" y="11290"/>
                  <a:pt x="15598" y="11293"/>
                  <a:pt x="15593" y="11298"/>
                </a:cubicBezTo>
                <a:lnTo>
                  <a:pt x="15602" y="11306"/>
                </a:lnTo>
                <a:lnTo>
                  <a:pt x="10525" y="16565"/>
                </a:lnTo>
                <a:cubicBezTo>
                  <a:pt x="10527" y="16397"/>
                  <a:pt x="10534" y="16232"/>
                  <a:pt x="10519" y="16061"/>
                </a:cubicBezTo>
                <a:moveTo>
                  <a:pt x="19308" y="1741"/>
                </a:moveTo>
                <a:cubicBezTo>
                  <a:pt x="18228" y="632"/>
                  <a:pt x="16805" y="0"/>
                  <a:pt x="15403" y="0"/>
                </a:cubicBezTo>
                <a:cubicBezTo>
                  <a:pt x="14220" y="0"/>
                  <a:pt x="13131" y="450"/>
                  <a:pt x="12335" y="1266"/>
                </a:cubicBezTo>
                <a:lnTo>
                  <a:pt x="9138" y="4577"/>
                </a:lnTo>
                <a:cubicBezTo>
                  <a:pt x="9129" y="4585"/>
                  <a:pt x="9118" y="4592"/>
                  <a:pt x="9108" y="4602"/>
                </a:cubicBezTo>
                <a:cubicBezTo>
                  <a:pt x="9103" y="4608"/>
                  <a:pt x="9100" y="4614"/>
                  <a:pt x="9095" y="4620"/>
                </a:cubicBezTo>
                <a:lnTo>
                  <a:pt x="9096" y="4621"/>
                </a:lnTo>
                <a:lnTo>
                  <a:pt x="2310" y="11647"/>
                </a:lnTo>
                <a:cubicBezTo>
                  <a:pt x="1998" y="11966"/>
                  <a:pt x="1771" y="12364"/>
                  <a:pt x="1645" y="12797"/>
                </a:cubicBezTo>
                <a:lnTo>
                  <a:pt x="102" y="18541"/>
                </a:lnTo>
                <a:cubicBezTo>
                  <a:pt x="100" y="18557"/>
                  <a:pt x="0" y="19008"/>
                  <a:pt x="0" y="19237"/>
                </a:cubicBezTo>
                <a:cubicBezTo>
                  <a:pt x="0" y="20541"/>
                  <a:pt x="1030" y="21599"/>
                  <a:pt x="2302" y="21599"/>
                </a:cubicBezTo>
                <a:cubicBezTo>
                  <a:pt x="2554" y="21599"/>
                  <a:pt x="3044" y="21475"/>
                  <a:pt x="3062" y="21473"/>
                </a:cubicBezTo>
                <a:lnTo>
                  <a:pt x="8630" y="19969"/>
                </a:lnTo>
                <a:cubicBezTo>
                  <a:pt x="9054" y="19839"/>
                  <a:pt x="9439" y="19604"/>
                  <a:pt x="9750" y="19283"/>
                </a:cubicBezTo>
                <a:lnTo>
                  <a:pt x="19776" y="8899"/>
                </a:lnTo>
                <a:cubicBezTo>
                  <a:pt x="21600" y="7023"/>
                  <a:pt x="21394" y="3881"/>
                  <a:pt x="19308" y="174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6" name="Group 26"/>
          <p:cNvGrpSpPr/>
          <p:nvPr/>
        </p:nvGrpSpPr>
        <p:grpSpPr>
          <a:xfrm>
            <a:off x="5877641" y="4747565"/>
            <a:ext cx="490362" cy="514624"/>
            <a:chOff x="5877641" y="4747565"/>
            <a:chExt cx="490362" cy="514624"/>
          </a:xfrm>
        </p:grpSpPr>
        <p:sp>
          <p:nvSpPr>
            <p:cNvPr id="27" name="Freeform 27"/>
            <p:cNvSpPr/>
            <p:nvPr/>
          </p:nvSpPr>
          <p:spPr>
            <a:xfrm>
              <a:off x="5877641" y="4747565"/>
              <a:ext cx="490362" cy="514624"/>
            </a:xfrm>
            <a:custGeom>
              <a:rect l="l" t="t" r="r" b="b"/>
              <a:pathLst>
                <a:path w="21600" h="21600">
                  <a:moveTo>
                    <a:pt x="13499" y="14850"/>
                  </a:moveTo>
                  <a:cubicBezTo>
                    <a:pt x="9772" y="14850"/>
                    <a:pt x="6749" y="11827"/>
                    <a:pt x="6749" y="8100"/>
                  </a:cubicBezTo>
                  <a:cubicBezTo>
                    <a:pt x="6749" y="4372"/>
                    <a:pt x="9772" y="1350"/>
                    <a:pt x="13499" y="1350"/>
                  </a:cubicBezTo>
                  <a:cubicBezTo>
                    <a:pt x="17227" y="1350"/>
                    <a:pt x="20249" y="4372"/>
                    <a:pt x="20249" y="8100"/>
                  </a:cubicBezTo>
                  <a:cubicBezTo>
                    <a:pt x="20249" y="11827"/>
                    <a:pt x="17227" y="14850"/>
                    <a:pt x="13499" y="14850"/>
                  </a:cubicBezTo>
                  <a:moveTo>
                    <a:pt x="3236" y="20042"/>
                  </a:moveTo>
                  <a:cubicBezTo>
                    <a:pt x="3019" y="20266"/>
                    <a:pt x="2718" y="20408"/>
                    <a:pt x="2382" y="20408"/>
                  </a:cubicBezTo>
                  <a:cubicBezTo>
                    <a:pt x="1724" y="20408"/>
                    <a:pt x="1191" y="19875"/>
                    <a:pt x="1191" y="19218"/>
                  </a:cubicBezTo>
                  <a:cubicBezTo>
                    <a:pt x="1191" y="18881"/>
                    <a:pt x="1332" y="18580"/>
                    <a:pt x="1557" y="18363"/>
                  </a:cubicBezTo>
                  <a:lnTo>
                    <a:pt x="1551" y="18358"/>
                  </a:lnTo>
                  <a:lnTo>
                    <a:pt x="6996" y="12913"/>
                  </a:lnTo>
                  <a:cubicBezTo>
                    <a:pt x="7472" y="13555"/>
                    <a:pt x="8039" y="14122"/>
                    <a:pt x="8680" y="14599"/>
                  </a:cubicBezTo>
                  <a:cubicBezTo>
                    <a:pt x="8680" y="14599"/>
                    <a:pt x="3236" y="20042"/>
                    <a:pt x="3236" y="20042"/>
                  </a:cubicBezTo>
                  <a:close/>
                  <a:moveTo>
                    <a:pt x="13499" y="0"/>
                  </a:moveTo>
                  <a:cubicBezTo>
                    <a:pt x="9026" y="0"/>
                    <a:pt x="5399" y="3626"/>
                    <a:pt x="5399" y="8100"/>
                  </a:cubicBezTo>
                  <a:cubicBezTo>
                    <a:pt x="5399" y="9467"/>
                    <a:pt x="5742" y="10754"/>
                    <a:pt x="6341" y="11884"/>
                  </a:cubicBezTo>
                  <a:lnTo>
                    <a:pt x="709" y="17515"/>
                  </a:lnTo>
                  <a:lnTo>
                    <a:pt x="713" y="17520"/>
                  </a:lnTo>
                  <a:cubicBezTo>
                    <a:pt x="274" y="17953"/>
                    <a:pt x="0" y="18552"/>
                    <a:pt x="0" y="19218"/>
                  </a:cubicBezTo>
                  <a:cubicBezTo>
                    <a:pt x="0" y="20533"/>
                    <a:pt x="1066" y="21599"/>
                    <a:pt x="2382" y="21599"/>
                  </a:cubicBezTo>
                  <a:cubicBezTo>
                    <a:pt x="3047" y="21599"/>
                    <a:pt x="3647" y="21326"/>
                    <a:pt x="4079" y="20885"/>
                  </a:cubicBezTo>
                  <a:lnTo>
                    <a:pt x="4078" y="20884"/>
                  </a:lnTo>
                  <a:lnTo>
                    <a:pt x="9708" y="15255"/>
                  </a:lnTo>
                  <a:cubicBezTo>
                    <a:pt x="10839" y="15856"/>
                    <a:pt x="12128" y="16200"/>
                    <a:pt x="13499" y="16200"/>
                  </a:cubicBezTo>
                  <a:cubicBezTo>
                    <a:pt x="17973" y="16200"/>
                    <a:pt x="21600" y="12573"/>
                    <a:pt x="21600" y="8100"/>
                  </a:cubicBezTo>
                  <a:cubicBezTo>
                    <a:pt x="21600" y="3626"/>
                    <a:pt x="17973" y="0"/>
                    <a:pt x="13499"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6076371" y="4827666"/>
              <a:ext cx="115580" cy="120457"/>
            </a:xfrm>
            <a:custGeom>
              <a:rect l="l" t="t" r="r" b="b"/>
              <a:pathLst>
                <a:path w="21600" h="21600">
                  <a:moveTo>
                    <a:pt x="20160" y="0"/>
                  </a:moveTo>
                  <a:cubicBezTo>
                    <a:pt x="9025" y="0"/>
                    <a:pt x="0" y="9025"/>
                    <a:pt x="0" y="20160"/>
                  </a:cubicBezTo>
                  <a:cubicBezTo>
                    <a:pt x="0" y="20954"/>
                    <a:pt x="644" y="21600"/>
                    <a:pt x="1440" y="21600"/>
                  </a:cubicBezTo>
                  <a:cubicBezTo>
                    <a:pt x="2235" y="21600"/>
                    <a:pt x="2880" y="20954"/>
                    <a:pt x="2880" y="20160"/>
                  </a:cubicBezTo>
                  <a:cubicBezTo>
                    <a:pt x="2880" y="10618"/>
                    <a:pt x="10617" y="2880"/>
                    <a:pt x="20160" y="2880"/>
                  </a:cubicBezTo>
                  <a:cubicBezTo>
                    <a:pt x="20955" y="2880"/>
                    <a:pt x="21599" y="2234"/>
                    <a:pt x="21599" y="1440"/>
                  </a:cubicBezTo>
                  <a:cubicBezTo>
                    <a:pt x="21599" y="645"/>
                    <a:pt x="20955" y="0"/>
                    <a:pt x="2016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 name="Group 29"/>
          <p:cNvGrpSpPr/>
          <p:nvPr/>
        </p:nvGrpSpPr>
        <p:grpSpPr>
          <a:xfrm>
            <a:off x="454963" y="93878"/>
            <a:ext cx="10641129" cy="914400"/>
            <a:chOff x="454963" y="93878"/>
            <a:chExt cx="10641129" cy="914400"/>
          </a:xfrm>
        </p:grpSpPr>
        <p:sp>
          <p:nvSpPr>
            <p:cNvPr id="30" name="AutoShape 3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TextBox 5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设计流程与方法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https://d.book118.com/987135026006006035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2024-09-09T06:13:57.060</cp:lastPrinted>
  <dcterms:created xsi:type="dcterms:W3CDTF">2024-09-08T22:13:57Z</dcterms:created>
  <dcterms:modified xsi:type="dcterms:W3CDTF">2024-09-08T22:13:59Z</dcterms:modified>
</cp:coreProperties>
</file>