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BA5C17A-15B9-471A-AB46-4F85C62D599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025E8B-5D3F-43CD-AE50-00F0BFE98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37DC3C-1153-405B-AE62-4756EB33C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3CC1EB-6B41-4A32-BC63-40BD24E40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39D48D-1DF7-4911-B7C9-452EE9316C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1276BB-6FA6-46E0-A1EF-60BBFF9802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D8C597-1653-4AFE-AE41-D77025307A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90B31E-D784-4DCC-B4F0-977765C18E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D5EB20-5ECD-4E90-94B7-2B4D3F8B91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034347-F814-43A2-883E-69F2C72FED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0541C6-0F71-4B47-8DFA-A946FE7FF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EEA119-5BE9-4EFF-8279-89A07BCFA1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7937FD9-1BF4-453E-B1B7-9348FCC6D1F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592FA1B-3CDE-44EF-868B-44F9A3971FD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142140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企业风险管理的风险定价模型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企业风险管理框架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风险定价模型概述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风险定价模型的构建</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风险定价模型的应用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企业风险管理简介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是企业为了管理与控制风险，保护企业价值，实现利益最大化而采取的一系列管理行为和措施。企业在面临各种内部和外部风险时，需要建立一套完善的风险管理体系，来识别、评估、控制和监测各种风险，从而保障企业的可持续发展。</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企业风险管理的重要性</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帮助企业提前发现潜在风险因素</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提前识别风险</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降低财务损失、维护企业声誉</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保护企业财务和声誉</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增强企业应对各种风险的能力</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提高抗风险能力</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优化资源配置，提高企业效益</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实现利益最大化</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企业风险管理的发展历程</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20</a:t>
            </a:r>
            <a:r>
              <a:rPr lang="zh-CN" sz="2000" b="0" strike="noStrike" spc="-1">
                <a:solidFill>
                  <a:schemeClr val="dk1"/>
                </a:solidFill>
                <a:latin typeface="Arial"/>
                <a:ea typeface="微软雅黑"/>
              </a:rPr>
              <a:t>世纪</a:t>
            </a:r>
            <a:r>
              <a:rPr lang="en-US" sz="2000" b="0" strike="noStrike" spc="-1">
                <a:solidFill>
                  <a:schemeClr val="dk1"/>
                </a:solidFill>
                <a:latin typeface="Arial"/>
                <a:ea typeface="微软雅黑"/>
              </a:rPr>
              <a:t>60</a:t>
            </a:r>
            <a:r>
              <a:rPr lang="zh-CN" sz="2000" b="0" strike="noStrike" spc="-1">
                <a:solidFill>
                  <a:schemeClr val="dk1"/>
                </a:solidFill>
                <a:latin typeface="Arial"/>
                <a:ea typeface="微软雅黑"/>
              </a:rPr>
              <a:t>年代，金融风险管理是企业风险管理的雏形</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起源于金融风险管理</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通过制定风险管理政策和程序规范风险管理行为</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重视风险的预防和控制</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涵盖战略、财务、市场、操作等多个方面的风险</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逐步扩展为综合性企业管理体系</a:t>
            </a:r>
            <a:endParaRPr lang="en-US" sz="3000" b="0" strike="noStrike" spc="-1">
              <a:solidFill>
                <a:srgbClr val="000000"/>
              </a:solidFill>
              <a:latin typeface="Arial"/>
            </a:endParaRPr>
          </a:p>
        </p:txBody>
      </p:sp>
      <p:sp>
        <p:nvSpPr>
          <p:cNvPr id="1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企业风险管理的关键原则</a:t>
            </a:r>
            <a:endParaRPr lang="en-US" sz="3600" b="0" strike="noStrike" spc="-1">
              <a:solidFill>
                <a:schemeClr val="dk1"/>
              </a:solidFill>
              <a:latin typeface="Arial"/>
            </a:endParaRPr>
          </a:p>
        </p:txBody>
      </p:sp>
      <p:sp>
        <p:nvSpPr>
          <p:cNvPr id="10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对各类风险进行全面识别和评估</a:t>
            </a:r>
            <a:endParaRPr lang="en-US" sz="1500" b="0" strike="noStrike" spc="-1">
              <a:solidFill>
                <a:srgbClr val="000000"/>
              </a:solidFill>
              <a:latin typeface="Arial"/>
            </a:endParaRPr>
          </a:p>
        </p:txBody>
      </p:sp>
      <p:sp>
        <p:nvSpPr>
          <p:cNvPr id="10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全面性</a:t>
            </a:r>
            <a:endParaRPr lang="en-US" sz="2200" b="0" strike="noStrike" spc="-1">
              <a:solidFill>
                <a:srgbClr val="000000"/>
              </a:solidFill>
              <a:latin typeface="Arial"/>
            </a:endParaRPr>
          </a:p>
        </p:txBody>
      </p:sp>
      <p:sp>
        <p:nvSpPr>
          <p:cNvPr id="10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将风险管理融入企业整体管理中</a:t>
            </a:r>
            <a:endParaRPr lang="en-US" sz="1500" b="0" strike="noStrike" spc="-1">
              <a:solidFill>
                <a:srgbClr val="000000"/>
              </a:solidFill>
              <a:latin typeface="Arial"/>
            </a:endParaRPr>
          </a:p>
        </p:txBody>
      </p:sp>
      <p:sp>
        <p:nvSpPr>
          <p:cNvPr id="10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整体性</a:t>
            </a:r>
            <a:endParaRPr lang="en-US" sz="2200" b="0" strike="noStrike" spc="-1">
              <a:solidFill>
                <a:srgbClr val="000000"/>
              </a:solidFill>
              <a:latin typeface="Arial"/>
            </a:endParaRPr>
          </a:p>
        </p:txBody>
      </p:sp>
      <p:sp>
        <p:nvSpPr>
          <p:cNvPr id="10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根据实际情况灵活应对各种风险挑战</a:t>
            </a:r>
            <a:endParaRPr lang="en-US" sz="1500" b="0" strike="noStrike" spc="-1">
              <a:solidFill>
                <a:srgbClr val="000000"/>
              </a:solidFill>
              <a:latin typeface="Arial"/>
            </a:endParaRPr>
          </a:p>
        </p:txBody>
      </p:sp>
      <p:sp>
        <p:nvSpPr>
          <p:cNvPr id="10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灵活性</a:t>
            </a:r>
            <a:endParaRPr lang="en-US" sz="2200" b="0" strike="noStrike" spc="-1">
              <a:solidFill>
                <a:srgbClr val="000000"/>
              </a:solidFill>
              <a:latin typeface="Arial"/>
            </a:endParaRPr>
          </a:p>
        </p:txBody>
      </p:sp>
      <p:sp>
        <p:nvSpPr>
          <p:cNvPr id="10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确保风险信息的透明公开</a:t>
            </a:r>
            <a:endParaRPr lang="en-US" sz="1500" b="0" strike="noStrike" spc="-1">
              <a:solidFill>
                <a:srgbClr val="000000"/>
              </a:solidFill>
              <a:latin typeface="Arial"/>
            </a:endParaRPr>
          </a:p>
        </p:txBody>
      </p:sp>
      <p:sp>
        <p:nvSpPr>
          <p:cNvPr id="10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透明性</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企业风险管理框架</a:t>
            </a:r>
            <a:endParaRPr lang="en-US" sz="3600" b="0" strike="noStrike" spc="-1">
              <a:solidFill>
                <a:schemeClr val="dk1"/>
              </a:solidFill>
              <a:latin typeface="Arial"/>
            </a:endParaRPr>
          </a:p>
        </p:txBody>
      </p:sp>
      <p:sp>
        <p:nvSpPr>
          <p:cNvPr id="1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企业风险管理框架概述</a:t>
            </a:r>
            <a:endParaRPr lang="en-US" sz="3600" b="0" strike="noStrike" spc="-1">
              <a:solidFill>
                <a:schemeClr val="dk1"/>
              </a:solidFill>
              <a:latin typeface="Arial"/>
            </a:endParaRPr>
          </a:p>
        </p:txBody>
      </p:sp>
      <p:sp>
        <p:nvSpPr>
          <p:cNvPr id="11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识别企业可能面临的各种风险</a:t>
            </a:r>
            <a:endParaRPr lang="en-US" sz="2000" b="0" strike="noStrike" spc="-1">
              <a:solidFill>
                <a:srgbClr val="000000"/>
              </a:solidFill>
              <a:latin typeface="Arial"/>
            </a:endParaRPr>
          </a:p>
        </p:txBody>
      </p:sp>
      <p:sp>
        <p:nvSpPr>
          <p:cNvPr id="11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风险识别</a:t>
            </a:r>
            <a:endParaRPr lang="en-US" sz="3000" b="0" strike="noStrike" spc="-1">
              <a:solidFill>
                <a:srgbClr val="000000"/>
              </a:solidFill>
              <a:latin typeface="Arial"/>
            </a:endParaRPr>
          </a:p>
        </p:txBody>
      </p:sp>
      <p:sp>
        <p:nvSpPr>
          <p:cNvPr id="11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制定应对策略和措施</a:t>
            </a:r>
            <a:endParaRPr lang="en-US" sz="2000" b="0" strike="noStrike" spc="-1">
              <a:solidFill>
                <a:srgbClr val="000000"/>
              </a:solidFill>
              <a:latin typeface="Arial"/>
            </a:endParaRPr>
          </a:p>
        </p:txBody>
      </p:sp>
      <p:sp>
        <p:nvSpPr>
          <p:cNvPr id="11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风险处理</a:t>
            </a:r>
            <a:endParaRPr lang="en-US" sz="3000" b="0" strike="noStrike" spc="-1">
              <a:solidFill>
                <a:srgbClr val="000000"/>
              </a:solidFill>
              <a:latin typeface="Arial"/>
            </a:endParaRPr>
          </a:p>
        </p:txBody>
      </p:sp>
      <p:sp>
        <p:nvSpPr>
          <p:cNvPr id="11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对风险的可能性和影响进行评估</a:t>
            </a:r>
            <a:endParaRPr lang="en-US" sz="2000" b="0" strike="noStrike" spc="-1">
              <a:solidFill>
                <a:srgbClr val="000000"/>
              </a:solidFill>
              <a:latin typeface="Arial"/>
            </a:endParaRPr>
          </a:p>
        </p:txBody>
      </p:sp>
      <p:sp>
        <p:nvSpPr>
          <p:cNvPr id="12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a:t>
            </a:r>
            <a:endParaRPr lang="en-US" sz="3000" b="0" strike="noStrike" spc="-1">
              <a:solidFill>
                <a:srgbClr val="000000"/>
              </a:solidFill>
              <a:latin typeface="Arial"/>
            </a:endParaRPr>
          </a:p>
        </p:txBody>
      </p:sp>
      <p:sp>
        <p:nvSpPr>
          <p:cNvPr id="12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COSO</a:t>
            </a:r>
            <a:r>
              <a:rPr lang="zh-CN" sz="3600" b="1" strike="noStrike" spc="299">
                <a:solidFill>
                  <a:schemeClr val="dk1"/>
                </a:solidFill>
                <a:latin typeface="微软雅黑"/>
                <a:ea typeface="微软雅黑"/>
              </a:rPr>
              <a:t>企业风险管理框架</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建立组织文化和风险意识</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内部环境</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明确和沟通企业目标</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设计和实施控制措施</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控制活动</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有效传递风险信息和意见</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信息与沟通</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风险管理框架</a:t>
            </a:r>
            <a:endParaRPr lang="en-US" sz="2200" b="0" strike="noStrike" spc="-1">
              <a:solidFill>
                <a:srgbClr val="000000"/>
              </a:solidFill>
              <a:latin typeface="Arial"/>
            </a:endParaRPr>
          </a:p>
        </p:txBody>
      </p:sp>
      <p:sp>
        <p:nvSpPr>
          <p:cNvPr id="13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建立风险管理结构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界定风险管理职责</a:t>
            </a:r>
            <a:endParaRPr lang="en-US" sz="1500" b="0" strike="noStrike" spc="-1">
              <a:solidFill>
                <a:srgbClr val="000000"/>
              </a:solidFill>
              <a:latin typeface="Arial"/>
            </a:endParaRPr>
          </a:p>
        </p:txBody>
      </p:sp>
      <p:sp>
        <p:nvSpPr>
          <p:cNvPr id="13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风险管理过程</a:t>
            </a:r>
            <a:endParaRPr lang="en-US" sz="2200" b="0" strike="noStrike" spc="-1">
              <a:solidFill>
                <a:srgbClr val="000000"/>
              </a:solidFill>
              <a:latin typeface="Arial"/>
            </a:endParaRPr>
          </a:p>
        </p:txBody>
      </p:sp>
      <p:sp>
        <p:nvSpPr>
          <p:cNvPr id="13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风险识别</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风险评估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风险处理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风险监控</a:t>
            </a:r>
            <a:endParaRPr lang="en-US" sz="1500" b="0" strike="noStrike" spc="-1">
              <a:solidFill>
                <a:srgbClr val="000000"/>
              </a:solidFill>
              <a:latin typeface="Arial"/>
            </a:endParaRPr>
          </a:p>
        </p:txBody>
      </p:sp>
      <p:sp>
        <p:nvSpPr>
          <p:cNvPr id="13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ISO</a:t>
            </a:r>
            <a:r>
              <a:rPr lang="zh-CN" sz="3600" b="1" strike="noStrike" spc="299">
                <a:solidFill>
                  <a:schemeClr val="dk1">
                    <a:lumMod val="85000"/>
                    <a:lumOff val="15000"/>
                  </a:schemeClr>
                </a:solidFill>
                <a:latin typeface="Arial"/>
                <a:ea typeface="微软雅黑"/>
              </a:rPr>
              <a:t>企业风险管理框架</a:t>
            </a:r>
            <a:endParaRPr lang="en-US" sz="3600" b="0" strike="noStrike" spc="-1">
              <a:solidFill>
                <a:schemeClr val="dk1"/>
              </a:solidFill>
              <a:latin typeface="Arial"/>
            </a:endParaRPr>
          </a:p>
        </p:txBody>
      </p:sp>
      <p:sp>
        <p:nvSpPr>
          <p:cNvPr id="14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风险管理原则</a:t>
            </a:r>
            <a:endParaRPr lang="en-US" sz="2200" b="0" strike="noStrike" spc="-1">
              <a:solidFill>
                <a:srgbClr val="000000"/>
              </a:solidFill>
              <a:latin typeface="Arial"/>
            </a:endParaRPr>
          </a:p>
        </p:txBody>
      </p:sp>
      <p:sp>
        <p:nvSpPr>
          <p:cNvPr id="14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全面性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整体性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持续性</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企业风险管理框架的建立与实施</a:t>
            </a:r>
            <a:endParaRPr lang="en-US" sz="3500" b="0" strike="noStrike" spc="-1">
              <a:solidFill>
                <a:srgbClr val="000000"/>
              </a:solidFill>
              <a:latin typeface="Arial"/>
            </a:endParaRPr>
          </a:p>
        </p:txBody>
      </p:sp>
      <p:sp>
        <p:nvSpPr>
          <p:cNvPr id="14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应根据自身的特点和需求，结合外部环境和内部资源，建立适合自己的风险管理框架，并确保框架的有效实施和持续改进。风险管理框架的建立需要全员参与，持续的风险监控是确保企业风险管理有效性的重要环节。</a:t>
            </a:r>
            <a:endParaRPr lang="en-US" sz="2500" b="0" strike="noStrike" spc="-1">
              <a:solidFill>
                <a:srgbClr val="000000"/>
              </a:solidFill>
              <a:latin typeface="Arial"/>
            </a:endParaRPr>
          </a:p>
        </p:txBody>
      </p:sp>
      <p:sp>
        <p:nvSpPr>
          <p:cNvPr id="1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风险定价模型概述</a:t>
            </a:r>
            <a:endParaRPr lang="en-US" sz="3600" b="0" strike="noStrike" spc="-1">
              <a:solidFill>
                <a:schemeClr val="dk1"/>
              </a:solidFill>
              <a:latin typeface="Arial"/>
            </a:endParaRPr>
          </a:p>
        </p:txBody>
      </p:sp>
      <p:sp>
        <p:nvSpPr>
          <p:cNvPr id="15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风险定价模型的定义</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风险定价模型是企业为了确定风险资产或风险项目的价格而建立的一种数学模型或评估方法。它通常包括风险测度、风险溢价和资产评估等内容，帮助企业更准确地定价风险相关的资产。</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风险定价模型的应用领域</a:t>
            </a:r>
            <a:endParaRPr lang="en-US" sz="3600" b="0" strike="noStrike" spc="-1">
              <a:solidFill>
                <a:schemeClr val="dk1"/>
              </a:solidFill>
              <a:latin typeface="Arial"/>
            </a:endParaRPr>
          </a:p>
        </p:txBody>
      </p:sp>
      <p:sp>
        <p:nvSpPr>
          <p:cNvPr id="15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股票、债券、期货、期权等金融工具的定价</a:t>
            </a:r>
            <a:endParaRPr lang="en-US" sz="1500" b="0" strike="noStrike" spc="-1">
              <a:solidFill>
                <a:srgbClr val="000000"/>
              </a:solidFill>
              <a:latin typeface="Arial"/>
            </a:endParaRPr>
          </a:p>
        </p:txBody>
      </p:sp>
      <p:sp>
        <p:nvSpPr>
          <p:cNvPr id="15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金融领域</a:t>
            </a:r>
            <a:endParaRPr lang="en-US" sz="2200" b="0" strike="noStrike" spc="-1">
              <a:solidFill>
                <a:srgbClr val="000000"/>
              </a:solidFill>
              <a:latin typeface="Arial"/>
            </a:endParaRPr>
          </a:p>
        </p:txBody>
      </p:sp>
      <p:sp>
        <p:nvSpPr>
          <p:cNvPr id="15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其他领域的风险管理和决策分析</a:t>
            </a:r>
            <a:endParaRPr lang="en-US" sz="1500" b="0" strike="noStrike" spc="-1">
              <a:solidFill>
                <a:srgbClr val="000000"/>
              </a:solidFill>
              <a:latin typeface="Arial"/>
            </a:endParaRPr>
          </a:p>
        </p:txBody>
      </p:sp>
      <p:sp>
        <p:nvSpPr>
          <p:cNvPr id="16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a:t>
            </a:r>
            <a:endParaRPr lang="en-US" sz="2200" b="0" strike="noStrike" spc="-1">
              <a:solidFill>
                <a:srgbClr val="000000"/>
              </a:solidFill>
              <a:latin typeface="Arial"/>
            </a:endParaRPr>
          </a:p>
        </p:txBody>
      </p:sp>
      <p:sp>
        <p:nvSpPr>
          <p:cNvPr id="16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Black-Scholes</a:t>
            </a:r>
            <a:r>
              <a:rPr lang="zh-CN" sz="2200" b="1" strike="noStrike" spc="-1">
                <a:solidFill>
                  <a:schemeClr val="dk1"/>
                </a:solidFill>
                <a:latin typeface="微软雅黑"/>
                <a:ea typeface="微软雅黑"/>
              </a:rPr>
              <a:t>模型</a:t>
            </a:r>
            <a:endParaRPr lang="en-US" sz="2200" b="0" strike="noStrike" spc="-1">
              <a:solidFill>
                <a:srgbClr val="000000"/>
              </a:solidFill>
              <a:latin typeface="Arial"/>
            </a:endParaRPr>
          </a:p>
        </p:txBody>
      </p:sp>
      <p:sp>
        <p:nvSpPr>
          <p:cNvPr id="16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用于期权定价</a:t>
            </a:r>
            <a:endParaRPr lang="en-US" sz="1500" b="0" strike="noStrike" spc="-1">
              <a:solidFill>
                <a:srgbClr val="000000"/>
              </a:solidFill>
              <a:latin typeface="Arial"/>
            </a:endParaRPr>
          </a:p>
        </p:txBody>
      </p:sp>
      <p:sp>
        <p:nvSpPr>
          <p:cNvPr id="16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市场模型</a:t>
            </a:r>
            <a:endParaRPr lang="en-US" sz="2200" b="0" strike="noStrike" spc="-1">
              <a:solidFill>
                <a:srgbClr val="000000"/>
              </a:solidFill>
              <a:latin typeface="Arial"/>
            </a:endParaRPr>
          </a:p>
        </p:txBody>
      </p:sp>
      <p:sp>
        <p:nvSpPr>
          <p:cNvPr id="17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考虑市场因素的风险定价模型</a:t>
            </a:r>
            <a:endParaRPr lang="en-US" sz="1500" b="0" strike="noStrike" spc="-1">
              <a:solidFill>
                <a:srgbClr val="000000"/>
              </a:solidFill>
              <a:latin typeface="Arial"/>
            </a:endParaRPr>
          </a:p>
        </p:txBody>
      </p:sp>
      <p:sp>
        <p:nvSpPr>
          <p:cNvPr id="17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风险中性估值模型</a:t>
            </a:r>
            <a:endParaRPr lang="en-US" sz="2200" b="0" strike="noStrike" spc="-1">
              <a:solidFill>
                <a:srgbClr val="000000"/>
              </a:solidFill>
              <a:latin typeface="Arial"/>
            </a:endParaRPr>
          </a:p>
        </p:txBody>
      </p:sp>
      <p:sp>
        <p:nvSpPr>
          <p:cNvPr id="17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用于风险中性定价</a:t>
            </a:r>
            <a:endParaRPr lang="en-US" sz="1500" b="0" strike="noStrike" spc="-1">
              <a:solidFill>
                <a:srgbClr val="000000"/>
              </a:solidFill>
              <a:latin typeface="Arial"/>
            </a:endParaRPr>
          </a:p>
        </p:txBody>
      </p:sp>
      <p:sp>
        <p:nvSpPr>
          <p:cNvPr id="17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风险定价模型的发展历程</a:t>
            </a:r>
            <a:endParaRPr lang="en-US" sz="3600" b="0" strike="noStrike" spc="-1">
              <a:solidFill>
                <a:schemeClr val="dk1"/>
              </a:solidFill>
              <a:latin typeface="Arial"/>
            </a:endParaRPr>
          </a:p>
        </p:txBody>
      </p:sp>
      <p:sp>
        <p:nvSpPr>
          <p:cNvPr id="17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CAPM</a:t>
            </a:r>
            <a:endParaRPr lang="en-US" sz="2200" b="0" strike="noStrike" spc="-1">
              <a:solidFill>
                <a:srgbClr val="000000"/>
              </a:solidFill>
              <a:latin typeface="Arial"/>
            </a:endParaRPr>
          </a:p>
        </p:txBody>
      </p:sp>
      <p:sp>
        <p:nvSpPr>
          <p:cNvPr id="17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起源于</a:t>
            </a:r>
            <a:r>
              <a:rPr lang="en-US" sz="1500" b="0" strike="noStrike" spc="-1">
                <a:solidFill>
                  <a:schemeClr val="dk1">
                    <a:lumMod val="85000"/>
                    <a:lumOff val="15000"/>
                  </a:schemeClr>
                </a:solidFill>
                <a:latin typeface="微软雅黑"/>
                <a:ea typeface="微软雅黑"/>
              </a:rPr>
              <a:t>20</a:t>
            </a:r>
            <a:r>
              <a:rPr lang="zh-CN" sz="1500" b="0" strike="noStrike" spc="-1">
                <a:solidFill>
                  <a:schemeClr val="dk1">
                    <a:lumMod val="85000"/>
                    <a:lumOff val="15000"/>
                  </a:schemeClr>
                </a:solidFill>
                <a:latin typeface="微软雅黑"/>
                <a:ea typeface="微软雅黑"/>
              </a:rPr>
              <a:t>世纪</a:t>
            </a:r>
            <a:r>
              <a:rPr lang="en-US" sz="1500" b="0" strike="noStrike" spc="-1">
                <a:solidFill>
                  <a:schemeClr val="dk1">
                    <a:lumMod val="85000"/>
                    <a:lumOff val="15000"/>
                  </a:schemeClr>
                </a:solidFill>
                <a:latin typeface="微软雅黑"/>
                <a:ea typeface="微软雅黑"/>
              </a:rPr>
              <a:t>50</a:t>
            </a:r>
            <a:r>
              <a:rPr lang="zh-CN" sz="1500" b="0" strike="noStrike" spc="-1">
                <a:solidFill>
                  <a:schemeClr val="dk1">
                    <a:lumMod val="85000"/>
                    <a:lumOff val="15000"/>
                  </a:schemeClr>
                </a:solidFill>
                <a:latin typeface="微软雅黑"/>
                <a:ea typeface="微软雅黑"/>
              </a:rPr>
              <a:t>年代</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风险定价模型的实际应用</a:t>
            </a:r>
            <a:endParaRPr lang="en-US" sz="3600" b="0" strike="noStrike" spc="-1">
              <a:solidFill>
                <a:schemeClr val="dk1"/>
              </a:solidFill>
              <a:latin typeface="Arial"/>
            </a:endParaRPr>
          </a:p>
        </p:txBody>
      </p:sp>
      <p:sp>
        <p:nvSpPr>
          <p:cNvPr id="17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考虑模型所依赖的前提条件</a:t>
            </a:r>
            <a:endParaRPr lang="en-US" sz="2000" b="0" strike="noStrike" spc="-1">
              <a:solidFill>
                <a:srgbClr val="000000"/>
              </a:solidFill>
              <a:latin typeface="Arial"/>
            </a:endParaRPr>
          </a:p>
        </p:txBody>
      </p:sp>
      <p:sp>
        <p:nvSpPr>
          <p:cNvPr id="18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模型的假设前提</a:t>
            </a:r>
            <a:endParaRPr lang="en-US" sz="3000" b="0" strike="noStrike" spc="-1">
              <a:solidFill>
                <a:srgbClr val="000000"/>
              </a:solidFill>
              <a:latin typeface="Arial"/>
            </a:endParaRPr>
          </a:p>
        </p:txBody>
      </p:sp>
      <p:sp>
        <p:nvSpPr>
          <p:cNvPr id="18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模型对参数变化的敏感程度</a:t>
            </a:r>
            <a:endParaRPr lang="en-US" sz="2000" b="0" strike="noStrike" spc="-1">
              <a:solidFill>
                <a:srgbClr val="000000"/>
              </a:solidFill>
              <a:latin typeface="Arial"/>
            </a:endParaRPr>
          </a:p>
        </p:txBody>
      </p:sp>
      <p:sp>
        <p:nvSpPr>
          <p:cNvPr id="18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模型的稳健性</a:t>
            </a:r>
            <a:endParaRPr lang="en-US" sz="3000" b="0" strike="noStrike" spc="-1">
              <a:solidFill>
                <a:srgbClr val="000000"/>
              </a:solidFill>
              <a:latin typeface="Arial"/>
            </a:endParaRPr>
          </a:p>
        </p:txBody>
      </p:sp>
      <p:sp>
        <p:nvSpPr>
          <p:cNvPr id="18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评估模型的预测能力</a:t>
            </a:r>
            <a:endParaRPr lang="en-US" sz="2000" b="0" strike="noStrike" spc="-1">
              <a:solidFill>
                <a:srgbClr val="000000"/>
              </a:solidFill>
              <a:latin typeface="Arial"/>
            </a:endParaRPr>
          </a:p>
        </p:txBody>
      </p:sp>
      <p:sp>
        <p:nvSpPr>
          <p:cNvPr id="18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模型的有效性</a:t>
            </a:r>
            <a:endParaRPr lang="en-US" sz="3000" b="0" strike="noStrike" spc="-1">
              <a:solidFill>
                <a:srgbClr val="000000"/>
              </a:solidFill>
              <a:latin typeface="Arial"/>
            </a:endParaRPr>
          </a:p>
        </p:txBody>
      </p:sp>
      <p:sp>
        <p:nvSpPr>
          <p:cNvPr id="18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8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风险定价模型是企业在风险管理中的重要工具，通过建立数学模型或评估方法来确定风险资产或项目的价格。不同的风险定价模型在不同领域有着广泛的应用，需要企业根据实际情况选择适合的模型并考虑模型的有效性和稳健性。</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风险定价模型的构建</a:t>
            </a:r>
            <a:endParaRPr lang="en-US" sz="3600" b="0" strike="noStrike" spc="-1">
              <a:solidFill>
                <a:schemeClr val="dk1"/>
              </a:solidFill>
              <a:latin typeface="Arial"/>
            </a:endParaRPr>
          </a:p>
        </p:txBody>
      </p:sp>
      <p:sp>
        <p:nvSpPr>
          <p:cNvPr id="1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https://d.book118.com/987142140011006055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企业风险管理的风险定价模型</vt:lpstr>
      <vt:lpstr>目录</vt:lpstr>
      <vt:lpstr>第一章 企业风险管理简介</vt:lpstr>
      <vt:lpstr>企业风险管理概述</vt:lpstr>
      <vt:lpstr>企业风险管理的重要性</vt:lpstr>
      <vt:lpstr>企业风险管理的发展历程</vt:lpstr>
      <vt:lpstr>企业风险管理的关键原则</vt:lpstr>
      <vt:lpstr>第2章 企业风险管理框架</vt:lpstr>
      <vt:lpstr>企业风险管理框架概述</vt:lpstr>
      <vt:lpstr>COSO企业风险管理框架</vt:lpstr>
      <vt:lpstr>ISO企业风险管理框架</vt:lpstr>
      <vt:lpstr> </vt:lpstr>
      <vt:lpstr>第3章 风险定价模型概述</vt:lpstr>
      <vt:lpstr> </vt:lpstr>
      <vt:lpstr>风险定价模型的应用领域</vt:lpstr>
      <vt:lpstr>风险定价模型的发展历程</vt:lpstr>
      <vt:lpstr>风险定价模型的实际应用</vt:lpstr>
      <vt:lpstr>总结</vt:lpstr>
      <vt:lpstr>第四章 风险定价模型的构建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2024-09-29T14:30:40.504</cp:lastPrinted>
  <dcterms:created xsi:type="dcterms:W3CDTF">2024-09-29T06:30:40Z</dcterms:created>
  <dcterms:modified xsi:type="dcterms:W3CDTF">2024-09-29T06:30:42Z</dcterms:modified>
</cp:coreProperties>
</file>