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03EC-5280-4BAE-9688-83A2EC2568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ADE0C7-324A-4FDA-89F0-D8563B776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BCC1F9-1FB6-4EB6-A15C-CDA0758636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E83B3B-62F8-43ED-9ABE-B7C996D0C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0DA755-3E09-415D-AB3E-C51DE5FEC1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5FFF2E-6D7A-42D0-9D22-09EA768498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2555B71-22F0-4A27-97E9-0B0AB9480F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31A695-87B2-4B2A-801D-6EE857B38A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455A29-EC4B-4231-85FB-67A9E0860C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1E8E7F-D1A7-494D-A796-B49CD876B4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2EAAF8-EF35-403E-B384-0D39E1D21F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7146026140006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听力损失的护理查房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听力损失的基本知识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听力损失的评估与诊断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听力损失的护理与康复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听力损失的预防与控制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听力损失的护理查房实践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听力损失的基本知识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24" r="32524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听力损失分类：传导性听力损失、感音神经性听力损失、混合性听力损失等。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听力损失是指听觉系统功能受损，导致听力下降或丧失，影响正常交流。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1699" b="1169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7982" r="1798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t="15252" b="1525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听力损失的原因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基因突变、家族遗传等。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中耳炎、外耳道炎、耳硬化症等。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长时间接触噪声、突发性噪声等。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年龄、药物副作用、感染等。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耳部疾病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噪声暴露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其他因素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沟通障碍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心理压力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生活质量下降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认知能力下降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听力损失的影响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399" r="1539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影响语言理解和口头交流。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产生自卑、焦虑、抑郁等心理问题。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影响工作、学习和社交活动。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长期听力损失可能导致认知能力下降。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听力损失的评估与诊断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纯音测听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声导抗测试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言语测听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11" r="6611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5944" r="5944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2625" b="12625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听力测试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通过发出不同频率和强度的纯音信号，检测受试者听阈，了解听力损失程度和类型。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通过测量声音在介质中的传播特性，评估中耳和外耳的功能状态。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模拟日常语言环境，评估受试者在不同背景噪声下的言语识别能力。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了解患者听力损失发生的时间、原因、家族史等信息，有助于判断听力损失的性质和程度。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病史采集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耳部检查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1875" r="21875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神经系统检查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观察外耳道、鼓膜等结构，排除外耳和中耳的器质性病变。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通过脑干电位等检查，排除听神经及中枢病变引起的听力损失。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820196" y="3941016"/>
            <a:ext cx="553402" cy="457486"/>
            <a:chOff x="5820196" y="3941016"/>
            <a:chExt cx="553402" cy="457486"/>
          </a:xfrm>
        </p:grpSpPr>
        <p:sp>
          <p:nvSpPr>
            <p:cNvPr id="14" name="Freeform 14"/>
            <p:cNvSpPr/>
            <p:nvPr/>
          </p:nvSpPr>
          <p:spPr>
            <a:xfrm>
              <a:off x="5820196" y="3941016"/>
              <a:ext cx="553402" cy="457486"/>
            </a:xfrm>
            <a:custGeom>
              <a:rect l="l" t="t" r="r" b="b"/>
              <a:pathLst>
                <a:path w="287" h="236">
                  <a:moveTo>
                    <a:pt x="260" y="78"/>
                  </a:moveTo>
                  <a:cubicBezTo>
                    <a:pt x="251" y="78"/>
                    <a:pt x="244" y="85"/>
                    <a:pt x="244" y="94"/>
                  </a:cubicBezTo>
                  <a:cubicBezTo>
                    <a:pt x="244" y="103"/>
                    <a:pt x="251" y="111"/>
                    <a:pt x="260" y="111"/>
                  </a:cubicBezTo>
                  <a:cubicBezTo>
                    <a:pt x="269" y="111"/>
                    <a:pt x="277" y="103"/>
                    <a:pt x="277" y="94"/>
                  </a:cubicBezTo>
                  <a:cubicBezTo>
                    <a:pt x="277" y="85"/>
                    <a:pt x="269" y="78"/>
                    <a:pt x="260" y="78"/>
                  </a:cubicBezTo>
                  <a:close/>
                  <a:moveTo>
                    <a:pt x="27" y="78"/>
                  </a:moveTo>
                  <a:cubicBezTo>
                    <a:pt x="18" y="78"/>
                    <a:pt x="11" y="85"/>
                    <a:pt x="11" y="94"/>
                  </a:cubicBezTo>
                  <a:cubicBezTo>
                    <a:pt x="11" y="103"/>
                    <a:pt x="18" y="111"/>
                    <a:pt x="27" y="111"/>
                  </a:cubicBezTo>
                  <a:cubicBezTo>
                    <a:pt x="36" y="111"/>
                    <a:pt x="43" y="103"/>
                    <a:pt x="43" y="94"/>
                  </a:cubicBezTo>
                  <a:cubicBezTo>
                    <a:pt x="43" y="85"/>
                    <a:pt x="36" y="78"/>
                    <a:pt x="27" y="78"/>
                  </a:cubicBezTo>
                  <a:close/>
                  <a:moveTo>
                    <a:pt x="212" y="49"/>
                  </a:moveTo>
                  <a:cubicBezTo>
                    <a:pt x="199" y="49"/>
                    <a:pt x="188" y="59"/>
                    <a:pt x="188" y="73"/>
                  </a:cubicBezTo>
                  <a:cubicBezTo>
                    <a:pt x="188" y="86"/>
                    <a:pt x="199" y="97"/>
                    <a:pt x="212" y="97"/>
                  </a:cubicBezTo>
                  <a:cubicBezTo>
                    <a:pt x="225" y="97"/>
                    <a:pt x="236" y="86"/>
                    <a:pt x="236" y="73"/>
                  </a:cubicBezTo>
                  <a:cubicBezTo>
                    <a:pt x="236" y="59"/>
                    <a:pt x="225" y="49"/>
                    <a:pt x="212" y="49"/>
                  </a:cubicBezTo>
                  <a:close/>
                  <a:moveTo>
                    <a:pt x="287" y="196"/>
                  </a:moveTo>
                  <a:cubicBezTo>
                    <a:pt x="259" y="196"/>
                    <a:pt x="259" y="196"/>
                    <a:pt x="259" y="196"/>
                  </a:cubicBezTo>
                  <a:cubicBezTo>
                    <a:pt x="259" y="145"/>
                    <a:pt x="259" y="145"/>
                    <a:pt x="259" y="145"/>
                  </a:cubicBezTo>
                  <a:cubicBezTo>
                    <a:pt x="259" y="136"/>
                    <a:pt x="257" y="128"/>
                    <a:pt x="253" y="121"/>
                  </a:cubicBezTo>
                  <a:cubicBezTo>
                    <a:pt x="255" y="120"/>
                    <a:pt x="258" y="120"/>
                    <a:pt x="260" y="120"/>
                  </a:cubicBezTo>
                  <a:cubicBezTo>
                    <a:pt x="275" y="120"/>
                    <a:pt x="287" y="132"/>
                    <a:pt x="287" y="147"/>
                  </a:cubicBezTo>
                  <a:lnTo>
                    <a:pt x="287" y="196"/>
                  </a:lnTo>
                  <a:close/>
                  <a:moveTo>
                    <a:pt x="75" y="49"/>
                  </a:moveTo>
                  <a:cubicBezTo>
                    <a:pt x="62" y="49"/>
                    <a:pt x="51" y="59"/>
                    <a:pt x="51" y="73"/>
                  </a:cubicBezTo>
                  <a:cubicBezTo>
                    <a:pt x="51" y="86"/>
                    <a:pt x="62" y="97"/>
                    <a:pt x="75" y="97"/>
                  </a:cubicBezTo>
                  <a:cubicBezTo>
                    <a:pt x="88" y="97"/>
                    <a:pt x="99" y="86"/>
                    <a:pt x="99" y="73"/>
                  </a:cubicBezTo>
                  <a:cubicBezTo>
                    <a:pt x="99" y="59"/>
                    <a:pt x="88" y="49"/>
                    <a:pt x="75" y="49"/>
                  </a:cubicBezTo>
                  <a:close/>
                  <a:moveTo>
                    <a:pt x="27" y="120"/>
                  </a:moveTo>
                  <a:cubicBezTo>
                    <a:pt x="29" y="120"/>
                    <a:pt x="32" y="120"/>
                    <a:pt x="34" y="121"/>
                  </a:cubicBezTo>
                  <a:cubicBezTo>
                    <a:pt x="30" y="128"/>
                    <a:pt x="28" y="136"/>
                    <a:pt x="28" y="145"/>
                  </a:cubicBezTo>
                  <a:cubicBezTo>
                    <a:pt x="28" y="196"/>
                    <a:pt x="28" y="196"/>
                    <a:pt x="28" y="196"/>
                  </a:cubicBezTo>
                  <a:cubicBezTo>
                    <a:pt x="0" y="196"/>
                    <a:pt x="0" y="196"/>
                    <a:pt x="0" y="196"/>
                  </a:cubicBezTo>
                  <a:cubicBezTo>
                    <a:pt x="0" y="147"/>
                    <a:pt x="0" y="147"/>
                    <a:pt x="0" y="147"/>
                  </a:cubicBezTo>
                  <a:cubicBezTo>
                    <a:pt x="0" y="132"/>
                    <a:pt x="12" y="120"/>
                    <a:pt x="27" y="120"/>
                  </a:cubicBezTo>
                  <a:close/>
                  <a:moveTo>
                    <a:pt x="144" y="0"/>
                  </a:moveTo>
                  <a:cubicBezTo>
                    <a:pt x="124" y="0"/>
                    <a:pt x="108" y="16"/>
                    <a:pt x="108" y="36"/>
                  </a:cubicBezTo>
                  <a:cubicBezTo>
                    <a:pt x="108" y="56"/>
                    <a:pt x="124" y="72"/>
                    <a:pt x="144" y="72"/>
                  </a:cubicBezTo>
                  <a:cubicBezTo>
                    <a:pt x="163" y="72"/>
                    <a:pt x="179" y="56"/>
                    <a:pt x="179" y="36"/>
                  </a:cubicBezTo>
                  <a:cubicBezTo>
                    <a:pt x="179" y="16"/>
                    <a:pt x="163" y="0"/>
                    <a:pt x="144" y="0"/>
                  </a:cubicBezTo>
                  <a:close/>
                  <a:moveTo>
                    <a:pt x="251" y="214"/>
                  </a:moveTo>
                  <a:cubicBezTo>
                    <a:pt x="208" y="214"/>
                    <a:pt x="208" y="214"/>
                    <a:pt x="208" y="214"/>
                  </a:cubicBezTo>
                  <a:cubicBezTo>
                    <a:pt x="208" y="137"/>
                    <a:pt x="208" y="137"/>
                    <a:pt x="208" y="137"/>
                  </a:cubicBezTo>
                  <a:cubicBezTo>
                    <a:pt x="208" y="127"/>
                    <a:pt x="206" y="117"/>
                    <a:pt x="201" y="108"/>
                  </a:cubicBezTo>
                  <a:cubicBezTo>
                    <a:pt x="205" y="107"/>
                    <a:pt x="208" y="106"/>
                    <a:pt x="212" y="106"/>
                  </a:cubicBezTo>
                  <a:cubicBezTo>
                    <a:pt x="233" y="106"/>
                    <a:pt x="251" y="124"/>
                    <a:pt x="251" y="145"/>
                  </a:cubicBezTo>
                  <a:lnTo>
                    <a:pt x="251" y="214"/>
                  </a:lnTo>
                  <a:close/>
                  <a:moveTo>
                    <a:pt x="79" y="137"/>
                  </a:moveTo>
                  <a:cubicBezTo>
                    <a:pt x="79" y="214"/>
                    <a:pt x="79" y="214"/>
                    <a:pt x="79" y="214"/>
                  </a:cubicBezTo>
                  <a:cubicBezTo>
                    <a:pt x="37" y="214"/>
                    <a:pt x="37" y="214"/>
                    <a:pt x="37" y="214"/>
                  </a:cubicBezTo>
                  <a:cubicBezTo>
                    <a:pt x="37" y="145"/>
                    <a:pt x="37" y="145"/>
                    <a:pt x="37" y="145"/>
                  </a:cubicBezTo>
                  <a:cubicBezTo>
                    <a:pt x="37" y="124"/>
                    <a:pt x="54" y="106"/>
                    <a:pt x="75" y="106"/>
                  </a:cubicBezTo>
                  <a:cubicBezTo>
                    <a:pt x="79" y="106"/>
                    <a:pt x="83" y="107"/>
                    <a:pt x="86" y="108"/>
                  </a:cubicBezTo>
                  <a:cubicBezTo>
                    <a:pt x="81" y="117"/>
                    <a:pt x="79" y="127"/>
                    <a:pt x="79" y="137"/>
                  </a:cubicBezTo>
                  <a:close/>
                  <a:moveTo>
                    <a:pt x="88" y="237"/>
                  </a:moveTo>
                  <a:cubicBezTo>
                    <a:pt x="200" y="237"/>
                    <a:pt x="200" y="237"/>
                    <a:pt x="200" y="237"/>
                  </a:cubicBezTo>
                  <a:cubicBezTo>
                    <a:pt x="200" y="137"/>
                    <a:pt x="200" y="137"/>
                    <a:pt x="200" y="137"/>
                  </a:cubicBezTo>
                  <a:cubicBezTo>
                    <a:pt x="200" y="106"/>
                    <a:pt x="174" y="81"/>
                    <a:pt x="144" y="81"/>
                  </a:cubicBezTo>
                  <a:cubicBezTo>
                    <a:pt x="113" y="81"/>
                    <a:pt x="88" y="106"/>
                    <a:pt x="88" y="137"/>
                  </a:cubicBezTo>
                  <a:lnTo>
                    <a:pt x="88" y="23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正常听力图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感音神经性听力损失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传导性听力损失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混合性听力损失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听力图解读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高频区域听力下降，低频区域相对正常，曲线呈现陡降趋势。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显示各频率的听阈在正常范围内，曲线平稳。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高频和低频区域均存在听力下降，曲线呈现陡降和缓慢下降的复合趋势。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低频区域听力下降明显，高频区域相对正常，曲线呈现缓慢下降趋势。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听力损失的护理与康复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https://d.book118.com/987146026140006040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2024-09-13T06:30:51.580</cp:lastPrinted>
  <dcterms:created xsi:type="dcterms:W3CDTF">2024-09-12T22:30:51Z</dcterms:created>
  <dcterms:modified xsi:type="dcterms:W3CDTF">2024-09-12T22:30:53Z</dcterms:modified>
</cp:coreProperties>
</file>